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5" r:id="rId1"/>
  </p:sldMasterIdLst>
  <p:notesMasterIdLst>
    <p:notesMasterId r:id="rId161"/>
  </p:notesMasterIdLst>
  <p:handoutMasterIdLst>
    <p:handoutMasterId r:id="rId162"/>
  </p:handoutMasterIdLst>
  <p:sldIdLst>
    <p:sldId id="586" r:id="rId2"/>
    <p:sldId id="587" r:id="rId3"/>
    <p:sldId id="599" r:id="rId4"/>
    <p:sldId id="588" r:id="rId5"/>
    <p:sldId id="591" r:id="rId6"/>
    <p:sldId id="592" r:id="rId7"/>
    <p:sldId id="256" r:id="rId8"/>
    <p:sldId id="257" r:id="rId9"/>
    <p:sldId id="451" r:id="rId10"/>
    <p:sldId id="403" r:id="rId11"/>
    <p:sldId id="404" r:id="rId12"/>
    <p:sldId id="406" r:id="rId13"/>
    <p:sldId id="336" r:id="rId14"/>
    <p:sldId id="408" r:id="rId15"/>
    <p:sldId id="409" r:id="rId16"/>
    <p:sldId id="410" r:id="rId17"/>
    <p:sldId id="411" r:id="rId18"/>
    <p:sldId id="271" r:id="rId19"/>
    <p:sldId id="467" r:id="rId20"/>
    <p:sldId id="425" r:id="rId21"/>
    <p:sldId id="415" r:id="rId22"/>
    <p:sldId id="289" r:id="rId23"/>
    <p:sldId id="290" r:id="rId24"/>
    <p:sldId id="424" r:id="rId25"/>
    <p:sldId id="413" r:id="rId26"/>
    <p:sldId id="414" r:id="rId27"/>
    <p:sldId id="570" r:id="rId28"/>
    <p:sldId id="258" r:id="rId29"/>
    <p:sldId id="345" r:id="rId30"/>
    <p:sldId id="261" r:id="rId31"/>
    <p:sldId id="483" r:id="rId32"/>
    <p:sldId id="259" r:id="rId33"/>
    <p:sldId id="484" r:id="rId34"/>
    <p:sldId id="402" r:id="rId35"/>
    <p:sldId id="346" r:id="rId36"/>
    <p:sldId id="263" r:id="rId37"/>
    <p:sldId id="520" r:id="rId38"/>
    <p:sldId id="264" r:id="rId39"/>
    <p:sldId id="260" r:id="rId40"/>
    <p:sldId id="265" r:id="rId41"/>
    <p:sldId id="267" r:id="rId42"/>
    <p:sldId id="266" r:id="rId43"/>
    <p:sldId id="347" r:id="rId44"/>
    <p:sldId id="556" r:id="rId45"/>
    <p:sldId id="417" r:id="rId46"/>
    <p:sldId id="420" r:id="rId47"/>
    <p:sldId id="421" r:id="rId48"/>
    <p:sldId id="422" r:id="rId49"/>
    <p:sldId id="275" r:id="rId50"/>
    <p:sldId id="416" r:id="rId51"/>
    <p:sldId id="262" r:id="rId52"/>
    <p:sldId id="277" r:id="rId53"/>
    <p:sldId id="423" r:id="rId54"/>
    <p:sldId id="278" r:id="rId55"/>
    <p:sldId id="521" r:id="rId56"/>
    <p:sldId id="485" r:id="rId57"/>
    <p:sldId id="535" r:id="rId58"/>
    <p:sldId id="522" r:id="rId59"/>
    <p:sldId id="523" r:id="rId60"/>
    <p:sldId id="524" r:id="rId61"/>
    <p:sldId id="603" r:id="rId62"/>
    <p:sldId id="607" r:id="rId63"/>
    <p:sldId id="608" r:id="rId64"/>
    <p:sldId id="610" r:id="rId65"/>
    <p:sldId id="611" r:id="rId66"/>
    <p:sldId id="612" r:id="rId67"/>
    <p:sldId id="614" r:id="rId68"/>
    <p:sldId id="594" r:id="rId69"/>
    <p:sldId id="566" r:id="rId70"/>
    <p:sldId id="444" r:id="rId71"/>
    <p:sldId id="358" r:id="rId72"/>
    <p:sldId id="307" r:id="rId73"/>
    <p:sldId id="323" r:id="rId74"/>
    <p:sldId id="360" r:id="rId75"/>
    <p:sldId id="449" r:id="rId76"/>
    <p:sldId id="325" r:id="rId77"/>
    <p:sldId id="469" r:id="rId78"/>
    <p:sldId id="499" r:id="rId79"/>
    <p:sldId id="458" r:id="rId80"/>
    <p:sldId id="493" r:id="rId81"/>
    <p:sldId id="305" r:id="rId82"/>
    <p:sldId id="494" r:id="rId83"/>
    <p:sldId id="540" r:id="rId84"/>
    <p:sldId id="496" r:id="rId85"/>
    <p:sldId id="615" r:id="rId86"/>
    <p:sldId id="488" r:id="rId87"/>
    <p:sldId id="495" r:id="rId88"/>
    <p:sldId id="487" r:id="rId89"/>
    <p:sldId id="490" r:id="rId90"/>
    <p:sldId id="489" r:id="rId91"/>
    <p:sldId id="541" r:id="rId92"/>
    <p:sldId id="574" r:id="rId93"/>
    <p:sldId id="584" r:id="rId94"/>
    <p:sldId id="575" r:id="rId95"/>
    <p:sldId id="577" r:id="rId96"/>
    <p:sldId id="578" r:id="rId97"/>
    <p:sldId id="579" r:id="rId98"/>
    <p:sldId id="580" r:id="rId99"/>
    <p:sldId id="537" r:id="rId100"/>
    <p:sldId id="542" r:id="rId101"/>
    <p:sldId id="299" r:id="rId102"/>
    <p:sldId id="432" r:id="rId103"/>
    <p:sldId id="302" r:id="rId104"/>
    <p:sldId id="438" r:id="rId105"/>
    <p:sldId id="433" r:id="rId106"/>
    <p:sldId id="560" r:id="rId107"/>
    <p:sldId id="303" r:id="rId108"/>
    <p:sldId id="442" r:id="rId109"/>
    <p:sldId id="443" r:id="rId110"/>
    <p:sldId id="468" r:id="rId111"/>
    <p:sldId id="492" r:id="rId112"/>
    <p:sldId id="435" r:id="rId113"/>
    <p:sldId id="543" r:id="rId114"/>
    <p:sldId id="328" r:id="rId115"/>
    <p:sldId id="512" r:id="rId116"/>
    <p:sldId id="513" r:id="rId117"/>
    <p:sldId id="544" r:id="rId118"/>
    <p:sldId id="514" r:id="rId119"/>
    <p:sldId id="351" r:id="rId120"/>
    <p:sldId id="353" r:id="rId121"/>
    <p:sldId id="582" r:id="rId122"/>
    <p:sldId id="330" r:id="rId123"/>
    <p:sldId id="477" r:id="rId124"/>
    <p:sldId id="480" r:id="rId125"/>
    <p:sldId id="545" r:id="rId126"/>
    <p:sldId id="478" r:id="rId127"/>
    <p:sldId id="479" r:id="rId128"/>
    <p:sldId id="332" r:id="rId129"/>
    <p:sldId id="519" r:id="rId130"/>
    <p:sldId id="561" r:id="rId131"/>
    <p:sldId id="546" r:id="rId132"/>
    <p:sldId id="317" r:id="rId133"/>
    <p:sldId id="515" r:id="rId134"/>
    <p:sldId id="319" r:id="rId135"/>
    <p:sldId id="583" r:id="rId136"/>
    <p:sldId id="355" r:id="rId137"/>
    <p:sldId id="474" r:id="rId138"/>
    <p:sldId id="516" r:id="rId139"/>
    <p:sldId id="452" r:id="rId140"/>
    <p:sldId id="517" r:id="rId141"/>
    <p:sldId id="475" r:id="rId142"/>
    <p:sldId id="562" r:id="rId143"/>
    <p:sldId id="518" r:id="rId144"/>
    <p:sldId id="553" r:id="rId145"/>
    <p:sldId id="552" r:id="rId146"/>
    <p:sldId id="554" r:id="rId147"/>
    <p:sldId id="558" r:id="rId148"/>
    <p:sldId id="557" r:id="rId149"/>
    <p:sldId id="555" r:id="rId150"/>
    <p:sldId id="596" r:id="rId151"/>
    <p:sldId id="567" r:id="rId152"/>
    <p:sldId id="547" r:id="rId153"/>
    <p:sldId id="548" r:id="rId154"/>
    <p:sldId id="568" r:id="rId155"/>
    <p:sldId id="549" r:id="rId156"/>
    <p:sldId id="550" r:id="rId157"/>
    <p:sldId id="569" r:id="rId158"/>
    <p:sldId id="597" r:id="rId159"/>
    <p:sldId id="598" r:id="rId16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Arial" charset="0"/>
      </a:defRPr>
    </a:lvl1pPr>
    <a:lvl2pPr marL="457200" algn="l" rtl="0" fontAlgn="base">
      <a:spcBef>
        <a:spcPct val="0"/>
      </a:spcBef>
      <a:spcAft>
        <a:spcPct val="0"/>
      </a:spcAft>
      <a:defRPr sz="2400" kern="1200">
        <a:solidFill>
          <a:schemeClr val="tx1"/>
        </a:solidFill>
        <a:latin typeface="Tahoma" pitchFamily="34" charset="0"/>
        <a:ea typeface="+mn-ea"/>
        <a:cs typeface="Arial" charset="0"/>
      </a:defRPr>
    </a:lvl2pPr>
    <a:lvl3pPr marL="914400" algn="l" rtl="0" fontAlgn="base">
      <a:spcBef>
        <a:spcPct val="0"/>
      </a:spcBef>
      <a:spcAft>
        <a:spcPct val="0"/>
      </a:spcAft>
      <a:defRPr sz="2400" kern="1200">
        <a:solidFill>
          <a:schemeClr val="tx1"/>
        </a:solidFill>
        <a:latin typeface="Tahoma" pitchFamily="34" charset="0"/>
        <a:ea typeface="+mn-ea"/>
        <a:cs typeface="Arial" charset="0"/>
      </a:defRPr>
    </a:lvl3pPr>
    <a:lvl4pPr marL="1371600" algn="l" rtl="0" fontAlgn="base">
      <a:spcBef>
        <a:spcPct val="0"/>
      </a:spcBef>
      <a:spcAft>
        <a:spcPct val="0"/>
      </a:spcAft>
      <a:defRPr sz="2400" kern="1200">
        <a:solidFill>
          <a:schemeClr val="tx1"/>
        </a:solidFill>
        <a:latin typeface="Tahoma" pitchFamily="34" charset="0"/>
        <a:ea typeface="+mn-ea"/>
        <a:cs typeface="Arial" charset="0"/>
      </a:defRPr>
    </a:lvl4pPr>
    <a:lvl5pPr marL="1828800" algn="l" rtl="0" fontAlgn="base">
      <a:spcBef>
        <a:spcPct val="0"/>
      </a:spcBef>
      <a:spcAft>
        <a:spcPct val="0"/>
      </a:spcAft>
      <a:defRPr sz="2400" kern="1200">
        <a:solidFill>
          <a:schemeClr val="tx1"/>
        </a:solidFill>
        <a:latin typeface="Tahoma" pitchFamily="34" charset="0"/>
        <a:ea typeface="+mn-ea"/>
        <a:cs typeface="Arial" charset="0"/>
      </a:defRPr>
    </a:lvl5pPr>
    <a:lvl6pPr marL="2286000" algn="l" defTabSz="914400" rtl="0" eaLnBrk="1" latinLnBrk="0" hangingPunct="1">
      <a:defRPr sz="2400" kern="1200">
        <a:solidFill>
          <a:schemeClr val="tx1"/>
        </a:solidFill>
        <a:latin typeface="Tahoma" pitchFamily="34" charset="0"/>
        <a:ea typeface="+mn-ea"/>
        <a:cs typeface="Arial" charset="0"/>
      </a:defRPr>
    </a:lvl6pPr>
    <a:lvl7pPr marL="2743200" algn="l" defTabSz="914400" rtl="0" eaLnBrk="1" latinLnBrk="0" hangingPunct="1">
      <a:defRPr sz="2400" kern="1200">
        <a:solidFill>
          <a:schemeClr val="tx1"/>
        </a:solidFill>
        <a:latin typeface="Tahoma" pitchFamily="34" charset="0"/>
        <a:ea typeface="+mn-ea"/>
        <a:cs typeface="Arial" charset="0"/>
      </a:defRPr>
    </a:lvl7pPr>
    <a:lvl8pPr marL="3200400" algn="l" defTabSz="914400" rtl="0" eaLnBrk="1" latinLnBrk="0" hangingPunct="1">
      <a:defRPr sz="2400" kern="1200">
        <a:solidFill>
          <a:schemeClr val="tx1"/>
        </a:solidFill>
        <a:latin typeface="Tahoma" pitchFamily="34" charset="0"/>
        <a:ea typeface="+mn-ea"/>
        <a:cs typeface="Arial" charset="0"/>
      </a:defRPr>
    </a:lvl8pPr>
    <a:lvl9pPr marL="3657600" algn="l" defTabSz="914400" rtl="0" eaLnBrk="1" latinLnBrk="0" hangingPunct="1">
      <a:defRPr sz="2400"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AE2"/>
    <a:srgbClr val="FFFABE"/>
    <a:srgbClr val="000000"/>
    <a:srgbClr val="FFFF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380"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notesMaster" Target="notesMasters/notesMaster1.xml"/><Relationship Id="rId16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theme" Target="theme/theme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96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lvl1pPr defTabSz="865188" eaLnBrk="0" hangingPunct="0">
              <a:defRPr sz="1200">
                <a:latin typeface="Arial" charset="0"/>
              </a:defRPr>
            </a:lvl1pPr>
          </a:lstStyle>
          <a:p>
            <a:endParaRPr lang="en-US"/>
          </a:p>
        </p:txBody>
      </p:sp>
      <p:sp>
        <p:nvSpPr>
          <p:cNvPr id="19968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lvl1pPr algn="r" defTabSz="865188" eaLnBrk="0" hangingPunct="0">
              <a:defRPr sz="1200">
                <a:latin typeface="Arial" charset="0"/>
              </a:defRPr>
            </a:lvl1pPr>
          </a:lstStyle>
          <a:p>
            <a:fld id="{88A74616-F4B6-4BEB-8DB5-DEBB88F461E4}" type="datetime1">
              <a:rPr lang="en-US"/>
              <a:pPr/>
              <a:t>9/11/2021</a:t>
            </a:fld>
            <a:endParaRPr lang="en-US"/>
          </a:p>
        </p:txBody>
      </p:sp>
      <p:sp>
        <p:nvSpPr>
          <p:cNvPr id="19968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p:spPr>
        <p:txBody>
          <a:bodyPr vert="horz" wrap="square" lIns="91432" tIns="45716" rIns="91432" bIns="45716" numCol="1" anchor="b" anchorCtr="0" compatLnSpc="1">
            <a:prstTxWarp prst="textNoShape">
              <a:avLst/>
            </a:prstTxWarp>
          </a:bodyPr>
          <a:lstStyle>
            <a:lvl1pPr defTabSz="865188" eaLnBrk="0" hangingPunct="0">
              <a:defRPr sz="1200">
                <a:latin typeface="Arial" charset="0"/>
              </a:defRPr>
            </a:lvl1pPr>
          </a:lstStyle>
          <a:p>
            <a:endParaRPr lang="en-US"/>
          </a:p>
        </p:txBody>
      </p:sp>
      <p:sp>
        <p:nvSpPr>
          <p:cNvPr id="19968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p:spPr>
        <p:txBody>
          <a:bodyPr vert="horz" wrap="square" lIns="91432" tIns="45716" rIns="91432" bIns="45716" numCol="1" anchor="b" anchorCtr="0" compatLnSpc="1">
            <a:prstTxWarp prst="textNoShape">
              <a:avLst/>
            </a:prstTxWarp>
          </a:bodyPr>
          <a:lstStyle>
            <a:lvl1pPr algn="r" defTabSz="865188" eaLnBrk="0" hangingPunct="0">
              <a:defRPr sz="1200">
                <a:latin typeface="Arial" charset="0"/>
              </a:defRPr>
            </a:lvl1pPr>
          </a:lstStyle>
          <a:p>
            <a:fld id="{F5EF633E-D462-4ADF-9176-BA9E8CD082CA}" type="slidenum">
              <a:rPr lang="en-US"/>
              <a:pPr/>
              <a:t>‹#›</a:t>
            </a:fld>
            <a:endParaRPr lang="en-US"/>
          </a:p>
        </p:txBody>
      </p:sp>
    </p:spTree>
    <p:extLst>
      <p:ext uri="{BB962C8B-B14F-4D97-AF65-F5344CB8AC3E}">
        <p14:creationId xmlns:p14="http://schemas.microsoft.com/office/powerpoint/2010/main" val="21699589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71800" cy="457200"/>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lvl1pPr defTabSz="865188">
              <a:defRPr sz="1200">
                <a:latin typeface="Calibri" pitchFamily="34" charset="0"/>
              </a:defRPr>
            </a:lvl1pPr>
          </a:lstStyle>
          <a:p>
            <a:endParaRPr lang="en-US"/>
          </a:p>
        </p:txBody>
      </p:sp>
      <p:sp>
        <p:nvSpPr>
          <p:cNvPr id="3" name="Date Placeholder 2"/>
          <p:cNvSpPr>
            <a:spLocks noGrp="1"/>
          </p:cNvSpPr>
          <p:nvPr>
            <p:ph type="dt" idx="1"/>
          </p:nvPr>
        </p:nvSpPr>
        <p:spPr bwMode="auto">
          <a:xfrm>
            <a:off x="3884613" y="0"/>
            <a:ext cx="2971800" cy="457200"/>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lvl1pPr algn="r" defTabSz="865188">
              <a:defRPr sz="1200">
                <a:latin typeface="Calibri" pitchFamily="34" charset="0"/>
              </a:defRPr>
            </a:lvl1pPr>
          </a:lstStyle>
          <a:p>
            <a:fld id="{08CE884E-3C12-4F24-860C-46D9208F1FCD}" type="datetime1">
              <a:rPr lang="en-US"/>
              <a:pPr/>
              <a:t>9/11/2021</a:t>
            </a:fld>
            <a:endParaRPr lang="en-US"/>
          </a:p>
        </p:txBody>
      </p:sp>
      <p:sp>
        <p:nvSpPr>
          <p:cNvPr id="4" name="Slide Image Placeholder 3"/>
          <p:cNvSpPr>
            <a:spLocks noGrp="1" noRot="1" noChangeAspect="1"/>
          </p:cNvSpPr>
          <p:nvPr>
            <p:ph type="sldImg" idx="2"/>
          </p:nvPr>
        </p:nvSpPr>
        <p:spPr>
          <a:xfrm>
            <a:off x="1144588" y="685800"/>
            <a:ext cx="4572000" cy="3429000"/>
          </a:xfrm>
          <a:prstGeom prst="rect">
            <a:avLst/>
          </a:prstGeom>
          <a:noFill/>
          <a:ln w="12700">
            <a:solidFill>
              <a:prstClr val="black"/>
            </a:solidFill>
          </a:ln>
        </p:spPr>
        <p:txBody>
          <a:bodyPr vert="horz" wrap="square" lIns="96661" tIns="48331" rIns="96661" bIns="48331" numCol="1" anchor="ctr" anchorCtr="0" compatLnSpc="1">
            <a:prstTxWarp prst="textNoShape">
              <a:avLst/>
            </a:prstTxWarp>
          </a:bodyPr>
          <a:lstStyle/>
          <a:p>
            <a:pPr lvl="0"/>
            <a:endParaRPr lang="en-US"/>
          </a:p>
        </p:txBody>
      </p:sp>
      <p:sp>
        <p:nvSpPr>
          <p:cNvPr id="5" name="Notes Placeholder 4"/>
          <p:cNvSpPr>
            <a:spLocks noGrp="1"/>
          </p:cNvSpPr>
          <p:nvPr>
            <p:ph type="body" sz="quarter" idx="3"/>
          </p:nvPr>
        </p:nvSpPr>
        <p:spPr bwMode="auto">
          <a:xfrm>
            <a:off x="685800" y="4343400"/>
            <a:ext cx="5486400" cy="4114800"/>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bwMode="auto">
          <a:xfrm>
            <a:off x="0" y="8685213"/>
            <a:ext cx="2971800" cy="457200"/>
          </a:xfrm>
          <a:prstGeom prst="rect">
            <a:avLst/>
          </a:prstGeom>
          <a:noFill/>
          <a:ln w="9525">
            <a:noFill/>
            <a:miter lim="800000"/>
            <a:headEnd/>
            <a:tailEnd/>
          </a:ln>
        </p:spPr>
        <p:txBody>
          <a:bodyPr vert="horz" wrap="square" lIns="91432" tIns="45716" rIns="91432" bIns="45716" numCol="1" anchor="b" anchorCtr="0" compatLnSpc="1">
            <a:prstTxWarp prst="textNoShape">
              <a:avLst/>
            </a:prstTxWarp>
          </a:bodyPr>
          <a:lstStyle>
            <a:lvl1pPr defTabSz="865188">
              <a:defRPr sz="1200">
                <a:latin typeface="Calibri" pitchFamily="34" charset="0"/>
              </a:defRPr>
            </a:lvl1pPr>
          </a:lstStyle>
          <a:p>
            <a:endParaRPr lang="en-US"/>
          </a:p>
        </p:txBody>
      </p:sp>
      <p:sp>
        <p:nvSpPr>
          <p:cNvPr id="7" name="Slide Number Placeholder 6"/>
          <p:cNvSpPr>
            <a:spLocks noGrp="1"/>
          </p:cNvSpPr>
          <p:nvPr>
            <p:ph type="sldNum" sz="quarter" idx="5"/>
          </p:nvPr>
        </p:nvSpPr>
        <p:spPr bwMode="auto">
          <a:xfrm>
            <a:off x="3884613" y="8685213"/>
            <a:ext cx="2971800" cy="457200"/>
          </a:xfrm>
          <a:prstGeom prst="rect">
            <a:avLst/>
          </a:prstGeom>
          <a:noFill/>
          <a:ln w="9525">
            <a:noFill/>
            <a:miter lim="800000"/>
            <a:headEnd/>
            <a:tailEnd/>
          </a:ln>
        </p:spPr>
        <p:txBody>
          <a:bodyPr vert="horz" wrap="square" lIns="91432" tIns="45716" rIns="91432" bIns="45716" numCol="1" anchor="b" anchorCtr="0" compatLnSpc="1">
            <a:prstTxWarp prst="textNoShape">
              <a:avLst/>
            </a:prstTxWarp>
          </a:bodyPr>
          <a:lstStyle>
            <a:lvl1pPr algn="r" defTabSz="865188">
              <a:defRPr sz="1200">
                <a:latin typeface="Calibri" pitchFamily="34" charset="0"/>
              </a:defRPr>
            </a:lvl1pPr>
          </a:lstStyle>
          <a:p>
            <a:fld id="{46642D7E-CEDA-4F05-AC72-C50474EDBCBC}" type="slidenum">
              <a:rPr lang="en-US"/>
              <a:pPr/>
              <a:t>‹#›</a:t>
            </a:fld>
            <a:endParaRPr lang="en-US"/>
          </a:p>
        </p:txBody>
      </p:sp>
    </p:spTree>
    <p:extLst>
      <p:ext uri="{BB962C8B-B14F-4D97-AF65-F5344CB8AC3E}">
        <p14:creationId xmlns:p14="http://schemas.microsoft.com/office/powerpoint/2010/main" val="8807787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11" charset="-128"/>
        <a:cs typeface="ＭＳ Ｐゴシック" pitchFamily="-111"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11"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11"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1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the pharmacist???</a:t>
            </a:r>
          </a:p>
        </p:txBody>
      </p:sp>
      <p:sp>
        <p:nvSpPr>
          <p:cNvPr id="4" name="Slide Number Placeholder 3"/>
          <p:cNvSpPr>
            <a:spLocks noGrp="1"/>
          </p:cNvSpPr>
          <p:nvPr>
            <p:ph type="sldNum" sz="quarter" idx="10"/>
          </p:nvPr>
        </p:nvSpPr>
        <p:spPr/>
        <p:txBody>
          <a:bodyPr/>
          <a:lstStyle/>
          <a:p>
            <a:fld id="{46642D7E-CEDA-4F05-AC72-C50474EDBCBC}" type="slidenum">
              <a:rPr lang="en-US" smtClean="0"/>
              <a:pPr/>
              <a:t>6</a:t>
            </a:fld>
            <a:endParaRPr lang="en-US"/>
          </a:p>
        </p:txBody>
      </p:sp>
    </p:spTree>
    <p:extLst>
      <p:ext uri="{BB962C8B-B14F-4D97-AF65-F5344CB8AC3E}">
        <p14:creationId xmlns:p14="http://schemas.microsoft.com/office/powerpoint/2010/main" val="167959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pitchFamily="-105" charset="-128"/>
            </a:endParaRPr>
          </a:p>
        </p:txBody>
      </p:sp>
      <p:sp>
        <p:nvSpPr>
          <p:cNvPr id="3379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algn="r" eaLnBrk="1" hangingPunct="1"/>
            <a:fld id="{5A71D2DC-56FA-49CD-8E96-248C8D11ED6C}" type="slidenum">
              <a:rPr lang="en-US" sz="1200">
                <a:latin typeface="Calibri" pitchFamily="34" charset="0"/>
              </a:rPr>
              <a:pPr algn="r" eaLnBrk="1" hangingPunct="1"/>
              <a:t>15</a:t>
            </a:fld>
            <a:endParaRPr lang="en-US" sz="1200">
              <a:latin typeface="Calibri" pitchFamily="34" charset="0"/>
            </a:endParaRPr>
          </a:p>
        </p:txBody>
      </p:sp>
    </p:spTree>
    <p:extLst>
      <p:ext uri="{BB962C8B-B14F-4D97-AF65-F5344CB8AC3E}">
        <p14:creationId xmlns:p14="http://schemas.microsoft.com/office/powerpoint/2010/main" val="26741571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800">
              <a:ea typeface="ＭＳ Ｐゴシック" pitchFamily="-105" charset="-128"/>
            </a:endParaRPr>
          </a:p>
        </p:txBody>
      </p:sp>
    </p:spTree>
    <p:extLst>
      <p:ext uri="{BB962C8B-B14F-4D97-AF65-F5344CB8AC3E}">
        <p14:creationId xmlns:p14="http://schemas.microsoft.com/office/powerpoint/2010/main" val="313325248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
        <p:nvSpPr>
          <p:cNvPr id="245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EC8D097C-8934-41E2-A582-D097E9E8E1E9}" type="slidenum">
              <a:rPr lang="en-US" sz="1200">
                <a:latin typeface="Calibri" pitchFamily="34" charset="0"/>
              </a:rPr>
              <a:pPr eaLnBrk="1" hangingPunct="1"/>
              <a:t>110</a:t>
            </a:fld>
            <a:endParaRPr lang="en-US" sz="1200">
              <a:latin typeface="Calibri" pitchFamily="34" charset="0"/>
            </a:endParaRPr>
          </a:p>
        </p:txBody>
      </p:sp>
    </p:spTree>
    <p:extLst>
      <p:ext uri="{BB962C8B-B14F-4D97-AF65-F5344CB8AC3E}">
        <p14:creationId xmlns:p14="http://schemas.microsoft.com/office/powerpoint/2010/main" val="259829666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7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
        <p:nvSpPr>
          <p:cNvPr id="247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08F9DC26-0638-4B92-BF9C-B7DF76F8A85F}" type="slidenum">
              <a:rPr lang="en-US" sz="1200">
                <a:latin typeface="Calibri" pitchFamily="34" charset="0"/>
              </a:rPr>
              <a:pPr eaLnBrk="1" hangingPunct="1"/>
              <a:t>111</a:t>
            </a:fld>
            <a:endParaRPr lang="en-US" sz="1200">
              <a:latin typeface="Calibri" pitchFamily="34" charset="0"/>
            </a:endParaRPr>
          </a:p>
        </p:txBody>
      </p:sp>
    </p:spTree>
    <p:extLst>
      <p:ext uri="{BB962C8B-B14F-4D97-AF65-F5344CB8AC3E}">
        <p14:creationId xmlns:p14="http://schemas.microsoft.com/office/powerpoint/2010/main" val="88802646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985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600">
              <a:ea typeface="ＭＳ Ｐゴシック" pitchFamily="-105" charset="-128"/>
            </a:endParaRPr>
          </a:p>
        </p:txBody>
      </p:sp>
    </p:spTree>
    <p:extLst>
      <p:ext uri="{BB962C8B-B14F-4D97-AF65-F5344CB8AC3E}">
        <p14:creationId xmlns:p14="http://schemas.microsoft.com/office/powerpoint/2010/main" val="330392499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1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
        <p:nvSpPr>
          <p:cNvPr id="251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A97DC3C3-F0E8-4F66-80CC-0010B24034EB}" type="slidenum">
              <a:rPr lang="en-US" sz="1200">
                <a:latin typeface="Calibri" pitchFamily="34" charset="0"/>
              </a:rPr>
              <a:pPr eaLnBrk="1" hangingPunct="1"/>
              <a:t>113</a:t>
            </a:fld>
            <a:endParaRPr lang="en-US" sz="1200">
              <a:latin typeface="Calibri" pitchFamily="34" charset="0"/>
            </a:endParaRPr>
          </a:p>
        </p:txBody>
      </p:sp>
    </p:spTree>
    <p:extLst>
      <p:ext uri="{BB962C8B-B14F-4D97-AF65-F5344CB8AC3E}">
        <p14:creationId xmlns:p14="http://schemas.microsoft.com/office/powerpoint/2010/main" val="35634990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395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500">
              <a:ea typeface="ＭＳ Ｐゴシック" pitchFamily="-105" charset="-128"/>
            </a:endParaRPr>
          </a:p>
        </p:txBody>
      </p:sp>
    </p:spTree>
    <p:extLst>
      <p:ext uri="{BB962C8B-B14F-4D97-AF65-F5344CB8AC3E}">
        <p14:creationId xmlns:p14="http://schemas.microsoft.com/office/powerpoint/2010/main" val="400381923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0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Tree>
    <p:extLst>
      <p:ext uri="{BB962C8B-B14F-4D97-AF65-F5344CB8AC3E}">
        <p14:creationId xmlns:p14="http://schemas.microsoft.com/office/powerpoint/2010/main" val="91591493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8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
        <p:nvSpPr>
          <p:cNvPr id="258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683569FC-ABAA-4962-B682-FC61951C24BC}" type="slidenum">
              <a:rPr lang="en-US" sz="1200">
                <a:latin typeface="Calibri" pitchFamily="34" charset="0"/>
              </a:rPr>
              <a:pPr eaLnBrk="1" hangingPunct="1"/>
              <a:t>116</a:t>
            </a:fld>
            <a:endParaRPr lang="en-US" sz="1200">
              <a:latin typeface="Calibri" pitchFamily="34" charset="0"/>
            </a:endParaRPr>
          </a:p>
        </p:txBody>
      </p:sp>
    </p:spTree>
    <p:extLst>
      <p:ext uri="{BB962C8B-B14F-4D97-AF65-F5344CB8AC3E}">
        <p14:creationId xmlns:p14="http://schemas.microsoft.com/office/powerpoint/2010/main" val="258626647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0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
        <p:nvSpPr>
          <p:cNvPr id="260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6BE8A3D2-D993-48F4-B30D-AFEAE917BF80}" type="slidenum">
              <a:rPr lang="en-US" sz="1200">
                <a:latin typeface="Calibri" pitchFamily="34" charset="0"/>
              </a:rPr>
              <a:pPr eaLnBrk="1" hangingPunct="1"/>
              <a:t>117</a:t>
            </a:fld>
            <a:endParaRPr lang="en-US" sz="1200">
              <a:latin typeface="Calibri" pitchFamily="34" charset="0"/>
            </a:endParaRPr>
          </a:p>
        </p:txBody>
      </p:sp>
    </p:spTree>
    <p:extLst>
      <p:ext uri="{BB962C8B-B14F-4D97-AF65-F5344CB8AC3E}">
        <p14:creationId xmlns:p14="http://schemas.microsoft.com/office/powerpoint/2010/main" val="420206083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4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Tree>
    <p:extLst>
      <p:ext uri="{BB962C8B-B14F-4D97-AF65-F5344CB8AC3E}">
        <p14:creationId xmlns:p14="http://schemas.microsoft.com/office/powerpoint/2010/main" val="2193211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
        <p:nvSpPr>
          <p:cNvPr id="3584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algn="r" eaLnBrk="1" hangingPunct="1"/>
            <a:fld id="{EAFC28DF-79BE-4E11-B55A-4DF7E0A28203}" type="slidenum">
              <a:rPr lang="en-US" sz="1200">
                <a:latin typeface="Calibri" pitchFamily="34" charset="0"/>
              </a:rPr>
              <a:pPr algn="r" eaLnBrk="1" hangingPunct="1"/>
              <a:t>16</a:t>
            </a:fld>
            <a:endParaRPr lang="en-US" sz="1200">
              <a:latin typeface="Calibri" pitchFamily="34" charset="0"/>
            </a:endParaRPr>
          </a:p>
        </p:txBody>
      </p:sp>
    </p:spTree>
    <p:extLst>
      <p:ext uri="{BB962C8B-B14F-4D97-AF65-F5344CB8AC3E}">
        <p14:creationId xmlns:p14="http://schemas.microsoft.com/office/powerpoint/2010/main" val="220251138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419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900">
              <a:ea typeface="ＭＳ Ｐゴシック" pitchFamily="-105" charset="-128"/>
            </a:endParaRPr>
          </a:p>
        </p:txBody>
      </p:sp>
    </p:spTree>
    <p:extLst>
      <p:ext uri="{BB962C8B-B14F-4D97-AF65-F5344CB8AC3E}">
        <p14:creationId xmlns:p14="http://schemas.microsoft.com/office/powerpoint/2010/main" val="382436885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4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900">
              <a:ea typeface="ＭＳ Ｐゴシック" pitchFamily="-105" charset="-128"/>
            </a:endParaRPr>
          </a:p>
        </p:txBody>
      </p:sp>
    </p:spTree>
    <p:extLst>
      <p:ext uri="{BB962C8B-B14F-4D97-AF65-F5344CB8AC3E}">
        <p14:creationId xmlns:p14="http://schemas.microsoft.com/office/powerpoint/2010/main" val="405091773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8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
        <p:nvSpPr>
          <p:cNvPr id="268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DAB9627A-B500-4640-ABAE-55AA4A24B63C}" type="slidenum">
              <a:rPr lang="en-US" sz="1200">
                <a:latin typeface="Calibri" pitchFamily="34" charset="0"/>
              </a:rPr>
              <a:pPr eaLnBrk="1" hangingPunct="1"/>
              <a:t>121</a:t>
            </a:fld>
            <a:endParaRPr lang="en-US" sz="1200">
              <a:latin typeface="Calibri" pitchFamily="34" charset="0"/>
            </a:endParaRPr>
          </a:p>
        </p:txBody>
      </p:sp>
    </p:spTree>
    <p:extLst>
      <p:ext uri="{BB962C8B-B14F-4D97-AF65-F5344CB8AC3E}">
        <p14:creationId xmlns:p14="http://schemas.microsoft.com/office/powerpoint/2010/main" val="377739733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033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i="1">
              <a:ea typeface="ＭＳ Ｐゴシック" pitchFamily="-105" charset="-128"/>
            </a:endParaRPr>
          </a:p>
        </p:txBody>
      </p:sp>
    </p:spTree>
    <p:extLst>
      <p:ext uri="{BB962C8B-B14F-4D97-AF65-F5344CB8AC3E}">
        <p14:creationId xmlns:p14="http://schemas.microsoft.com/office/powerpoint/2010/main" val="198762321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2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i="1">
              <a:ea typeface="ＭＳ Ｐゴシック" pitchFamily="-105" charset="-128"/>
            </a:endParaRPr>
          </a:p>
        </p:txBody>
      </p:sp>
      <p:sp>
        <p:nvSpPr>
          <p:cNvPr id="272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F6AF14D6-2F98-4C83-9A21-385A44AA6A18}" type="slidenum">
              <a:rPr lang="en-US" sz="1200">
                <a:latin typeface="Calibri" pitchFamily="34" charset="0"/>
              </a:rPr>
              <a:pPr eaLnBrk="1" hangingPunct="1"/>
              <a:t>123</a:t>
            </a:fld>
            <a:endParaRPr lang="en-US" sz="1200">
              <a:latin typeface="Calibri" pitchFamily="34" charset="0"/>
            </a:endParaRPr>
          </a:p>
        </p:txBody>
      </p:sp>
    </p:spTree>
    <p:extLst>
      <p:ext uri="{BB962C8B-B14F-4D97-AF65-F5344CB8AC3E}">
        <p14:creationId xmlns:p14="http://schemas.microsoft.com/office/powerpoint/2010/main" val="97017207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4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
        <p:nvSpPr>
          <p:cNvPr id="274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380E770B-4B3C-463B-B3A5-7FDD87064192}" type="slidenum">
              <a:rPr lang="en-US" sz="1200">
                <a:latin typeface="Calibri" pitchFamily="34" charset="0"/>
              </a:rPr>
              <a:pPr eaLnBrk="1" hangingPunct="1"/>
              <a:t>124</a:t>
            </a:fld>
            <a:endParaRPr lang="en-US" sz="1200">
              <a:latin typeface="Calibri" pitchFamily="34" charset="0"/>
            </a:endParaRPr>
          </a:p>
        </p:txBody>
      </p:sp>
    </p:spTree>
    <p:extLst>
      <p:ext uri="{BB962C8B-B14F-4D97-AF65-F5344CB8AC3E}">
        <p14:creationId xmlns:p14="http://schemas.microsoft.com/office/powerpoint/2010/main" val="251915635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
        <p:nvSpPr>
          <p:cNvPr id="276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C2F3AA31-1E3E-4577-B1FB-494514E133E6}" type="slidenum">
              <a:rPr lang="en-US" sz="1200">
                <a:latin typeface="Calibri" pitchFamily="34" charset="0"/>
              </a:rPr>
              <a:pPr eaLnBrk="1" hangingPunct="1"/>
              <a:t>125</a:t>
            </a:fld>
            <a:endParaRPr lang="en-US" sz="1200">
              <a:latin typeface="Calibri" pitchFamily="34" charset="0"/>
            </a:endParaRPr>
          </a:p>
        </p:txBody>
      </p:sp>
    </p:spTree>
    <p:extLst>
      <p:ext uri="{BB962C8B-B14F-4D97-AF65-F5344CB8AC3E}">
        <p14:creationId xmlns:p14="http://schemas.microsoft.com/office/powerpoint/2010/main" val="341840908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853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Tree>
    <p:extLst>
      <p:ext uri="{BB962C8B-B14F-4D97-AF65-F5344CB8AC3E}">
        <p14:creationId xmlns:p14="http://schemas.microsoft.com/office/powerpoint/2010/main" val="62362145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0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
        <p:nvSpPr>
          <p:cNvPr id="280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A1FD33F2-10FD-4BFB-91D8-D89003E0A7A3}" type="slidenum">
              <a:rPr lang="en-US" sz="1200">
                <a:latin typeface="Calibri" pitchFamily="34" charset="0"/>
              </a:rPr>
              <a:pPr eaLnBrk="1" hangingPunct="1"/>
              <a:t>127</a:t>
            </a:fld>
            <a:endParaRPr lang="en-US" sz="1200">
              <a:latin typeface="Calibri" pitchFamily="34" charset="0"/>
            </a:endParaRPr>
          </a:p>
        </p:txBody>
      </p:sp>
    </p:spTree>
    <p:extLst>
      <p:ext uri="{BB962C8B-B14F-4D97-AF65-F5344CB8AC3E}">
        <p14:creationId xmlns:p14="http://schemas.microsoft.com/office/powerpoint/2010/main" val="3359554151"/>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262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Tree>
    <p:extLst>
      <p:ext uri="{BB962C8B-B14F-4D97-AF65-F5344CB8AC3E}">
        <p14:creationId xmlns:p14="http://schemas.microsoft.com/office/powerpoint/2010/main" val="2171472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r>
              <a:rPr lang="en-US">
                <a:ea typeface="ＭＳ Ｐゴシック" pitchFamily="-105" charset="-128"/>
              </a:rPr>
            </a:br>
            <a:endParaRPr lang="en-US">
              <a:ea typeface="ＭＳ Ｐゴシック" pitchFamily="-105" charset="-128"/>
            </a:endParaRPr>
          </a:p>
        </p:txBody>
      </p:sp>
      <p:sp>
        <p:nvSpPr>
          <p:cNvPr id="3789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algn="r" eaLnBrk="1" hangingPunct="1"/>
            <a:fld id="{9AFA5A2D-AB2D-4763-A895-3EF06413ADF6}" type="slidenum">
              <a:rPr lang="en-US" sz="1200">
                <a:latin typeface="Calibri" pitchFamily="34" charset="0"/>
              </a:rPr>
              <a:pPr algn="r" eaLnBrk="1" hangingPunct="1"/>
              <a:t>17</a:t>
            </a:fld>
            <a:endParaRPr lang="en-US" sz="1200">
              <a:latin typeface="Calibri" pitchFamily="34" charset="0"/>
            </a:endParaRPr>
          </a:p>
        </p:txBody>
      </p:sp>
    </p:spTree>
    <p:extLst>
      <p:ext uri="{BB962C8B-B14F-4D97-AF65-F5344CB8AC3E}">
        <p14:creationId xmlns:p14="http://schemas.microsoft.com/office/powerpoint/2010/main" val="4238733540"/>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467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endParaRPr lang="en-US" sz="1000">
              <a:ea typeface="ＭＳ Ｐゴシック" pitchFamily="-105" charset="-128"/>
            </a:endParaRPr>
          </a:p>
        </p:txBody>
      </p:sp>
    </p:spTree>
    <p:extLst>
      <p:ext uri="{BB962C8B-B14F-4D97-AF65-F5344CB8AC3E}">
        <p14:creationId xmlns:p14="http://schemas.microsoft.com/office/powerpoint/2010/main" val="344568195"/>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2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endParaRPr lang="en-US" sz="1000">
              <a:ea typeface="ＭＳ Ｐゴシック" pitchFamily="-105" charset="-128"/>
            </a:endParaRPr>
          </a:p>
        </p:txBody>
      </p:sp>
    </p:spTree>
    <p:extLst>
      <p:ext uri="{BB962C8B-B14F-4D97-AF65-F5344CB8AC3E}">
        <p14:creationId xmlns:p14="http://schemas.microsoft.com/office/powerpoint/2010/main" val="114614688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8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
        <p:nvSpPr>
          <p:cNvPr id="288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99A1AF00-ABD8-4511-8EBA-CA3912AC1C83}" type="slidenum">
              <a:rPr lang="en-US" sz="1200">
                <a:latin typeface="Calibri" pitchFamily="34" charset="0"/>
              </a:rPr>
              <a:pPr eaLnBrk="1" hangingPunct="1"/>
              <a:t>131</a:t>
            </a:fld>
            <a:endParaRPr lang="en-US" sz="1200">
              <a:latin typeface="Calibri" pitchFamily="34" charset="0"/>
            </a:endParaRPr>
          </a:p>
        </p:txBody>
      </p:sp>
    </p:spTree>
    <p:extLst>
      <p:ext uri="{BB962C8B-B14F-4D97-AF65-F5344CB8AC3E}">
        <p14:creationId xmlns:p14="http://schemas.microsoft.com/office/powerpoint/2010/main" val="119444813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0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
        <p:nvSpPr>
          <p:cNvPr id="290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C881DAD3-458B-442F-B617-D0D63366C09F}" type="slidenum">
              <a:rPr lang="en-US" sz="1200">
                <a:latin typeface="Calibri" pitchFamily="34" charset="0"/>
              </a:rPr>
              <a:pPr eaLnBrk="1" hangingPunct="1"/>
              <a:t>132</a:t>
            </a:fld>
            <a:endParaRPr lang="en-US" sz="1200">
              <a:latin typeface="Calibri" pitchFamily="34" charset="0"/>
            </a:endParaRPr>
          </a:p>
        </p:txBody>
      </p:sp>
    </p:spTree>
    <p:extLst>
      <p:ext uri="{BB962C8B-B14F-4D97-AF65-F5344CB8AC3E}">
        <p14:creationId xmlns:p14="http://schemas.microsoft.com/office/powerpoint/2010/main" val="3474929022"/>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
        <p:nvSpPr>
          <p:cNvPr id="292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98B723D8-2D96-45D7-923A-B7109A546F5F}" type="slidenum">
              <a:rPr lang="en-US" sz="1200">
                <a:latin typeface="Calibri" pitchFamily="34" charset="0"/>
              </a:rPr>
              <a:pPr eaLnBrk="1" hangingPunct="1"/>
              <a:t>133</a:t>
            </a:fld>
            <a:endParaRPr lang="en-US" sz="1200">
              <a:latin typeface="Calibri" pitchFamily="34" charset="0"/>
            </a:endParaRPr>
          </a:p>
        </p:txBody>
      </p:sp>
    </p:spTree>
    <p:extLst>
      <p:ext uri="{BB962C8B-B14F-4D97-AF65-F5344CB8AC3E}">
        <p14:creationId xmlns:p14="http://schemas.microsoft.com/office/powerpoint/2010/main" val="1427566102"/>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491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700">
              <a:ea typeface="ＭＳ Ｐゴシック" pitchFamily="-105" charset="-128"/>
            </a:endParaRPr>
          </a:p>
          <a:p>
            <a:endParaRPr lang="en-US" sz="700">
              <a:ea typeface="ＭＳ Ｐゴシック" pitchFamily="-105" charset="-128"/>
            </a:endParaRPr>
          </a:p>
          <a:p>
            <a:endParaRPr lang="en-US" sz="700">
              <a:ea typeface="ＭＳ Ｐゴシック" pitchFamily="-105" charset="-128"/>
            </a:endParaRPr>
          </a:p>
        </p:txBody>
      </p:sp>
    </p:spTree>
    <p:extLst>
      <p:ext uri="{BB962C8B-B14F-4D97-AF65-F5344CB8AC3E}">
        <p14:creationId xmlns:p14="http://schemas.microsoft.com/office/powerpoint/2010/main" val="1469926731"/>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
        <p:nvSpPr>
          <p:cNvPr id="296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8B1A69E7-F358-4D71-B7BF-3328937FCB37}" type="slidenum">
              <a:rPr lang="en-US" sz="1200">
                <a:latin typeface="Calibri" pitchFamily="34" charset="0"/>
              </a:rPr>
              <a:pPr eaLnBrk="1" hangingPunct="1"/>
              <a:t>135</a:t>
            </a:fld>
            <a:endParaRPr lang="en-US" sz="1200">
              <a:latin typeface="Calibri" pitchFamily="34" charset="0"/>
            </a:endParaRPr>
          </a:p>
        </p:txBody>
      </p:sp>
    </p:spTree>
    <p:extLst>
      <p:ext uri="{BB962C8B-B14F-4D97-AF65-F5344CB8AC3E}">
        <p14:creationId xmlns:p14="http://schemas.microsoft.com/office/powerpoint/2010/main" val="1066984820"/>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901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ea typeface="ＭＳ Ｐゴシック" pitchFamily="-105" charset="-128"/>
            </a:endParaRPr>
          </a:p>
        </p:txBody>
      </p:sp>
    </p:spTree>
    <p:extLst>
      <p:ext uri="{BB962C8B-B14F-4D97-AF65-F5344CB8AC3E}">
        <p14:creationId xmlns:p14="http://schemas.microsoft.com/office/powerpoint/2010/main" val="854183911"/>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105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700">
              <a:ea typeface="ＭＳ Ｐゴシック" pitchFamily="-105" charset="-128"/>
            </a:endParaRPr>
          </a:p>
        </p:txBody>
      </p:sp>
    </p:spTree>
    <p:extLst>
      <p:ext uri="{BB962C8B-B14F-4D97-AF65-F5344CB8AC3E}">
        <p14:creationId xmlns:p14="http://schemas.microsoft.com/office/powerpoint/2010/main" val="3722283802"/>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3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
        <p:nvSpPr>
          <p:cNvPr id="303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368DFDD7-2A53-45FC-853D-19E29752017B}" type="slidenum">
              <a:rPr lang="en-US" sz="1200">
                <a:latin typeface="Calibri" pitchFamily="34" charset="0"/>
              </a:rPr>
              <a:pPr eaLnBrk="1" hangingPunct="1"/>
              <a:t>138</a:t>
            </a:fld>
            <a:endParaRPr lang="en-US" sz="1200">
              <a:latin typeface="Calibri" pitchFamily="34" charset="0"/>
            </a:endParaRPr>
          </a:p>
        </p:txBody>
      </p:sp>
    </p:spTree>
    <p:extLst>
      <p:ext uri="{BB962C8B-B14F-4D97-AF65-F5344CB8AC3E}">
        <p14:creationId xmlns:p14="http://schemas.microsoft.com/office/powerpoint/2010/main" val="4063487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Tree>
    <p:extLst>
      <p:ext uri="{BB962C8B-B14F-4D97-AF65-F5344CB8AC3E}">
        <p14:creationId xmlns:p14="http://schemas.microsoft.com/office/powerpoint/2010/main" val="1772714483"/>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515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Tree>
    <p:extLst>
      <p:ext uri="{BB962C8B-B14F-4D97-AF65-F5344CB8AC3E}">
        <p14:creationId xmlns:p14="http://schemas.microsoft.com/office/powerpoint/2010/main" val="1353121130"/>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0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Tree>
    <p:extLst>
      <p:ext uri="{BB962C8B-B14F-4D97-AF65-F5344CB8AC3E}">
        <p14:creationId xmlns:p14="http://schemas.microsoft.com/office/powerpoint/2010/main" val="3897599148"/>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925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Tree>
    <p:extLst>
      <p:ext uri="{BB962C8B-B14F-4D97-AF65-F5344CB8AC3E}">
        <p14:creationId xmlns:p14="http://schemas.microsoft.com/office/powerpoint/2010/main" val="2286200918"/>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129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Tree>
    <p:extLst>
      <p:ext uri="{BB962C8B-B14F-4D97-AF65-F5344CB8AC3E}">
        <p14:creationId xmlns:p14="http://schemas.microsoft.com/office/powerpoint/2010/main" val="3969039407"/>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3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
        <p:nvSpPr>
          <p:cNvPr id="313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036B192B-B1B6-4DDA-ACBB-7FD8A1FD69B8}" type="slidenum">
              <a:rPr lang="en-US" sz="1200">
                <a:latin typeface="Calibri" pitchFamily="34" charset="0"/>
              </a:rPr>
              <a:pPr eaLnBrk="1" hangingPunct="1"/>
              <a:t>143</a:t>
            </a:fld>
            <a:endParaRPr lang="en-US" sz="1200">
              <a:latin typeface="Calibri" pitchFamily="34" charset="0"/>
            </a:endParaRPr>
          </a:p>
        </p:txBody>
      </p:sp>
    </p:spTree>
    <p:extLst>
      <p:ext uri="{BB962C8B-B14F-4D97-AF65-F5344CB8AC3E}">
        <p14:creationId xmlns:p14="http://schemas.microsoft.com/office/powerpoint/2010/main" val="2386853336"/>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5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
        <p:nvSpPr>
          <p:cNvPr id="315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2148D925-20A0-44C2-9F69-2275AFCC0F93}" type="slidenum">
              <a:rPr lang="en-US" sz="1200">
                <a:latin typeface="Calibri" pitchFamily="34" charset="0"/>
              </a:rPr>
              <a:pPr eaLnBrk="1" hangingPunct="1"/>
              <a:t>144</a:t>
            </a:fld>
            <a:endParaRPr lang="en-US" sz="1200">
              <a:latin typeface="Calibri" pitchFamily="34" charset="0"/>
            </a:endParaRPr>
          </a:p>
        </p:txBody>
      </p:sp>
    </p:spTree>
    <p:extLst>
      <p:ext uri="{BB962C8B-B14F-4D97-AF65-F5344CB8AC3E}">
        <p14:creationId xmlns:p14="http://schemas.microsoft.com/office/powerpoint/2010/main" val="1895603302"/>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Tree>
    <p:extLst>
      <p:ext uri="{BB962C8B-B14F-4D97-AF65-F5344CB8AC3E}">
        <p14:creationId xmlns:p14="http://schemas.microsoft.com/office/powerpoint/2010/main" val="4276765598"/>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9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
        <p:nvSpPr>
          <p:cNvPr id="319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9143C112-3647-462B-9C23-82194B3034B2}" type="slidenum">
              <a:rPr lang="en-US" sz="1200">
                <a:latin typeface="Calibri" pitchFamily="34" charset="0"/>
              </a:rPr>
              <a:pPr eaLnBrk="1" hangingPunct="1"/>
              <a:t>146</a:t>
            </a:fld>
            <a:endParaRPr lang="en-US" sz="1200">
              <a:latin typeface="Calibri" pitchFamily="34" charset="0"/>
            </a:endParaRPr>
          </a:p>
        </p:txBody>
      </p:sp>
    </p:spTree>
    <p:extLst>
      <p:ext uri="{BB962C8B-B14F-4D97-AF65-F5344CB8AC3E}">
        <p14:creationId xmlns:p14="http://schemas.microsoft.com/office/powerpoint/2010/main" val="1888180297"/>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1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
        <p:nvSpPr>
          <p:cNvPr id="321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3ABD29DB-4C29-412F-966B-76264880CEE3}" type="slidenum">
              <a:rPr lang="en-US" sz="1200">
                <a:latin typeface="Calibri" pitchFamily="34" charset="0"/>
              </a:rPr>
              <a:pPr eaLnBrk="1" hangingPunct="1"/>
              <a:t>147</a:t>
            </a:fld>
            <a:endParaRPr lang="en-US" sz="1200">
              <a:latin typeface="Calibri" pitchFamily="34" charset="0"/>
            </a:endParaRPr>
          </a:p>
        </p:txBody>
      </p:sp>
    </p:spTree>
    <p:extLst>
      <p:ext uri="{BB962C8B-B14F-4D97-AF65-F5344CB8AC3E}">
        <p14:creationId xmlns:p14="http://schemas.microsoft.com/office/powerpoint/2010/main" val="127751374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3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
        <p:nvSpPr>
          <p:cNvPr id="323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F0F48FF4-5BC7-4D2E-8AD0-CFC192E94C7A}" type="slidenum">
              <a:rPr lang="en-US" sz="1200">
                <a:latin typeface="Calibri" pitchFamily="34" charset="0"/>
              </a:rPr>
              <a:pPr eaLnBrk="1" hangingPunct="1"/>
              <a:t>148</a:t>
            </a:fld>
            <a:endParaRPr lang="en-US" sz="1200">
              <a:latin typeface="Calibri" pitchFamily="34" charset="0"/>
            </a:endParaRPr>
          </a:p>
        </p:txBody>
      </p:sp>
    </p:spTree>
    <p:extLst>
      <p:ext uri="{BB962C8B-B14F-4D97-AF65-F5344CB8AC3E}">
        <p14:creationId xmlns:p14="http://schemas.microsoft.com/office/powerpoint/2010/main" val="2701881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a:ea typeface="ＭＳ Ｐゴシック" pitchFamily="-105" charset="-128"/>
            </a:endParaRPr>
          </a:p>
        </p:txBody>
      </p:sp>
    </p:spTree>
    <p:extLst>
      <p:ext uri="{BB962C8B-B14F-4D97-AF65-F5344CB8AC3E}">
        <p14:creationId xmlns:p14="http://schemas.microsoft.com/office/powerpoint/2010/main" val="3304364672"/>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5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
        <p:nvSpPr>
          <p:cNvPr id="325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328B576D-F1DA-41E5-852D-43AFF9B8DC38}" type="slidenum">
              <a:rPr lang="en-US" sz="1200">
                <a:latin typeface="Calibri" pitchFamily="34" charset="0"/>
              </a:rPr>
              <a:pPr eaLnBrk="1" hangingPunct="1"/>
              <a:t>149</a:t>
            </a:fld>
            <a:endParaRPr lang="en-US" sz="1200">
              <a:latin typeface="Calibri" pitchFamily="34" charset="0"/>
            </a:endParaRPr>
          </a:p>
        </p:txBody>
      </p:sp>
    </p:spTree>
    <p:extLst>
      <p:ext uri="{BB962C8B-B14F-4D97-AF65-F5344CB8AC3E}">
        <p14:creationId xmlns:p14="http://schemas.microsoft.com/office/powerpoint/2010/main" val="1660164692"/>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
        <p:nvSpPr>
          <p:cNvPr id="327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4C85155D-8CFA-47C9-B606-1B0BD522AF78}" type="slidenum">
              <a:rPr lang="en-US" sz="1200">
                <a:latin typeface="Calibri" pitchFamily="34" charset="0"/>
              </a:rPr>
              <a:pPr eaLnBrk="1" hangingPunct="1"/>
              <a:t>151</a:t>
            </a:fld>
            <a:endParaRPr lang="en-US" sz="1200">
              <a:latin typeface="Calibri" pitchFamily="34" charset="0"/>
            </a:endParaRPr>
          </a:p>
        </p:txBody>
      </p:sp>
    </p:spTree>
    <p:extLst>
      <p:ext uri="{BB962C8B-B14F-4D97-AF65-F5344CB8AC3E}">
        <p14:creationId xmlns:p14="http://schemas.microsoft.com/office/powerpoint/2010/main" val="3271764371"/>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9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
        <p:nvSpPr>
          <p:cNvPr id="329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DBD562FB-63BE-4ED4-A234-791D8254F47B}" type="slidenum">
              <a:rPr lang="en-US" sz="1200">
                <a:latin typeface="Calibri" pitchFamily="34" charset="0"/>
              </a:rPr>
              <a:pPr eaLnBrk="1" hangingPunct="1"/>
              <a:t>152</a:t>
            </a:fld>
            <a:endParaRPr lang="en-US" sz="1200">
              <a:latin typeface="Calibri" pitchFamily="34" charset="0"/>
            </a:endParaRPr>
          </a:p>
        </p:txBody>
      </p:sp>
    </p:spTree>
    <p:extLst>
      <p:ext uri="{BB962C8B-B14F-4D97-AF65-F5344CB8AC3E}">
        <p14:creationId xmlns:p14="http://schemas.microsoft.com/office/powerpoint/2010/main" val="223758010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1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a:p>
            <a:endParaRPr lang="en-US">
              <a:ea typeface="ＭＳ Ｐゴシック" pitchFamily="-105" charset="-128"/>
            </a:endParaRPr>
          </a:p>
        </p:txBody>
      </p:sp>
      <p:sp>
        <p:nvSpPr>
          <p:cNvPr id="331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14154839-E735-438E-AADB-F41C8303F533}" type="slidenum">
              <a:rPr lang="en-US" sz="1200">
                <a:latin typeface="Calibri" pitchFamily="34" charset="0"/>
              </a:rPr>
              <a:pPr eaLnBrk="1" hangingPunct="1"/>
              <a:t>153</a:t>
            </a:fld>
            <a:endParaRPr lang="en-US" sz="1200">
              <a:latin typeface="Calibri" pitchFamily="34" charset="0"/>
            </a:endParaRPr>
          </a:p>
        </p:txBody>
      </p:sp>
    </p:spTree>
    <p:extLst>
      <p:ext uri="{BB962C8B-B14F-4D97-AF65-F5344CB8AC3E}">
        <p14:creationId xmlns:p14="http://schemas.microsoft.com/office/powerpoint/2010/main" val="1373434902"/>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3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a:p>
            <a:endParaRPr lang="en-US">
              <a:ea typeface="ＭＳ Ｐゴシック" pitchFamily="-105" charset="-128"/>
            </a:endParaRPr>
          </a:p>
        </p:txBody>
      </p:sp>
      <p:sp>
        <p:nvSpPr>
          <p:cNvPr id="333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D8F26012-FC5A-48BA-87FD-5B76D669A7A0}" type="slidenum">
              <a:rPr lang="en-US" sz="1200">
                <a:latin typeface="Calibri" pitchFamily="34" charset="0"/>
              </a:rPr>
              <a:pPr eaLnBrk="1" hangingPunct="1"/>
              <a:t>154</a:t>
            </a:fld>
            <a:endParaRPr lang="en-US" sz="1200">
              <a:latin typeface="Calibri" pitchFamily="34" charset="0"/>
            </a:endParaRPr>
          </a:p>
        </p:txBody>
      </p:sp>
    </p:spTree>
    <p:extLst>
      <p:ext uri="{BB962C8B-B14F-4D97-AF65-F5344CB8AC3E}">
        <p14:creationId xmlns:p14="http://schemas.microsoft.com/office/powerpoint/2010/main" val="3851302502"/>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5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
        <p:nvSpPr>
          <p:cNvPr id="335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357990A3-B710-4301-B361-8EC0183D9AF4}" type="slidenum">
              <a:rPr lang="en-US" sz="1200">
                <a:latin typeface="Calibri" pitchFamily="34" charset="0"/>
              </a:rPr>
              <a:pPr eaLnBrk="1" hangingPunct="1"/>
              <a:t>155</a:t>
            </a:fld>
            <a:endParaRPr lang="en-US" sz="1200">
              <a:latin typeface="Calibri" pitchFamily="34" charset="0"/>
            </a:endParaRPr>
          </a:p>
        </p:txBody>
      </p:sp>
    </p:spTree>
    <p:extLst>
      <p:ext uri="{BB962C8B-B14F-4D97-AF65-F5344CB8AC3E}">
        <p14:creationId xmlns:p14="http://schemas.microsoft.com/office/powerpoint/2010/main" val="3497073348"/>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
        <p:nvSpPr>
          <p:cNvPr id="337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4BB145DA-3D47-4B11-AFA3-F9C7BD10F866}" type="slidenum">
              <a:rPr lang="en-US" sz="1200">
                <a:latin typeface="Calibri" pitchFamily="34" charset="0"/>
              </a:rPr>
              <a:pPr eaLnBrk="1" hangingPunct="1"/>
              <a:t>156</a:t>
            </a:fld>
            <a:endParaRPr lang="en-US" sz="1200">
              <a:latin typeface="Calibri" pitchFamily="34" charset="0"/>
            </a:endParaRPr>
          </a:p>
        </p:txBody>
      </p:sp>
    </p:spTree>
    <p:extLst>
      <p:ext uri="{BB962C8B-B14F-4D97-AF65-F5344CB8AC3E}">
        <p14:creationId xmlns:p14="http://schemas.microsoft.com/office/powerpoint/2010/main" val="3777349947"/>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9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
        <p:nvSpPr>
          <p:cNvPr id="339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E426E7AF-6CEB-4DC7-929C-6716F3FF07B5}" type="slidenum">
              <a:rPr lang="en-US" sz="1200">
                <a:latin typeface="Calibri" pitchFamily="34" charset="0"/>
              </a:rPr>
              <a:pPr eaLnBrk="1" hangingPunct="1"/>
              <a:t>157</a:t>
            </a:fld>
            <a:endParaRPr lang="en-US" sz="1200">
              <a:latin typeface="Calibri" pitchFamily="34" charset="0"/>
            </a:endParaRPr>
          </a:p>
        </p:txBody>
      </p:sp>
    </p:spTree>
    <p:extLst>
      <p:ext uri="{BB962C8B-B14F-4D97-AF65-F5344CB8AC3E}">
        <p14:creationId xmlns:p14="http://schemas.microsoft.com/office/powerpoint/2010/main" val="639366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Tree>
    <p:extLst>
      <p:ext uri="{BB962C8B-B14F-4D97-AF65-F5344CB8AC3E}">
        <p14:creationId xmlns:p14="http://schemas.microsoft.com/office/powerpoint/2010/main" val="384568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81EA2A3D-4C1D-4C88-8ED6-1D78FF43B8C0}" type="slidenum">
              <a:rPr lang="en-US" sz="1200">
                <a:latin typeface="Calibri" pitchFamily="34" charset="0"/>
              </a:rPr>
              <a:pPr eaLnBrk="1" hangingPunct="1"/>
              <a:t>21</a:t>
            </a:fld>
            <a:endParaRPr lang="en-US" sz="1200">
              <a:latin typeface="Calibri" pitchFamily="34" charset="0"/>
            </a:endParaRPr>
          </a:p>
        </p:txBody>
      </p:sp>
    </p:spTree>
    <p:extLst>
      <p:ext uri="{BB962C8B-B14F-4D97-AF65-F5344CB8AC3E}">
        <p14:creationId xmlns:p14="http://schemas.microsoft.com/office/powerpoint/2010/main" val="2193449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Tree>
    <p:extLst>
      <p:ext uri="{BB962C8B-B14F-4D97-AF65-F5344CB8AC3E}">
        <p14:creationId xmlns:p14="http://schemas.microsoft.com/office/powerpoint/2010/main" val="1807128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8605FD6A-04DF-45FA-AAE3-B52604D00FD4}" type="slidenum">
              <a:rPr lang="en-US" sz="1200">
                <a:latin typeface="Calibri" pitchFamily="34" charset="0"/>
              </a:rPr>
              <a:pPr eaLnBrk="1" hangingPunct="1"/>
              <a:t>23</a:t>
            </a:fld>
            <a:endParaRPr lang="en-US" sz="1200">
              <a:latin typeface="Calibri" pitchFamily="34" charset="0"/>
            </a:endParaRPr>
          </a:p>
        </p:txBody>
      </p:sp>
    </p:spTree>
    <p:extLst>
      <p:ext uri="{BB962C8B-B14F-4D97-AF65-F5344CB8AC3E}">
        <p14:creationId xmlns:p14="http://schemas.microsoft.com/office/powerpoint/2010/main" val="13507839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Tree>
    <p:extLst>
      <p:ext uri="{BB962C8B-B14F-4D97-AF65-F5344CB8AC3E}">
        <p14:creationId xmlns:p14="http://schemas.microsoft.com/office/powerpoint/2010/main" val="4268977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7A3B5D55-D9A9-4A37-98CC-AD429834F83A}" type="slidenum">
              <a:rPr lang="en-US" sz="1200">
                <a:latin typeface="Calibri" pitchFamily="34" charset="0"/>
              </a:rPr>
              <a:pPr eaLnBrk="1" hangingPunct="1"/>
              <a:t>7</a:t>
            </a:fld>
            <a:endParaRPr lang="en-US" sz="1200">
              <a:latin typeface="Calibri" pitchFamily="34" charset="0"/>
            </a:endParaRPr>
          </a:p>
        </p:txBody>
      </p:sp>
    </p:spTree>
    <p:extLst>
      <p:ext uri="{BB962C8B-B14F-4D97-AF65-F5344CB8AC3E}">
        <p14:creationId xmlns:p14="http://schemas.microsoft.com/office/powerpoint/2010/main" val="394222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F359E697-2393-40A7-830B-56F93C1DD63B}" type="slidenum">
              <a:rPr lang="en-US" sz="1200">
                <a:latin typeface="Calibri" pitchFamily="34" charset="0"/>
              </a:rPr>
              <a:pPr eaLnBrk="1" hangingPunct="1"/>
              <a:t>25</a:t>
            </a:fld>
            <a:endParaRPr lang="en-US" sz="1200">
              <a:latin typeface="Calibri" pitchFamily="34" charset="0"/>
            </a:endParaRPr>
          </a:p>
        </p:txBody>
      </p:sp>
    </p:spTree>
    <p:extLst>
      <p:ext uri="{BB962C8B-B14F-4D97-AF65-F5344CB8AC3E}">
        <p14:creationId xmlns:p14="http://schemas.microsoft.com/office/powerpoint/2010/main" val="420602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ＭＳ Ｐゴシック" pitchFamily="-105" charset="-128"/>
              </a:rPr>
              <a:t>NM laws – must</a:t>
            </a:r>
            <a:r>
              <a:rPr lang="en-US" baseline="0" dirty="0">
                <a:ea typeface="ＭＳ Ｐゴシック" pitchFamily="-105" charset="-128"/>
              </a:rPr>
              <a:t> report to BOP if hurt “Significant Adverse Drug Event”</a:t>
            </a:r>
          </a:p>
          <a:p>
            <a:r>
              <a:rPr lang="en-US" baseline="0" dirty="0" err="1">
                <a:ea typeface="ＭＳ Ｐゴシック" pitchFamily="-105" charset="-128"/>
              </a:rPr>
              <a:t>MedWatch</a:t>
            </a:r>
            <a:endParaRPr lang="en-US" dirty="0">
              <a:ea typeface="ＭＳ Ｐゴシック" pitchFamily="-105" charset="-128"/>
            </a:endParaRPr>
          </a:p>
        </p:txBody>
      </p:sp>
    </p:spTree>
    <p:extLst>
      <p:ext uri="{BB962C8B-B14F-4D97-AF65-F5344CB8AC3E}">
        <p14:creationId xmlns:p14="http://schemas.microsoft.com/office/powerpoint/2010/main" val="17823567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926192BD-0499-42B2-98B2-0003410355D1}" type="slidenum">
              <a:rPr lang="en-US" sz="1200">
                <a:latin typeface="Calibri" pitchFamily="34" charset="0"/>
              </a:rPr>
              <a:pPr eaLnBrk="1" hangingPunct="1"/>
              <a:t>27</a:t>
            </a:fld>
            <a:endParaRPr lang="en-US" sz="1200">
              <a:latin typeface="Calibri" pitchFamily="34" charset="0"/>
            </a:endParaRPr>
          </a:p>
        </p:txBody>
      </p:sp>
    </p:spTree>
    <p:extLst>
      <p:ext uri="{BB962C8B-B14F-4D97-AF65-F5344CB8AC3E}">
        <p14:creationId xmlns:p14="http://schemas.microsoft.com/office/powerpoint/2010/main" val="35431398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Tree>
    <p:extLst>
      <p:ext uri="{BB962C8B-B14F-4D97-AF65-F5344CB8AC3E}">
        <p14:creationId xmlns:p14="http://schemas.microsoft.com/office/powerpoint/2010/main" val="9597069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Tree>
    <p:extLst>
      <p:ext uri="{BB962C8B-B14F-4D97-AF65-F5344CB8AC3E}">
        <p14:creationId xmlns:p14="http://schemas.microsoft.com/office/powerpoint/2010/main" val="16073009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ea typeface="ＭＳ Ｐゴシック" pitchFamily="-105" charset="-128"/>
            </a:endParaRP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FADDB5E2-6139-467C-A6D4-E116A7CDB4D4}" type="slidenum">
              <a:rPr lang="en-US" sz="1200">
                <a:latin typeface="Calibri" pitchFamily="34" charset="0"/>
              </a:rPr>
              <a:pPr eaLnBrk="1" hangingPunct="1"/>
              <a:t>30</a:t>
            </a:fld>
            <a:endParaRPr lang="en-US" sz="1200">
              <a:latin typeface="Calibri" pitchFamily="34" charset="0"/>
            </a:endParaRPr>
          </a:p>
        </p:txBody>
      </p:sp>
    </p:spTree>
    <p:extLst>
      <p:ext uri="{BB962C8B-B14F-4D97-AF65-F5344CB8AC3E}">
        <p14:creationId xmlns:p14="http://schemas.microsoft.com/office/powerpoint/2010/main" val="40226765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3E919A40-2B79-4BF9-9409-7CD777B49507}" type="slidenum">
              <a:rPr lang="en-US" sz="1200">
                <a:latin typeface="Calibri" pitchFamily="34" charset="0"/>
              </a:rPr>
              <a:pPr eaLnBrk="1" hangingPunct="1"/>
              <a:t>31</a:t>
            </a:fld>
            <a:endParaRPr lang="en-US" sz="1200">
              <a:latin typeface="Calibri" pitchFamily="34" charset="0"/>
            </a:endParaRPr>
          </a:p>
        </p:txBody>
      </p:sp>
    </p:spTree>
    <p:extLst>
      <p:ext uri="{BB962C8B-B14F-4D97-AF65-F5344CB8AC3E}">
        <p14:creationId xmlns:p14="http://schemas.microsoft.com/office/powerpoint/2010/main" val="37173359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84225" lvl="1" indent="-301625" eaLnBrk="1" hangingPunct="1">
              <a:lnSpc>
                <a:spcPct val="80000"/>
              </a:lnSpc>
            </a:pPr>
            <a:endParaRPr lang="en-US">
              <a:ea typeface="ＭＳ Ｐゴシック" pitchFamily="-105" charset="-128"/>
            </a:endParaRP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88CED393-7C6D-4FBA-8253-6C93D1D33E42}" type="slidenum">
              <a:rPr lang="en-US" sz="1200">
                <a:latin typeface="Calibri" pitchFamily="34" charset="0"/>
              </a:rPr>
              <a:pPr eaLnBrk="1" hangingPunct="1"/>
              <a:t>32</a:t>
            </a:fld>
            <a:endParaRPr lang="en-US" sz="1200">
              <a:latin typeface="Calibri" pitchFamily="34" charset="0"/>
            </a:endParaRPr>
          </a:p>
        </p:txBody>
      </p:sp>
    </p:spTree>
    <p:extLst>
      <p:ext uri="{BB962C8B-B14F-4D97-AF65-F5344CB8AC3E}">
        <p14:creationId xmlns:p14="http://schemas.microsoft.com/office/powerpoint/2010/main" val="22263792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287C8797-8550-4141-A6E3-2A048ECFC4A5}" type="slidenum">
              <a:rPr lang="en-US" sz="1200">
                <a:latin typeface="Calibri" pitchFamily="34" charset="0"/>
              </a:rPr>
              <a:pPr eaLnBrk="1" hangingPunct="1"/>
              <a:t>33</a:t>
            </a:fld>
            <a:endParaRPr lang="en-US" sz="1200">
              <a:latin typeface="Calibri" pitchFamily="34" charset="0"/>
            </a:endParaRPr>
          </a:p>
        </p:txBody>
      </p:sp>
    </p:spTree>
    <p:extLst>
      <p:ext uri="{BB962C8B-B14F-4D97-AF65-F5344CB8AC3E}">
        <p14:creationId xmlns:p14="http://schemas.microsoft.com/office/powerpoint/2010/main" val="13812826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B9333B0B-AB9A-45F6-BF70-9DF088DAEDD0}" type="slidenum">
              <a:rPr lang="en-US" sz="1200">
                <a:latin typeface="Calibri" pitchFamily="34" charset="0"/>
              </a:rPr>
              <a:pPr eaLnBrk="1" hangingPunct="1"/>
              <a:t>34</a:t>
            </a:fld>
            <a:endParaRPr lang="en-US" sz="1200">
              <a:latin typeface="Calibri" pitchFamily="34" charset="0"/>
            </a:endParaRPr>
          </a:p>
        </p:txBody>
      </p:sp>
    </p:spTree>
    <p:extLst>
      <p:ext uri="{BB962C8B-B14F-4D97-AF65-F5344CB8AC3E}">
        <p14:creationId xmlns:p14="http://schemas.microsoft.com/office/powerpoint/2010/main" val="453770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498AF4AD-4ACE-4CC0-A96C-EBFB6421CD82}" type="slidenum">
              <a:rPr lang="en-US" sz="1200">
                <a:latin typeface="Calibri" pitchFamily="34" charset="0"/>
              </a:rPr>
              <a:pPr eaLnBrk="1" hangingPunct="1"/>
              <a:t>8</a:t>
            </a:fld>
            <a:endParaRPr lang="en-US" sz="1200">
              <a:latin typeface="Calibri" pitchFamily="34" charset="0"/>
            </a:endParaRPr>
          </a:p>
        </p:txBody>
      </p:sp>
    </p:spTree>
    <p:extLst>
      <p:ext uri="{BB962C8B-B14F-4D97-AF65-F5344CB8AC3E}">
        <p14:creationId xmlns:p14="http://schemas.microsoft.com/office/powerpoint/2010/main" val="25546408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Tree>
    <p:extLst>
      <p:ext uri="{BB962C8B-B14F-4D97-AF65-F5344CB8AC3E}">
        <p14:creationId xmlns:p14="http://schemas.microsoft.com/office/powerpoint/2010/main" val="33865863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4"/>
            <a:endParaRPr lang="en-US" sz="1600">
              <a:ea typeface="ＭＳ Ｐゴシック" pitchFamily="-105" charset="-128"/>
            </a:endParaRP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5A163EC4-75BF-455E-BB2E-86C847FB7EDE}" type="slidenum">
              <a:rPr lang="en-US" sz="1200">
                <a:latin typeface="Calibri" pitchFamily="34" charset="0"/>
              </a:rPr>
              <a:pPr eaLnBrk="1" hangingPunct="1"/>
              <a:t>36</a:t>
            </a:fld>
            <a:endParaRPr lang="en-US" sz="1200">
              <a:latin typeface="Calibri" pitchFamily="34" charset="0"/>
            </a:endParaRPr>
          </a:p>
        </p:txBody>
      </p:sp>
    </p:spTree>
    <p:extLst>
      <p:ext uri="{BB962C8B-B14F-4D97-AF65-F5344CB8AC3E}">
        <p14:creationId xmlns:p14="http://schemas.microsoft.com/office/powerpoint/2010/main" val="4087104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err="1">
                <a:ea typeface="ＭＳ Ｐゴシック" pitchFamily="-105" charset="-128"/>
              </a:rPr>
              <a:t>Menactra</a:t>
            </a:r>
            <a:endParaRPr lang="en-US" dirty="0">
              <a:ea typeface="ＭＳ Ｐゴシック" pitchFamily="-105" charset="-128"/>
            </a:endParaRPr>
          </a:p>
          <a:p>
            <a:endParaRPr lang="en-US" dirty="0">
              <a:ea typeface="ＭＳ Ｐゴシック" pitchFamily="-105" charset="-128"/>
            </a:endParaRP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961CC7B0-775A-47E5-9914-9285A5277F12}" type="slidenum">
              <a:rPr lang="en-US" sz="1200">
                <a:latin typeface="Calibri" pitchFamily="34" charset="0"/>
              </a:rPr>
              <a:pPr eaLnBrk="1" hangingPunct="1"/>
              <a:t>37</a:t>
            </a:fld>
            <a:endParaRPr lang="en-US" sz="1200">
              <a:latin typeface="Calibri" pitchFamily="34" charset="0"/>
            </a:endParaRPr>
          </a:p>
        </p:txBody>
      </p:sp>
    </p:spTree>
    <p:extLst>
      <p:ext uri="{BB962C8B-B14F-4D97-AF65-F5344CB8AC3E}">
        <p14:creationId xmlns:p14="http://schemas.microsoft.com/office/powerpoint/2010/main" val="30865048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a:ea typeface="ＭＳ Ｐゴシック" pitchFamily="-105" charset="-128"/>
            </a:endParaRP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292EA650-817A-4FC6-8E99-5AAF69D0FF00}" type="slidenum">
              <a:rPr lang="en-US" sz="1200">
                <a:latin typeface="Calibri" pitchFamily="34" charset="0"/>
              </a:rPr>
              <a:pPr eaLnBrk="1" hangingPunct="1"/>
              <a:t>38</a:t>
            </a:fld>
            <a:endParaRPr lang="en-US" sz="1200">
              <a:latin typeface="Calibri" pitchFamily="34" charset="0"/>
            </a:endParaRPr>
          </a:p>
        </p:txBody>
      </p:sp>
    </p:spTree>
    <p:extLst>
      <p:ext uri="{BB962C8B-B14F-4D97-AF65-F5344CB8AC3E}">
        <p14:creationId xmlns:p14="http://schemas.microsoft.com/office/powerpoint/2010/main" val="33356128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ea typeface="ＭＳ Ｐゴシック" pitchFamily="-105" charset="-128"/>
            </a:endParaRP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A3DC1F02-7D1A-4569-ACE5-3D377E28D434}" type="slidenum">
              <a:rPr lang="en-US" sz="1200">
                <a:latin typeface="Calibri" pitchFamily="34" charset="0"/>
              </a:rPr>
              <a:pPr eaLnBrk="1" hangingPunct="1"/>
              <a:t>39</a:t>
            </a:fld>
            <a:endParaRPr lang="en-US" sz="1200">
              <a:latin typeface="Calibri" pitchFamily="34" charset="0"/>
            </a:endParaRPr>
          </a:p>
        </p:txBody>
      </p:sp>
    </p:spTree>
    <p:extLst>
      <p:ext uri="{BB962C8B-B14F-4D97-AF65-F5344CB8AC3E}">
        <p14:creationId xmlns:p14="http://schemas.microsoft.com/office/powerpoint/2010/main" val="934905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1C56207C-DD0B-4E5C-89B5-AAD8D3612F03}" type="slidenum">
              <a:rPr lang="en-US" sz="1200">
                <a:latin typeface="Calibri" pitchFamily="34" charset="0"/>
              </a:rPr>
              <a:pPr eaLnBrk="1" hangingPunct="1"/>
              <a:t>40</a:t>
            </a:fld>
            <a:endParaRPr lang="en-US" sz="1200">
              <a:latin typeface="Calibri" pitchFamily="34" charset="0"/>
            </a:endParaRPr>
          </a:p>
        </p:txBody>
      </p:sp>
    </p:spTree>
    <p:extLst>
      <p:ext uri="{BB962C8B-B14F-4D97-AF65-F5344CB8AC3E}">
        <p14:creationId xmlns:p14="http://schemas.microsoft.com/office/powerpoint/2010/main" val="15813187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ea typeface="ＭＳ Ｐゴシック" pitchFamily="-105" charset="-128"/>
            </a:endParaRP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DF95F90C-41A4-4EF4-A3AE-2F8DAEE17C02}" type="slidenum">
              <a:rPr lang="en-US" sz="1200">
                <a:latin typeface="Calibri" pitchFamily="34" charset="0"/>
              </a:rPr>
              <a:pPr eaLnBrk="1" hangingPunct="1"/>
              <a:t>41</a:t>
            </a:fld>
            <a:endParaRPr lang="en-US" sz="1200">
              <a:latin typeface="Calibri" pitchFamily="34" charset="0"/>
            </a:endParaRPr>
          </a:p>
        </p:txBody>
      </p:sp>
    </p:spTree>
    <p:extLst>
      <p:ext uri="{BB962C8B-B14F-4D97-AF65-F5344CB8AC3E}">
        <p14:creationId xmlns:p14="http://schemas.microsoft.com/office/powerpoint/2010/main" val="7477963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DC18239C-B62B-4B69-AC8F-630C8E045531}" type="slidenum">
              <a:rPr lang="en-US" sz="1200">
                <a:latin typeface="Calibri" pitchFamily="34" charset="0"/>
              </a:rPr>
              <a:pPr eaLnBrk="1" hangingPunct="1"/>
              <a:t>42</a:t>
            </a:fld>
            <a:endParaRPr lang="en-US" sz="1200">
              <a:latin typeface="Calibri" pitchFamily="34" charset="0"/>
            </a:endParaRPr>
          </a:p>
        </p:txBody>
      </p:sp>
    </p:spTree>
    <p:extLst>
      <p:ext uri="{BB962C8B-B14F-4D97-AF65-F5344CB8AC3E}">
        <p14:creationId xmlns:p14="http://schemas.microsoft.com/office/powerpoint/2010/main" val="33869317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60C1A80B-3B7F-41A0-BA45-297F25C11E35}" type="slidenum">
              <a:rPr lang="en-US" sz="1200">
                <a:latin typeface="Calibri" pitchFamily="34" charset="0"/>
              </a:rPr>
              <a:pPr eaLnBrk="1" hangingPunct="1"/>
              <a:t>43</a:t>
            </a:fld>
            <a:endParaRPr lang="en-US" sz="1200">
              <a:latin typeface="Calibri" pitchFamily="34" charset="0"/>
            </a:endParaRPr>
          </a:p>
        </p:txBody>
      </p:sp>
    </p:spTree>
    <p:extLst>
      <p:ext uri="{BB962C8B-B14F-4D97-AF65-F5344CB8AC3E}">
        <p14:creationId xmlns:p14="http://schemas.microsoft.com/office/powerpoint/2010/main" val="37627009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1049ED94-83A0-4E69-B214-DDF214D533EA}" type="slidenum">
              <a:rPr lang="en-US" sz="1200">
                <a:latin typeface="Calibri" pitchFamily="34" charset="0"/>
              </a:rPr>
              <a:pPr eaLnBrk="1" hangingPunct="1"/>
              <a:t>44</a:t>
            </a:fld>
            <a:endParaRPr lang="en-US" sz="1200">
              <a:latin typeface="Calibri" pitchFamily="34" charset="0"/>
            </a:endParaRPr>
          </a:p>
        </p:txBody>
      </p:sp>
    </p:spTree>
    <p:extLst>
      <p:ext uri="{BB962C8B-B14F-4D97-AF65-F5344CB8AC3E}">
        <p14:creationId xmlns:p14="http://schemas.microsoft.com/office/powerpoint/2010/main" val="812000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5D7F1C25-DEFC-463A-8765-F8B245C688C2}" type="slidenum">
              <a:rPr lang="en-US" sz="1200">
                <a:latin typeface="Calibri" pitchFamily="34" charset="0"/>
              </a:rPr>
              <a:pPr eaLnBrk="1" hangingPunct="1"/>
              <a:t>9</a:t>
            </a:fld>
            <a:endParaRPr lang="en-US" sz="1200">
              <a:latin typeface="Calibri" pitchFamily="34" charset="0"/>
            </a:endParaRPr>
          </a:p>
        </p:txBody>
      </p:sp>
    </p:spTree>
    <p:extLst>
      <p:ext uri="{BB962C8B-B14F-4D97-AF65-F5344CB8AC3E}">
        <p14:creationId xmlns:p14="http://schemas.microsoft.com/office/powerpoint/2010/main" val="14660072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Tree>
    <p:extLst>
      <p:ext uri="{BB962C8B-B14F-4D97-AF65-F5344CB8AC3E}">
        <p14:creationId xmlns:p14="http://schemas.microsoft.com/office/powerpoint/2010/main" val="14061384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842F93B4-BC7B-4F22-AF86-192AE925C5A6}" type="slidenum">
              <a:rPr lang="en-US" sz="1200">
                <a:latin typeface="Calibri" pitchFamily="34" charset="0"/>
              </a:rPr>
              <a:pPr eaLnBrk="1" hangingPunct="1"/>
              <a:t>46</a:t>
            </a:fld>
            <a:endParaRPr lang="en-US" sz="1200">
              <a:latin typeface="Calibri" pitchFamily="34" charset="0"/>
            </a:endParaRPr>
          </a:p>
        </p:txBody>
      </p:sp>
    </p:spTree>
    <p:extLst>
      <p:ext uri="{BB962C8B-B14F-4D97-AF65-F5344CB8AC3E}">
        <p14:creationId xmlns:p14="http://schemas.microsoft.com/office/powerpoint/2010/main" val="44281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Tree>
    <p:extLst>
      <p:ext uri="{BB962C8B-B14F-4D97-AF65-F5344CB8AC3E}">
        <p14:creationId xmlns:p14="http://schemas.microsoft.com/office/powerpoint/2010/main" val="17439300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Tree>
    <p:extLst>
      <p:ext uri="{BB962C8B-B14F-4D97-AF65-F5344CB8AC3E}">
        <p14:creationId xmlns:p14="http://schemas.microsoft.com/office/powerpoint/2010/main" val="10373951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Tree>
    <p:extLst>
      <p:ext uri="{BB962C8B-B14F-4D97-AF65-F5344CB8AC3E}">
        <p14:creationId xmlns:p14="http://schemas.microsoft.com/office/powerpoint/2010/main" val="31753499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Tree>
    <p:extLst>
      <p:ext uri="{BB962C8B-B14F-4D97-AF65-F5344CB8AC3E}">
        <p14:creationId xmlns:p14="http://schemas.microsoft.com/office/powerpoint/2010/main" val="13884427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Tree>
    <p:extLst>
      <p:ext uri="{BB962C8B-B14F-4D97-AF65-F5344CB8AC3E}">
        <p14:creationId xmlns:p14="http://schemas.microsoft.com/office/powerpoint/2010/main" val="12683206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a:endParaRPr lang="en-US">
              <a:ea typeface="ＭＳ Ｐゴシック" pitchFamily="-105" charset="-128"/>
            </a:endParaRPr>
          </a:p>
        </p:txBody>
      </p:sp>
    </p:spTree>
    <p:extLst>
      <p:ext uri="{BB962C8B-B14F-4D97-AF65-F5344CB8AC3E}">
        <p14:creationId xmlns:p14="http://schemas.microsoft.com/office/powerpoint/2010/main" val="40121822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6BA660EA-E1BD-4070-99E2-57AF5E274080}" type="slidenum">
              <a:rPr lang="en-US" sz="1200">
                <a:latin typeface="Calibri" pitchFamily="34" charset="0"/>
              </a:rPr>
              <a:pPr eaLnBrk="1" hangingPunct="1"/>
              <a:t>53</a:t>
            </a:fld>
            <a:endParaRPr lang="en-US" sz="1200">
              <a:latin typeface="Calibri" pitchFamily="34" charset="0"/>
            </a:endParaRPr>
          </a:p>
        </p:txBody>
      </p:sp>
    </p:spTree>
    <p:extLst>
      <p:ext uri="{BB962C8B-B14F-4D97-AF65-F5344CB8AC3E}">
        <p14:creationId xmlns:p14="http://schemas.microsoft.com/office/powerpoint/2010/main" val="39770364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Tree>
    <p:extLst>
      <p:ext uri="{BB962C8B-B14F-4D97-AF65-F5344CB8AC3E}">
        <p14:creationId xmlns:p14="http://schemas.microsoft.com/office/powerpoint/2010/main" val="308003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pitchFamily="-105" charset="-128"/>
              </a:rPr>
              <a:t>The two most effective means of preventing disease and death from infectious diseases</a:t>
            </a: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DFFD5651-E9F0-4FB9-B3A4-3D4FB76DBA06}" type="slidenum">
              <a:rPr lang="en-US" sz="1200">
                <a:latin typeface="Calibri" pitchFamily="34" charset="0"/>
              </a:rPr>
              <a:pPr eaLnBrk="1" hangingPunct="1"/>
              <a:t>10</a:t>
            </a:fld>
            <a:endParaRPr lang="en-US" sz="1200">
              <a:latin typeface="Calibri" pitchFamily="34" charset="0"/>
            </a:endParaRPr>
          </a:p>
        </p:txBody>
      </p:sp>
    </p:spTree>
    <p:extLst>
      <p:ext uri="{BB962C8B-B14F-4D97-AF65-F5344CB8AC3E}">
        <p14:creationId xmlns:p14="http://schemas.microsoft.com/office/powerpoint/2010/main" val="5451182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502A1E3A-DA82-4231-8B4F-B48F8599E655}" type="slidenum">
              <a:rPr lang="en-US" sz="1200">
                <a:latin typeface="Calibri" pitchFamily="34" charset="0"/>
              </a:rPr>
              <a:pPr eaLnBrk="1" hangingPunct="1"/>
              <a:t>55</a:t>
            </a:fld>
            <a:endParaRPr lang="en-US" sz="1200">
              <a:latin typeface="Calibri" pitchFamily="34" charset="0"/>
            </a:endParaRPr>
          </a:p>
        </p:txBody>
      </p:sp>
    </p:spTree>
    <p:extLst>
      <p:ext uri="{BB962C8B-B14F-4D97-AF65-F5344CB8AC3E}">
        <p14:creationId xmlns:p14="http://schemas.microsoft.com/office/powerpoint/2010/main" val="41632272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F9AC5E67-8F28-4DCB-B876-4911FA15F3DF}" type="slidenum">
              <a:rPr lang="en-US" sz="1200">
                <a:latin typeface="Calibri" pitchFamily="34" charset="0"/>
              </a:rPr>
              <a:pPr eaLnBrk="1" hangingPunct="1"/>
              <a:t>56</a:t>
            </a:fld>
            <a:endParaRPr lang="en-US" sz="1200">
              <a:latin typeface="Calibri" pitchFamily="34" charset="0"/>
            </a:endParaRPr>
          </a:p>
        </p:txBody>
      </p:sp>
    </p:spTree>
    <p:extLst>
      <p:ext uri="{BB962C8B-B14F-4D97-AF65-F5344CB8AC3E}">
        <p14:creationId xmlns:p14="http://schemas.microsoft.com/office/powerpoint/2010/main" val="10121695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CFE3884F-6544-4BCE-BDE2-A946D7B15BCA}" type="slidenum">
              <a:rPr lang="en-US" sz="1200">
                <a:latin typeface="Calibri" pitchFamily="34" charset="0"/>
              </a:rPr>
              <a:pPr eaLnBrk="1" hangingPunct="1"/>
              <a:t>57</a:t>
            </a:fld>
            <a:endParaRPr lang="en-US" sz="1200">
              <a:latin typeface="Calibri" pitchFamily="34" charset="0"/>
            </a:endParaRPr>
          </a:p>
        </p:txBody>
      </p:sp>
    </p:spTree>
    <p:extLst>
      <p:ext uri="{BB962C8B-B14F-4D97-AF65-F5344CB8AC3E}">
        <p14:creationId xmlns:p14="http://schemas.microsoft.com/office/powerpoint/2010/main" val="31338178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52D0AF2E-1577-4AC1-AD9E-B434BF460AF2}" type="slidenum">
              <a:rPr lang="en-US" sz="1200">
                <a:latin typeface="Calibri" pitchFamily="34" charset="0"/>
              </a:rPr>
              <a:pPr eaLnBrk="1" hangingPunct="1"/>
              <a:t>58</a:t>
            </a:fld>
            <a:endParaRPr lang="en-US" sz="1200">
              <a:latin typeface="Calibri" pitchFamily="34" charset="0"/>
            </a:endParaRPr>
          </a:p>
        </p:txBody>
      </p:sp>
    </p:spTree>
    <p:extLst>
      <p:ext uri="{BB962C8B-B14F-4D97-AF65-F5344CB8AC3E}">
        <p14:creationId xmlns:p14="http://schemas.microsoft.com/office/powerpoint/2010/main" val="20537594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88F3B5BF-96DB-466D-91E4-85462C975BB3}" type="slidenum">
              <a:rPr lang="en-US" sz="1200">
                <a:latin typeface="Calibri" pitchFamily="34" charset="0"/>
              </a:rPr>
              <a:pPr eaLnBrk="1" hangingPunct="1"/>
              <a:t>59</a:t>
            </a:fld>
            <a:endParaRPr lang="en-US" sz="1200">
              <a:latin typeface="Calibri" pitchFamily="34" charset="0"/>
            </a:endParaRPr>
          </a:p>
        </p:txBody>
      </p:sp>
    </p:spTree>
    <p:extLst>
      <p:ext uri="{BB962C8B-B14F-4D97-AF65-F5344CB8AC3E}">
        <p14:creationId xmlns:p14="http://schemas.microsoft.com/office/powerpoint/2010/main" val="20140739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C281C9FD-9E1D-49D2-8576-7EF5F2FC4809}" type="slidenum">
              <a:rPr lang="en-US" sz="1200">
                <a:latin typeface="Calibri" pitchFamily="34" charset="0"/>
              </a:rPr>
              <a:pPr eaLnBrk="1" hangingPunct="1"/>
              <a:t>60</a:t>
            </a:fld>
            <a:endParaRPr lang="en-US" sz="1200">
              <a:latin typeface="Calibri" pitchFamily="34" charset="0"/>
            </a:endParaRPr>
          </a:p>
        </p:txBody>
      </p:sp>
    </p:spTree>
    <p:extLst>
      <p:ext uri="{BB962C8B-B14F-4D97-AF65-F5344CB8AC3E}">
        <p14:creationId xmlns:p14="http://schemas.microsoft.com/office/powerpoint/2010/main" val="174739044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3AC0-DA5D-4BA0-8452-51F3B96A4975}" type="slidenum">
              <a:rPr lang="en-US" smtClean="0"/>
              <a:pPr/>
              <a:t>61</a:t>
            </a:fld>
            <a:endParaRPr lang="en-US" dirty="0"/>
          </a:p>
        </p:txBody>
      </p:sp>
    </p:spTree>
    <p:extLst>
      <p:ext uri="{BB962C8B-B14F-4D97-AF65-F5344CB8AC3E}">
        <p14:creationId xmlns:p14="http://schemas.microsoft.com/office/powerpoint/2010/main" val="25721609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3AC0-DA5D-4BA0-8452-51F3B96A4975}" type="slidenum">
              <a:rPr lang="en-US" smtClean="0"/>
              <a:pPr/>
              <a:t>62</a:t>
            </a:fld>
            <a:endParaRPr lang="en-US" dirty="0"/>
          </a:p>
        </p:txBody>
      </p:sp>
    </p:spTree>
    <p:extLst>
      <p:ext uri="{BB962C8B-B14F-4D97-AF65-F5344CB8AC3E}">
        <p14:creationId xmlns:p14="http://schemas.microsoft.com/office/powerpoint/2010/main" val="4019924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3AC0-DA5D-4BA0-8452-51F3B96A4975}" type="slidenum">
              <a:rPr lang="en-US" smtClean="0"/>
              <a:pPr/>
              <a:t>63</a:t>
            </a:fld>
            <a:endParaRPr lang="en-US" dirty="0"/>
          </a:p>
        </p:txBody>
      </p:sp>
    </p:spTree>
    <p:extLst>
      <p:ext uri="{BB962C8B-B14F-4D97-AF65-F5344CB8AC3E}">
        <p14:creationId xmlns:p14="http://schemas.microsoft.com/office/powerpoint/2010/main" val="384644337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3AC0-DA5D-4BA0-8452-51F3B96A4975}" type="slidenum">
              <a:rPr lang="en-US" smtClean="0"/>
              <a:pPr/>
              <a:t>64</a:t>
            </a:fld>
            <a:endParaRPr lang="en-US" dirty="0"/>
          </a:p>
        </p:txBody>
      </p:sp>
    </p:spTree>
    <p:extLst>
      <p:ext uri="{BB962C8B-B14F-4D97-AF65-F5344CB8AC3E}">
        <p14:creationId xmlns:p14="http://schemas.microsoft.com/office/powerpoint/2010/main" val="2790400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ＭＳ Ｐゴシック" pitchFamily="-105" charset="-128"/>
              </a:rPr>
              <a:t>Over 41,00 cases in 2012</a:t>
            </a:r>
          </a:p>
        </p:txBody>
      </p:sp>
    </p:spTree>
    <p:extLst>
      <p:ext uri="{BB962C8B-B14F-4D97-AF65-F5344CB8AC3E}">
        <p14:creationId xmlns:p14="http://schemas.microsoft.com/office/powerpoint/2010/main" val="241150520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3AC0-DA5D-4BA0-8452-51F3B96A4975}" type="slidenum">
              <a:rPr lang="en-US" smtClean="0"/>
              <a:pPr/>
              <a:t>65</a:t>
            </a:fld>
            <a:endParaRPr lang="en-US" dirty="0"/>
          </a:p>
        </p:txBody>
      </p:sp>
    </p:spTree>
    <p:extLst>
      <p:ext uri="{BB962C8B-B14F-4D97-AF65-F5344CB8AC3E}">
        <p14:creationId xmlns:p14="http://schemas.microsoft.com/office/powerpoint/2010/main" val="61377351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3AC0-DA5D-4BA0-8452-51F3B96A4975}" type="slidenum">
              <a:rPr lang="en-US" smtClean="0"/>
              <a:pPr/>
              <a:t>66</a:t>
            </a:fld>
            <a:endParaRPr lang="en-US" dirty="0"/>
          </a:p>
        </p:txBody>
      </p:sp>
    </p:spTree>
    <p:extLst>
      <p:ext uri="{BB962C8B-B14F-4D97-AF65-F5344CB8AC3E}">
        <p14:creationId xmlns:p14="http://schemas.microsoft.com/office/powerpoint/2010/main" val="34738480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4530E8-05A6-4DDA-B938-6D177C44267F}" type="slidenum">
              <a:rPr lang="en-US" smtClean="0"/>
              <a:pPr/>
              <a:t>67</a:t>
            </a:fld>
            <a:endParaRPr lang="en-US" dirty="0"/>
          </a:p>
        </p:txBody>
      </p:sp>
    </p:spTree>
    <p:extLst>
      <p:ext uri="{BB962C8B-B14F-4D97-AF65-F5344CB8AC3E}">
        <p14:creationId xmlns:p14="http://schemas.microsoft.com/office/powerpoint/2010/main" val="35544270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B4219909-57CE-4559-9489-230921D650E7}" type="slidenum">
              <a:rPr lang="en-US" sz="1200">
                <a:latin typeface="Calibri" pitchFamily="34" charset="0"/>
              </a:rPr>
              <a:pPr eaLnBrk="1" hangingPunct="1"/>
              <a:t>69</a:t>
            </a:fld>
            <a:endParaRPr lang="en-US" sz="1200">
              <a:latin typeface="Calibri" pitchFamily="34" charset="0"/>
            </a:endParaRPr>
          </a:p>
        </p:txBody>
      </p:sp>
    </p:spTree>
    <p:extLst>
      <p:ext uri="{BB962C8B-B14F-4D97-AF65-F5344CB8AC3E}">
        <p14:creationId xmlns:p14="http://schemas.microsoft.com/office/powerpoint/2010/main" val="338351680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
        <p:nvSpPr>
          <p:cNvPr id="162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CABAD8B3-3CFA-405D-A665-1B1BB0DF1519}" type="slidenum">
              <a:rPr lang="en-US" sz="1200">
                <a:latin typeface="Calibri" pitchFamily="34" charset="0"/>
              </a:rPr>
              <a:pPr eaLnBrk="1" hangingPunct="1"/>
              <a:t>70</a:t>
            </a:fld>
            <a:endParaRPr lang="en-US" sz="1200">
              <a:latin typeface="Calibri" pitchFamily="34" charset="0"/>
            </a:endParaRPr>
          </a:p>
        </p:txBody>
      </p:sp>
    </p:spTree>
    <p:extLst>
      <p:ext uri="{BB962C8B-B14F-4D97-AF65-F5344CB8AC3E}">
        <p14:creationId xmlns:p14="http://schemas.microsoft.com/office/powerpoint/2010/main" val="97825465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US" sz="500">
              <a:ea typeface="ＭＳ Ｐゴシック" pitchFamily="-105" charset="-128"/>
            </a:endParaRPr>
          </a:p>
        </p:txBody>
      </p:sp>
    </p:spTree>
    <p:extLst>
      <p:ext uri="{BB962C8B-B14F-4D97-AF65-F5344CB8AC3E}">
        <p14:creationId xmlns:p14="http://schemas.microsoft.com/office/powerpoint/2010/main" val="15054137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br>
              <a:rPr lang="en-US">
                <a:ea typeface="ＭＳ Ｐゴシック" pitchFamily="-105" charset="-128"/>
              </a:rPr>
            </a:br>
            <a:br>
              <a:rPr lang="en-US">
                <a:ea typeface="ＭＳ Ｐゴシック" pitchFamily="-105" charset="-128"/>
              </a:rPr>
            </a:br>
            <a:endParaRPr lang="en-US">
              <a:ea typeface="ＭＳ Ｐゴシック" pitchFamily="-105" charset="-128"/>
            </a:endParaRPr>
          </a:p>
        </p:txBody>
      </p:sp>
      <p:sp>
        <p:nvSpPr>
          <p:cNvPr id="166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DCF382C7-75E7-4538-8DEB-DD3238C529BE}" type="slidenum">
              <a:rPr lang="en-US" sz="1200">
                <a:latin typeface="Calibri" pitchFamily="34" charset="0"/>
              </a:rPr>
              <a:pPr eaLnBrk="1" hangingPunct="1"/>
              <a:t>72</a:t>
            </a:fld>
            <a:endParaRPr lang="en-US" sz="1200">
              <a:latin typeface="Calibri" pitchFamily="34" charset="0"/>
            </a:endParaRPr>
          </a:p>
        </p:txBody>
      </p:sp>
    </p:spTree>
    <p:extLst>
      <p:ext uri="{BB962C8B-B14F-4D97-AF65-F5344CB8AC3E}">
        <p14:creationId xmlns:p14="http://schemas.microsoft.com/office/powerpoint/2010/main" val="385823592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a:ea typeface="ＭＳ Ｐゴシック" pitchFamily="-105" charset="-128"/>
            </a:endParaRPr>
          </a:p>
        </p:txBody>
      </p:sp>
      <p:sp>
        <p:nvSpPr>
          <p:cNvPr id="168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8DFF7BE6-9707-433F-B795-D4601706D8C5}" type="slidenum">
              <a:rPr lang="en-US" sz="1200">
                <a:latin typeface="Calibri" pitchFamily="34" charset="0"/>
              </a:rPr>
              <a:pPr eaLnBrk="1" hangingPunct="1"/>
              <a:t>73</a:t>
            </a:fld>
            <a:endParaRPr lang="en-US" sz="1200">
              <a:latin typeface="Calibri" pitchFamily="34" charset="0"/>
            </a:endParaRPr>
          </a:p>
        </p:txBody>
      </p:sp>
    </p:spTree>
    <p:extLst>
      <p:ext uri="{BB962C8B-B14F-4D97-AF65-F5344CB8AC3E}">
        <p14:creationId xmlns:p14="http://schemas.microsoft.com/office/powerpoint/2010/main" val="151814763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Tree>
    <p:extLst>
      <p:ext uri="{BB962C8B-B14F-4D97-AF65-F5344CB8AC3E}">
        <p14:creationId xmlns:p14="http://schemas.microsoft.com/office/powerpoint/2010/main" val="7370562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300">
              <a:ea typeface="ＭＳ Ｐゴシック" pitchFamily="-105" charset="-128"/>
            </a:endParaRPr>
          </a:p>
        </p:txBody>
      </p:sp>
    </p:spTree>
    <p:extLst>
      <p:ext uri="{BB962C8B-B14F-4D97-AF65-F5344CB8AC3E}">
        <p14:creationId xmlns:p14="http://schemas.microsoft.com/office/powerpoint/2010/main" val="708705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pitchFamily="-105" charset="-128"/>
            </a:endParaRPr>
          </a:p>
        </p:txBody>
      </p:sp>
      <p:sp>
        <p:nvSpPr>
          <p:cNvPr id="2765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algn="r" eaLnBrk="1" hangingPunct="1"/>
            <a:fld id="{DCAAF582-4FCD-4810-9260-1566502EDF58}" type="slidenum">
              <a:rPr lang="en-US" sz="1200">
                <a:latin typeface="Calibri" pitchFamily="34" charset="0"/>
              </a:rPr>
              <a:pPr algn="r" eaLnBrk="1" hangingPunct="1"/>
              <a:t>12</a:t>
            </a:fld>
            <a:endParaRPr lang="en-US" sz="1200">
              <a:latin typeface="Calibri" pitchFamily="34" charset="0"/>
            </a:endParaRPr>
          </a:p>
        </p:txBody>
      </p:sp>
    </p:spTree>
    <p:extLst>
      <p:ext uri="{BB962C8B-B14F-4D97-AF65-F5344CB8AC3E}">
        <p14:creationId xmlns:p14="http://schemas.microsoft.com/office/powerpoint/2010/main" val="232342228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Tree>
    <p:extLst>
      <p:ext uri="{BB962C8B-B14F-4D97-AF65-F5344CB8AC3E}">
        <p14:creationId xmlns:p14="http://schemas.microsoft.com/office/powerpoint/2010/main" val="343210370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900">
              <a:ea typeface="ＭＳ Ｐゴシック" pitchFamily="-105" charset="-128"/>
            </a:endParaRPr>
          </a:p>
        </p:txBody>
      </p:sp>
    </p:spTree>
    <p:extLst>
      <p:ext uri="{BB962C8B-B14F-4D97-AF65-F5344CB8AC3E}">
        <p14:creationId xmlns:p14="http://schemas.microsoft.com/office/powerpoint/2010/main" val="157946359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
        <p:nvSpPr>
          <p:cNvPr id="179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E95A9FB9-F2D1-4F74-8B95-BF3CFC615569}" type="slidenum">
              <a:rPr lang="en-US" sz="1200">
                <a:latin typeface="Calibri" pitchFamily="34" charset="0"/>
              </a:rPr>
              <a:pPr eaLnBrk="1" hangingPunct="1"/>
              <a:t>78</a:t>
            </a:fld>
            <a:endParaRPr lang="en-US" sz="1200">
              <a:latin typeface="Calibri" pitchFamily="34" charset="0"/>
            </a:endParaRPr>
          </a:p>
        </p:txBody>
      </p:sp>
    </p:spTree>
    <p:extLst>
      <p:ext uri="{BB962C8B-B14F-4D97-AF65-F5344CB8AC3E}">
        <p14:creationId xmlns:p14="http://schemas.microsoft.com/office/powerpoint/2010/main" val="226578254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
        <p:nvSpPr>
          <p:cNvPr id="181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E8E21539-9228-45D5-BEC4-40D13B6E2B1A}" type="slidenum">
              <a:rPr lang="en-US" sz="1200">
                <a:latin typeface="Calibri" pitchFamily="34" charset="0"/>
              </a:rPr>
              <a:pPr eaLnBrk="1" hangingPunct="1"/>
              <a:t>79</a:t>
            </a:fld>
            <a:endParaRPr lang="en-US" sz="1200">
              <a:latin typeface="Calibri" pitchFamily="34" charset="0"/>
            </a:endParaRPr>
          </a:p>
        </p:txBody>
      </p:sp>
    </p:spTree>
    <p:extLst>
      <p:ext uri="{BB962C8B-B14F-4D97-AF65-F5344CB8AC3E}">
        <p14:creationId xmlns:p14="http://schemas.microsoft.com/office/powerpoint/2010/main" val="387781945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Tree>
    <p:extLst>
      <p:ext uri="{BB962C8B-B14F-4D97-AF65-F5344CB8AC3E}">
        <p14:creationId xmlns:p14="http://schemas.microsoft.com/office/powerpoint/2010/main" val="426871031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pitchFamily="-105" charset="-128"/>
            </a:endParaRPr>
          </a:p>
        </p:txBody>
      </p:sp>
      <p:sp>
        <p:nvSpPr>
          <p:cNvPr id="185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6621FF02-75F1-4BA3-91D5-595A5C11EE8E}" type="slidenum">
              <a:rPr lang="en-US" sz="1200">
                <a:latin typeface="Calibri" pitchFamily="34" charset="0"/>
              </a:rPr>
              <a:pPr eaLnBrk="1" hangingPunct="1"/>
              <a:t>81</a:t>
            </a:fld>
            <a:endParaRPr lang="en-US" sz="1200">
              <a:latin typeface="Calibri" pitchFamily="34" charset="0"/>
            </a:endParaRPr>
          </a:p>
        </p:txBody>
      </p:sp>
    </p:spTree>
    <p:extLst>
      <p:ext uri="{BB962C8B-B14F-4D97-AF65-F5344CB8AC3E}">
        <p14:creationId xmlns:p14="http://schemas.microsoft.com/office/powerpoint/2010/main" val="83693555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000">
              <a:ea typeface="ＭＳ Ｐゴシック" pitchFamily="-105" charset="-128"/>
            </a:endParaRPr>
          </a:p>
        </p:txBody>
      </p:sp>
      <p:sp>
        <p:nvSpPr>
          <p:cNvPr id="18739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algn="r" eaLnBrk="1" hangingPunct="1"/>
            <a:fld id="{2C4C731D-A3AB-417A-88EE-CD426D1D66CB}" type="slidenum">
              <a:rPr lang="en-US" sz="1200">
                <a:latin typeface="Calibri" pitchFamily="34" charset="0"/>
              </a:rPr>
              <a:pPr algn="r" eaLnBrk="1" hangingPunct="1"/>
              <a:t>82</a:t>
            </a:fld>
            <a:endParaRPr lang="en-US" sz="1200">
              <a:latin typeface="Calibri" pitchFamily="34" charset="0"/>
            </a:endParaRPr>
          </a:p>
        </p:txBody>
      </p:sp>
    </p:spTree>
    <p:extLst>
      <p:ext uri="{BB962C8B-B14F-4D97-AF65-F5344CB8AC3E}">
        <p14:creationId xmlns:p14="http://schemas.microsoft.com/office/powerpoint/2010/main" val="210347126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lnSpc>
                <a:spcPct val="60000"/>
              </a:lnSpc>
            </a:pPr>
            <a:endParaRPr lang="en-US" sz="2400">
              <a:ea typeface="ＭＳ Ｐゴシック" pitchFamily="-105" charset="-128"/>
            </a:endParaRPr>
          </a:p>
          <a:p>
            <a:pPr>
              <a:lnSpc>
                <a:spcPct val="80000"/>
              </a:lnSpc>
            </a:pPr>
            <a:endParaRPr lang="en-US" sz="1000">
              <a:ea typeface="ＭＳ Ｐゴシック" pitchFamily="-105" charset="-128"/>
            </a:endParaRPr>
          </a:p>
        </p:txBody>
      </p:sp>
      <p:sp>
        <p:nvSpPr>
          <p:cNvPr id="189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F1E13AC8-B96B-4A5A-B137-FAD8E44A1061}" type="slidenum">
              <a:rPr lang="en-US" sz="1200">
                <a:latin typeface="Calibri" pitchFamily="34" charset="0"/>
              </a:rPr>
              <a:pPr eaLnBrk="1" hangingPunct="1"/>
              <a:t>83</a:t>
            </a:fld>
            <a:endParaRPr lang="en-US" sz="1200">
              <a:latin typeface="Calibri" pitchFamily="34" charset="0"/>
            </a:endParaRPr>
          </a:p>
        </p:txBody>
      </p:sp>
    </p:spTree>
    <p:extLst>
      <p:ext uri="{BB962C8B-B14F-4D97-AF65-F5344CB8AC3E}">
        <p14:creationId xmlns:p14="http://schemas.microsoft.com/office/powerpoint/2010/main" val="252898718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endParaRPr lang="en-US">
              <a:ea typeface="ＭＳ Ｐゴシック" pitchFamily="-105" charset="-128"/>
            </a:endParaRPr>
          </a:p>
        </p:txBody>
      </p:sp>
      <p:sp>
        <p:nvSpPr>
          <p:cNvPr id="19149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algn="r" eaLnBrk="1" hangingPunct="1"/>
            <a:fld id="{AB2A3992-4EE2-4332-8DEE-7CDBC87B0EC7}" type="slidenum">
              <a:rPr lang="en-US" sz="1200">
                <a:latin typeface="Calibri" pitchFamily="34" charset="0"/>
              </a:rPr>
              <a:pPr algn="r" eaLnBrk="1" hangingPunct="1"/>
              <a:t>84</a:t>
            </a:fld>
            <a:endParaRPr lang="en-US" sz="1200">
              <a:latin typeface="Calibri" pitchFamily="34" charset="0"/>
            </a:endParaRPr>
          </a:p>
        </p:txBody>
      </p:sp>
    </p:spTree>
    <p:extLst>
      <p:ext uri="{BB962C8B-B14F-4D97-AF65-F5344CB8AC3E}">
        <p14:creationId xmlns:p14="http://schemas.microsoft.com/office/powerpoint/2010/main" val="239881525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
        <p:nvSpPr>
          <p:cNvPr id="19354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algn="r" eaLnBrk="1" hangingPunct="1"/>
            <a:fld id="{EB61C695-6EBA-4940-A1E0-756426D389A8}" type="slidenum">
              <a:rPr lang="en-US" sz="1200">
                <a:latin typeface="Calibri" pitchFamily="34" charset="0"/>
              </a:rPr>
              <a:pPr algn="r" eaLnBrk="1" hangingPunct="1"/>
              <a:t>86</a:t>
            </a:fld>
            <a:endParaRPr lang="en-US" sz="1200">
              <a:latin typeface="Calibri" pitchFamily="34" charset="0"/>
            </a:endParaRPr>
          </a:p>
        </p:txBody>
      </p:sp>
    </p:spTree>
    <p:extLst>
      <p:ext uri="{BB962C8B-B14F-4D97-AF65-F5344CB8AC3E}">
        <p14:creationId xmlns:p14="http://schemas.microsoft.com/office/powerpoint/2010/main" val="2575032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Tree>
    <p:extLst>
      <p:ext uri="{BB962C8B-B14F-4D97-AF65-F5344CB8AC3E}">
        <p14:creationId xmlns:p14="http://schemas.microsoft.com/office/powerpoint/2010/main" val="112213454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eaLnBrk="1" hangingPunct="1">
              <a:lnSpc>
                <a:spcPct val="90000"/>
              </a:lnSpc>
            </a:pPr>
            <a:endParaRPr lang="en-US">
              <a:ea typeface="ＭＳ Ｐゴシック" pitchFamily="-105" charset="-128"/>
            </a:endParaRPr>
          </a:p>
        </p:txBody>
      </p:sp>
      <p:sp>
        <p:nvSpPr>
          <p:cNvPr id="19558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algn="r" eaLnBrk="1" hangingPunct="1"/>
            <a:fld id="{D062C228-DF25-4533-9303-C635FCEDE7F7}" type="slidenum">
              <a:rPr lang="en-US" sz="1200">
                <a:latin typeface="Calibri" pitchFamily="34" charset="0"/>
              </a:rPr>
              <a:pPr algn="r" eaLnBrk="1" hangingPunct="1"/>
              <a:t>87</a:t>
            </a:fld>
            <a:endParaRPr lang="en-US" sz="1200">
              <a:latin typeface="Calibri" pitchFamily="34" charset="0"/>
            </a:endParaRPr>
          </a:p>
        </p:txBody>
      </p:sp>
    </p:spTree>
    <p:extLst>
      <p:ext uri="{BB962C8B-B14F-4D97-AF65-F5344CB8AC3E}">
        <p14:creationId xmlns:p14="http://schemas.microsoft.com/office/powerpoint/2010/main" val="288493830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
        <p:nvSpPr>
          <p:cNvPr id="197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EFF8CD75-6647-4430-AC79-64B546CF3987}" type="slidenum">
              <a:rPr lang="en-US" sz="1200">
                <a:latin typeface="Calibri" pitchFamily="34" charset="0"/>
              </a:rPr>
              <a:pPr eaLnBrk="1" hangingPunct="1"/>
              <a:t>88</a:t>
            </a:fld>
            <a:endParaRPr lang="en-US" sz="1200">
              <a:latin typeface="Calibri" pitchFamily="34" charset="0"/>
            </a:endParaRPr>
          </a:p>
        </p:txBody>
      </p:sp>
    </p:spTree>
    <p:extLst>
      <p:ext uri="{BB962C8B-B14F-4D97-AF65-F5344CB8AC3E}">
        <p14:creationId xmlns:p14="http://schemas.microsoft.com/office/powerpoint/2010/main" val="371856070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900">
              <a:ea typeface="ＭＳ Ｐゴシック" pitchFamily="-105" charset="-128"/>
            </a:endParaRPr>
          </a:p>
        </p:txBody>
      </p:sp>
    </p:spTree>
    <p:extLst>
      <p:ext uri="{BB962C8B-B14F-4D97-AF65-F5344CB8AC3E}">
        <p14:creationId xmlns:p14="http://schemas.microsoft.com/office/powerpoint/2010/main" val="222156618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Tree>
    <p:extLst>
      <p:ext uri="{BB962C8B-B14F-4D97-AF65-F5344CB8AC3E}">
        <p14:creationId xmlns:p14="http://schemas.microsoft.com/office/powerpoint/2010/main" val="342163975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
        <p:nvSpPr>
          <p:cNvPr id="206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24B46D16-C0A7-463C-9414-FEEAB1D0005F}" type="slidenum">
              <a:rPr lang="en-US" sz="1200">
                <a:latin typeface="Calibri" pitchFamily="34" charset="0"/>
              </a:rPr>
              <a:pPr eaLnBrk="1" hangingPunct="1"/>
              <a:t>93</a:t>
            </a:fld>
            <a:endParaRPr lang="en-US" sz="1200">
              <a:latin typeface="Calibri" pitchFamily="34" charset="0"/>
            </a:endParaRPr>
          </a:p>
        </p:txBody>
      </p:sp>
    </p:spTree>
    <p:extLst>
      <p:ext uri="{BB962C8B-B14F-4D97-AF65-F5344CB8AC3E}">
        <p14:creationId xmlns:p14="http://schemas.microsoft.com/office/powerpoint/2010/main" val="276752817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
        <p:nvSpPr>
          <p:cNvPr id="208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97C253B5-40B5-4FD5-B8CA-5952B96BA6D3}" type="slidenum">
              <a:rPr lang="en-US" sz="1200">
                <a:latin typeface="Calibri" pitchFamily="34" charset="0"/>
              </a:rPr>
              <a:pPr eaLnBrk="1" hangingPunct="1"/>
              <a:t>94</a:t>
            </a:fld>
            <a:endParaRPr lang="en-US" sz="1200">
              <a:latin typeface="Calibri" pitchFamily="34" charset="0"/>
            </a:endParaRPr>
          </a:p>
        </p:txBody>
      </p:sp>
    </p:spTree>
    <p:extLst>
      <p:ext uri="{BB962C8B-B14F-4D97-AF65-F5344CB8AC3E}">
        <p14:creationId xmlns:p14="http://schemas.microsoft.com/office/powerpoint/2010/main" val="268875032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
        <p:nvSpPr>
          <p:cNvPr id="210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AC80AAAC-A0F6-4586-B834-F381CCAED3F0}" type="slidenum">
              <a:rPr lang="en-US" sz="1200">
                <a:latin typeface="Calibri" pitchFamily="34" charset="0"/>
              </a:rPr>
              <a:pPr eaLnBrk="1" hangingPunct="1"/>
              <a:t>95</a:t>
            </a:fld>
            <a:endParaRPr lang="en-US" sz="1200">
              <a:latin typeface="Calibri" pitchFamily="34" charset="0"/>
            </a:endParaRPr>
          </a:p>
        </p:txBody>
      </p:sp>
    </p:spTree>
    <p:extLst>
      <p:ext uri="{BB962C8B-B14F-4D97-AF65-F5344CB8AC3E}">
        <p14:creationId xmlns:p14="http://schemas.microsoft.com/office/powerpoint/2010/main" val="209030218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
        <p:nvSpPr>
          <p:cNvPr id="212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8C782C98-96FA-4161-9F9F-9BBFF4FD89D0}" type="slidenum">
              <a:rPr lang="en-US" sz="1200">
                <a:latin typeface="Calibri" pitchFamily="34" charset="0"/>
              </a:rPr>
              <a:pPr eaLnBrk="1" hangingPunct="1"/>
              <a:t>96</a:t>
            </a:fld>
            <a:endParaRPr lang="en-US" sz="1200">
              <a:latin typeface="Calibri" pitchFamily="34" charset="0"/>
            </a:endParaRPr>
          </a:p>
        </p:txBody>
      </p:sp>
    </p:spTree>
    <p:extLst>
      <p:ext uri="{BB962C8B-B14F-4D97-AF65-F5344CB8AC3E}">
        <p14:creationId xmlns:p14="http://schemas.microsoft.com/office/powerpoint/2010/main" val="55220755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
        <p:nvSpPr>
          <p:cNvPr id="215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254ECE63-81DA-44F1-A11C-6F96C8C524FE}" type="slidenum">
              <a:rPr lang="en-US" sz="1200">
                <a:latin typeface="Calibri" pitchFamily="34" charset="0"/>
              </a:rPr>
              <a:pPr eaLnBrk="1" hangingPunct="1"/>
              <a:t>97</a:t>
            </a:fld>
            <a:endParaRPr lang="en-US" sz="1200">
              <a:latin typeface="Calibri" pitchFamily="34" charset="0"/>
            </a:endParaRPr>
          </a:p>
        </p:txBody>
      </p:sp>
    </p:spTree>
    <p:extLst>
      <p:ext uri="{BB962C8B-B14F-4D97-AF65-F5344CB8AC3E}">
        <p14:creationId xmlns:p14="http://schemas.microsoft.com/office/powerpoint/2010/main" val="227933913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
        <p:nvSpPr>
          <p:cNvPr id="217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9127640A-C33E-41EE-B9A7-A247ED1C4274}" type="slidenum">
              <a:rPr lang="en-US" sz="1200">
                <a:latin typeface="Calibri" pitchFamily="34" charset="0"/>
              </a:rPr>
              <a:pPr eaLnBrk="1" hangingPunct="1"/>
              <a:t>98</a:t>
            </a:fld>
            <a:endParaRPr lang="en-US" sz="1200">
              <a:latin typeface="Calibri" pitchFamily="34" charset="0"/>
            </a:endParaRPr>
          </a:p>
        </p:txBody>
      </p:sp>
    </p:spTree>
    <p:extLst>
      <p:ext uri="{BB962C8B-B14F-4D97-AF65-F5344CB8AC3E}">
        <p14:creationId xmlns:p14="http://schemas.microsoft.com/office/powerpoint/2010/main" val="3348700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pitchFamily="-105" charset="-128"/>
            </a:endParaRPr>
          </a:p>
        </p:txBody>
      </p:sp>
      <p:sp>
        <p:nvSpPr>
          <p:cNvPr id="3174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algn="r" eaLnBrk="1" hangingPunct="1"/>
            <a:fld id="{BC92E5B6-4F93-4B47-9446-2CBDD8E3F93C}" type="slidenum">
              <a:rPr lang="en-US" sz="1200">
                <a:latin typeface="Calibri" pitchFamily="34" charset="0"/>
              </a:rPr>
              <a:pPr algn="r" eaLnBrk="1" hangingPunct="1"/>
              <a:t>14</a:t>
            </a:fld>
            <a:endParaRPr lang="en-US" sz="1200">
              <a:latin typeface="Calibri" pitchFamily="34" charset="0"/>
            </a:endParaRPr>
          </a:p>
        </p:txBody>
      </p:sp>
    </p:spTree>
    <p:extLst>
      <p:ext uri="{BB962C8B-B14F-4D97-AF65-F5344CB8AC3E}">
        <p14:creationId xmlns:p14="http://schemas.microsoft.com/office/powerpoint/2010/main" val="321968454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3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
        <p:nvSpPr>
          <p:cNvPr id="223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5492C727-8DA2-48C0-8348-0A750E8F735D}" type="slidenum">
              <a:rPr lang="en-US" sz="1200">
                <a:latin typeface="Calibri" pitchFamily="34" charset="0"/>
              </a:rPr>
              <a:pPr eaLnBrk="1" hangingPunct="1"/>
              <a:t>99</a:t>
            </a:fld>
            <a:endParaRPr lang="en-US" sz="1200">
              <a:latin typeface="Calibri" pitchFamily="34" charset="0"/>
            </a:endParaRPr>
          </a:p>
        </p:txBody>
      </p:sp>
    </p:spTree>
    <p:extLst>
      <p:ext uri="{BB962C8B-B14F-4D97-AF65-F5344CB8AC3E}">
        <p14:creationId xmlns:p14="http://schemas.microsoft.com/office/powerpoint/2010/main" val="175726414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18B513F6-A1F0-49E5-A692-437CA137984F}" type="slidenum">
              <a:rPr lang="en-US" sz="1200">
                <a:latin typeface="Calibri" pitchFamily="34" charset="0"/>
              </a:rPr>
              <a:pPr eaLnBrk="1" hangingPunct="1"/>
              <a:t>100</a:t>
            </a:fld>
            <a:endParaRPr lang="en-US" sz="1200">
              <a:latin typeface="Calibri" pitchFamily="34" charset="0"/>
            </a:endParaRPr>
          </a:p>
        </p:txBody>
      </p:sp>
      <p:sp>
        <p:nvSpPr>
          <p:cNvPr id="22528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284"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Tree>
    <p:extLst>
      <p:ext uri="{BB962C8B-B14F-4D97-AF65-F5344CB8AC3E}">
        <p14:creationId xmlns:p14="http://schemas.microsoft.com/office/powerpoint/2010/main" val="33190544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7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ea typeface="ＭＳ Ｐゴシック" pitchFamily="-105" charset="-128"/>
            </a:endParaRPr>
          </a:p>
        </p:txBody>
      </p:sp>
      <p:sp>
        <p:nvSpPr>
          <p:cNvPr id="227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A8FF2E44-63CF-4325-B5EE-186C3AEDDE7B}" type="slidenum">
              <a:rPr lang="en-US" sz="1200">
                <a:latin typeface="Calibri" pitchFamily="34" charset="0"/>
              </a:rPr>
              <a:pPr eaLnBrk="1" hangingPunct="1"/>
              <a:t>101</a:t>
            </a:fld>
            <a:endParaRPr lang="en-US" sz="1200">
              <a:latin typeface="Calibri" pitchFamily="34" charset="0"/>
            </a:endParaRPr>
          </a:p>
        </p:txBody>
      </p:sp>
    </p:spTree>
    <p:extLst>
      <p:ext uri="{BB962C8B-B14F-4D97-AF65-F5344CB8AC3E}">
        <p14:creationId xmlns:p14="http://schemas.microsoft.com/office/powerpoint/2010/main" val="334147397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7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Tree>
    <p:extLst>
      <p:ext uri="{BB962C8B-B14F-4D97-AF65-F5344CB8AC3E}">
        <p14:creationId xmlns:p14="http://schemas.microsoft.com/office/powerpoint/2010/main" val="325547674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1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z="1100">
              <a:ea typeface="ＭＳ Ｐゴシック" pitchFamily="-105" charset="-128"/>
            </a:endParaRPr>
          </a:p>
        </p:txBody>
      </p:sp>
      <p:sp>
        <p:nvSpPr>
          <p:cNvPr id="231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2F07879E-CFD8-462B-B609-8E5091ABB742}" type="slidenum">
              <a:rPr lang="en-US" sz="1200">
                <a:latin typeface="Calibri" pitchFamily="34" charset="0"/>
              </a:rPr>
              <a:pPr eaLnBrk="1" hangingPunct="1"/>
              <a:t>103</a:t>
            </a:fld>
            <a:endParaRPr lang="en-US" sz="1200">
              <a:latin typeface="Calibri" pitchFamily="34" charset="0"/>
            </a:endParaRPr>
          </a:p>
        </p:txBody>
      </p:sp>
    </p:spTree>
    <p:extLst>
      <p:ext uri="{BB962C8B-B14F-4D97-AF65-F5344CB8AC3E}">
        <p14:creationId xmlns:p14="http://schemas.microsoft.com/office/powerpoint/2010/main" val="193918489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3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
        <p:nvSpPr>
          <p:cNvPr id="233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B369E342-FB84-4D0E-A059-1A45D0E5D5CB}" type="slidenum">
              <a:rPr lang="en-US" sz="1200">
                <a:latin typeface="Calibri" pitchFamily="34" charset="0"/>
              </a:rPr>
              <a:pPr eaLnBrk="1" hangingPunct="1"/>
              <a:t>104</a:t>
            </a:fld>
            <a:endParaRPr lang="en-US" sz="1200">
              <a:latin typeface="Calibri" pitchFamily="34" charset="0"/>
            </a:endParaRPr>
          </a:p>
        </p:txBody>
      </p:sp>
    </p:spTree>
    <p:extLst>
      <p:ext uri="{BB962C8B-B14F-4D97-AF65-F5344CB8AC3E}">
        <p14:creationId xmlns:p14="http://schemas.microsoft.com/office/powerpoint/2010/main" val="427640527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2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Tree>
    <p:extLst>
      <p:ext uri="{BB962C8B-B14F-4D97-AF65-F5344CB8AC3E}">
        <p14:creationId xmlns:p14="http://schemas.microsoft.com/office/powerpoint/2010/main" val="376466262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757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Tree>
    <p:extLst>
      <p:ext uri="{BB962C8B-B14F-4D97-AF65-F5344CB8AC3E}">
        <p14:creationId xmlns:p14="http://schemas.microsoft.com/office/powerpoint/2010/main" val="423332144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ea typeface="ＭＳ Ｐゴシック" pitchFamily="-105" charset="-128"/>
            </a:endParaRPr>
          </a:p>
        </p:txBody>
      </p:sp>
      <p:sp>
        <p:nvSpPr>
          <p:cNvPr id="239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ahoma" pitchFamily="34" charset="0"/>
                <a:cs typeface="Arial" charset="0"/>
              </a:defRPr>
            </a:lvl1pPr>
            <a:lvl2pPr marL="37931725" indent="-37474525" defTabSz="865188"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fld id="{89AA38E3-A6F7-4524-9543-5CA06D3D3E8D}" type="slidenum">
              <a:rPr lang="en-US" sz="1200">
                <a:latin typeface="Calibri" pitchFamily="34" charset="0"/>
              </a:rPr>
              <a:pPr eaLnBrk="1" hangingPunct="1"/>
              <a:t>107</a:t>
            </a:fld>
            <a:endParaRPr lang="en-US" sz="1200">
              <a:latin typeface="Calibri" pitchFamily="34" charset="0"/>
            </a:endParaRPr>
          </a:p>
        </p:txBody>
      </p:sp>
    </p:spTree>
    <p:extLst>
      <p:ext uri="{BB962C8B-B14F-4D97-AF65-F5344CB8AC3E}">
        <p14:creationId xmlns:p14="http://schemas.microsoft.com/office/powerpoint/2010/main" val="376636847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166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05" charset="-128"/>
            </a:endParaRPr>
          </a:p>
        </p:txBody>
      </p:sp>
    </p:spTree>
    <p:extLst>
      <p:ext uri="{BB962C8B-B14F-4D97-AF65-F5344CB8AC3E}">
        <p14:creationId xmlns:p14="http://schemas.microsoft.com/office/powerpoint/2010/main" val="4073248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4A3B0F6B-4B86-46CA-9BA6-61EC65B2F9C5}" type="datetime1">
              <a:rPr lang="en-US" smtClean="0"/>
              <a:pPr/>
              <a:t>9/11/2021</a:t>
            </a:fld>
            <a:endParaRPr lang="en-US"/>
          </a:p>
        </p:txBody>
      </p:sp>
      <p:sp>
        <p:nvSpPr>
          <p:cNvPr id="5" name="Footer Placeholder 4"/>
          <p:cNvSpPr>
            <a:spLocks noGrp="1"/>
          </p:cNvSpPr>
          <p:nvPr>
            <p:ph type="ftr" sz="quarter" idx="11"/>
          </p:nvPr>
        </p:nvSpPr>
        <p:spPr>
          <a:xfrm>
            <a:off x="914400" y="4323846"/>
            <a:ext cx="4880610" cy="365125"/>
          </a:xfrm>
        </p:spPr>
        <p:txBody>
          <a:bodyPr/>
          <a:lstStyle/>
          <a:p>
            <a:endParaRPr lang="en-US"/>
          </a:p>
        </p:txBody>
      </p:sp>
      <p:sp>
        <p:nvSpPr>
          <p:cNvPr id="6" name="Slide Number Placeholder 5"/>
          <p:cNvSpPr>
            <a:spLocks noGrp="1"/>
          </p:cNvSpPr>
          <p:nvPr>
            <p:ph type="sldNum" sz="quarter" idx="12"/>
          </p:nvPr>
        </p:nvSpPr>
        <p:spPr>
          <a:xfrm>
            <a:off x="6057900" y="1430867"/>
            <a:ext cx="2171700" cy="365125"/>
          </a:xfrm>
        </p:spPr>
        <p:txBody>
          <a:bodyPr/>
          <a:lstStyle/>
          <a:p>
            <a:fld id="{AF0186B9-6E3C-4F83-9B23-80C98FA1EBC0}" type="slidenum">
              <a:rPr lang="en-US" smtClean="0"/>
              <a:pPr/>
              <a:t>‹#›</a:t>
            </a:fld>
            <a:endParaRPr lang="en-US"/>
          </a:p>
        </p:txBody>
      </p:sp>
    </p:spTree>
    <p:extLst>
      <p:ext uri="{BB962C8B-B14F-4D97-AF65-F5344CB8AC3E}">
        <p14:creationId xmlns:p14="http://schemas.microsoft.com/office/powerpoint/2010/main" val="915357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2FC3B8-F833-4F67-9297-615F0379063F}" type="datetime1">
              <a:rPr lang="en-US" smtClean="0"/>
              <a:pPr/>
              <a:t>9/11/2021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516A6A-6B71-4F55-94B8-D58A1045A68C}" type="slidenum">
              <a:rPr lang="en-US" smtClean="0"/>
              <a:pPr/>
              <a:t>‹#›</a:t>
            </a:fld>
            <a:endParaRPr lang="en-US"/>
          </a:p>
        </p:txBody>
      </p:sp>
    </p:spTree>
    <p:extLst>
      <p:ext uri="{BB962C8B-B14F-4D97-AF65-F5344CB8AC3E}">
        <p14:creationId xmlns:p14="http://schemas.microsoft.com/office/powerpoint/2010/main" val="4176439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BE2FC3B8-F833-4F67-9297-615F0379063F}" type="datetime1">
              <a:rPr lang="en-US" smtClean="0"/>
              <a:pPr/>
              <a:t>9/11/2021</a:t>
            </a:fld>
            <a:endParaRPr lang="en-US"/>
          </a:p>
        </p:txBody>
      </p:sp>
      <p:sp>
        <p:nvSpPr>
          <p:cNvPr id="6" name="Footer Placeholder 5"/>
          <p:cNvSpPr>
            <a:spLocks noGrp="1"/>
          </p:cNvSpPr>
          <p:nvPr>
            <p:ph type="ftr" sz="quarter" idx="11"/>
          </p:nvPr>
        </p:nvSpPr>
        <p:spPr>
          <a:xfrm>
            <a:off x="594360" y="381001"/>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37516A6A-6B71-4F55-94B8-D58A1045A68C}" type="slidenum">
              <a:rPr lang="en-US" smtClean="0"/>
              <a:pPr/>
              <a:t>‹#›</a:t>
            </a:fld>
            <a:endParaRPr lang="en-US"/>
          </a:p>
        </p:txBody>
      </p:sp>
    </p:spTree>
    <p:extLst>
      <p:ext uri="{BB962C8B-B14F-4D97-AF65-F5344CB8AC3E}">
        <p14:creationId xmlns:p14="http://schemas.microsoft.com/office/powerpoint/2010/main" val="1469169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5" name="Picture 14"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BE2FC3B8-F833-4F67-9297-615F0379063F}" type="datetime1">
              <a:rPr lang="en-US" smtClean="0"/>
              <a:pPr/>
              <a:t>9/11/2021</a:t>
            </a:fld>
            <a:endParaRPr lang="en-US"/>
          </a:p>
        </p:txBody>
      </p:sp>
      <p:sp>
        <p:nvSpPr>
          <p:cNvPr id="6" name="Footer Placeholder 5"/>
          <p:cNvSpPr>
            <a:spLocks noGrp="1"/>
          </p:cNvSpPr>
          <p:nvPr>
            <p:ph type="ftr" sz="quarter" idx="11"/>
          </p:nvPr>
        </p:nvSpPr>
        <p:spPr>
          <a:xfrm>
            <a:off x="594360" y="379438"/>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37516A6A-6B71-4F55-94B8-D58A1045A68C}" type="slidenum">
              <a:rPr lang="en-US" smtClean="0"/>
              <a:pPr/>
              <a:t>‹#›</a:t>
            </a:fld>
            <a:endParaRPr lang="en-US"/>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79855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BE2FC3B8-F833-4F67-9297-615F0379063F}" type="datetime1">
              <a:rPr lang="en-US" smtClean="0"/>
              <a:pPr/>
              <a:t>9/11/2021</a:t>
            </a:fld>
            <a:endParaRPr lang="en-US"/>
          </a:p>
        </p:txBody>
      </p:sp>
      <p:sp>
        <p:nvSpPr>
          <p:cNvPr id="6" name="Footer Placeholder 5"/>
          <p:cNvSpPr>
            <a:spLocks noGrp="1"/>
          </p:cNvSpPr>
          <p:nvPr>
            <p:ph type="ftr" sz="quarter" idx="11"/>
          </p:nvPr>
        </p:nvSpPr>
        <p:spPr>
          <a:xfrm>
            <a:off x="594360" y="378884"/>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37516A6A-6B71-4F55-94B8-D58A1045A68C}" type="slidenum">
              <a:rPr lang="en-US" smtClean="0"/>
              <a:pPr/>
              <a:t>‹#›</a:t>
            </a:fld>
            <a:endParaRPr lang="en-US"/>
          </a:p>
        </p:txBody>
      </p:sp>
    </p:spTree>
    <p:extLst>
      <p:ext uri="{BB962C8B-B14F-4D97-AF65-F5344CB8AC3E}">
        <p14:creationId xmlns:p14="http://schemas.microsoft.com/office/powerpoint/2010/main" val="10266232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E2FC3B8-F833-4F67-9297-615F0379063F}" type="datetime1">
              <a:rPr lang="en-US" smtClean="0"/>
              <a:pPr/>
              <a:t>9/11/2021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516A6A-6B71-4F55-94B8-D58A1045A68C}" type="slidenum">
              <a:rPr lang="en-US" smtClean="0"/>
              <a:pPr/>
              <a:t>‹#›</a:t>
            </a:fld>
            <a:endParaRPr lang="en-US"/>
          </a:p>
        </p:txBody>
      </p:sp>
    </p:spTree>
    <p:extLst>
      <p:ext uri="{BB962C8B-B14F-4D97-AF65-F5344CB8AC3E}">
        <p14:creationId xmlns:p14="http://schemas.microsoft.com/office/powerpoint/2010/main" val="10397399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E2FC3B8-F833-4F67-9297-615F0379063F}" type="datetime1">
              <a:rPr lang="en-US" smtClean="0"/>
              <a:pPr/>
              <a:t>9/11/2021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516A6A-6B71-4F55-94B8-D58A1045A68C}" type="slidenum">
              <a:rPr lang="en-US" smtClean="0"/>
              <a:pPr/>
              <a:t>‹#›</a:t>
            </a:fld>
            <a:endParaRPr lang="en-US"/>
          </a:p>
        </p:txBody>
      </p:sp>
    </p:spTree>
    <p:extLst>
      <p:ext uri="{BB962C8B-B14F-4D97-AF65-F5344CB8AC3E}">
        <p14:creationId xmlns:p14="http://schemas.microsoft.com/office/powerpoint/2010/main" val="10224149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167615-D605-430B-B40E-A1E2B4E92BBB}" type="datetime1">
              <a:rPr lang="en-US" smtClean="0"/>
              <a:pPr/>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C6CED0-8381-4C23-A4FD-78FE435DBBDF}" type="slidenum">
              <a:rPr lang="en-US" smtClean="0"/>
              <a:pPr/>
              <a:t>‹#›</a:t>
            </a:fld>
            <a:endParaRPr lang="en-US"/>
          </a:p>
        </p:txBody>
      </p:sp>
    </p:spTree>
    <p:extLst>
      <p:ext uri="{BB962C8B-B14F-4D97-AF65-F5344CB8AC3E}">
        <p14:creationId xmlns:p14="http://schemas.microsoft.com/office/powerpoint/2010/main" val="10290666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392422FA-A0EE-4F40-9E49-93E9F1A7FA06}" type="datetime1">
              <a:rPr lang="en-US" smtClean="0"/>
              <a:pPr/>
              <a:t>9/11/2021</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4" cy="365125"/>
          </a:xfrm>
        </p:spPr>
        <p:txBody>
          <a:bodyPr/>
          <a:lstStyle/>
          <a:p>
            <a:fld id="{9E72FB72-17AE-42B8-AEB3-94340CBD60B8}" type="slidenum">
              <a:rPr lang="en-US" smtClean="0"/>
              <a:pPr/>
              <a:t>‹#›</a:t>
            </a:fld>
            <a:endParaRPr lang="en-US"/>
          </a:p>
        </p:txBody>
      </p:sp>
    </p:spTree>
    <p:extLst>
      <p:ext uri="{BB962C8B-B14F-4D97-AF65-F5344CB8AC3E}">
        <p14:creationId xmlns:p14="http://schemas.microsoft.com/office/powerpoint/2010/main" val="10347195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
        <p:nvSpPr>
          <p:cNvPr id="5" name="TextBox 4"/>
          <p:cNvSpPr txBox="1"/>
          <p:nvPr userDrawn="1"/>
        </p:nvSpPr>
        <p:spPr>
          <a:xfrm>
            <a:off x="6858000" y="6019800"/>
            <a:ext cx="1676400" cy="381000"/>
          </a:xfrm>
          <a:prstGeom prst="rect">
            <a:avLst/>
          </a:prstGeom>
          <a:noFill/>
        </p:spPr>
        <p:txBody>
          <a:bodyPr wrap="square" rtlCol="0">
            <a:spAutoFit/>
          </a:bodyPr>
          <a:lstStyle/>
          <a:p>
            <a:pPr algn="r"/>
            <a:fld id="{54D655CE-118A-4D5E-BDB5-87F98DB6007A}" type="slidenum">
              <a:rPr lang="en-US" smtClean="0"/>
              <a:pPr algn="r"/>
              <a:t>‹#›</a:t>
            </a:fld>
            <a:endParaRPr lang="en-US" dirty="0"/>
          </a:p>
        </p:txBody>
      </p:sp>
    </p:spTree>
    <p:extLst>
      <p:ext uri="{BB962C8B-B14F-4D97-AF65-F5344CB8AC3E}">
        <p14:creationId xmlns:p14="http://schemas.microsoft.com/office/powerpoint/2010/main" val="347005397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B156E6-04B8-483A-8A86-8B8D9DD1B47E}" type="datetime1">
              <a:rPr lang="en-US" smtClean="0"/>
              <a:pPr/>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A59702-9004-499C-8E58-090BC9FEDEF2}" type="slidenum">
              <a:rPr lang="en-US" smtClean="0"/>
              <a:pPr/>
              <a:t>‹#›</a:t>
            </a:fld>
            <a:endParaRPr lang="en-US"/>
          </a:p>
        </p:txBody>
      </p:sp>
    </p:spTree>
    <p:extLst>
      <p:ext uri="{BB962C8B-B14F-4D97-AF65-F5344CB8AC3E}">
        <p14:creationId xmlns:p14="http://schemas.microsoft.com/office/powerpoint/2010/main" val="535395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053FE94F-1569-4380-A148-188E2CD2A8B9}" type="datetime1">
              <a:rPr lang="en-US" smtClean="0"/>
              <a:pPr/>
              <a:t>9/11/2021</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3" cy="365125"/>
          </a:xfrm>
        </p:spPr>
        <p:txBody>
          <a:bodyPr/>
          <a:lstStyle/>
          <a:p>
            <a:fld id="{BA5A1DA8-C923-4B72-9F8B-949B2C16BB66}" type="slidenum">
              <a:rPr lang="en-US" smtClean="0"/>
              <a:pPr/>
              <a:t>‹#›</a:t>
            </a:fld>
            <a:endParaRPr lang="en-US"/>
          </a:p>
        </p:txBody>
      </p:sp>
    </p:spTree>
    <p:extLst>
      <p:ext uri="{BB962C8B-B14F-4D97-AF65-F5344CB8AC3E}">
        <p14:creationId xmlns:p14="http://schemas.microsoft.com/office/powerpoint/2010/main" val="2157384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D8EA39-2403-4028-BCA9-C9D0E9486C49}" type="datetime1">
              <a:rPr lang="en-US" smtClean="0"/>
              <a:pPr/>
              <a:t>9/11/2021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CFF3E3-A28E-4D35-B373-2FDBD053A631}" type="slidenum">
              <a:rPr lang="en-US" smtClean="0"/>
              <a:pPr/>
              <a:t>‹#›</a:t>
            </a:fld>
            <a:endParaRPr lang="en-US"/>
          </a:p>
        </p:txBody>
      </p:sp>
    </p:spTree>
    <p:extLst>
      <p:ext uri="{BB962C8B-B14F-4D97-AF65-F5344CB8AC3E}">
        <p14:creationId xmlns:p14="http://schemas.microsoft.com/office/powerpoint/2010/main" val="2183395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A627F2-3339-4A5B-B600-C33422ECA3DC}" type="datetime1">
              <a:rPr lang="en-US" smtClean="0"/>
              <a:pPr/>
              <a:t>9/11/2021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D27E54-4A98-42FA-83F9-A6FE93793738}" type="slidenum">
              <a:rPr lang="en-US" smtClean="0"/>
              <a:pPr/>
              <a:t>‹#›</a:t>
            </a:fld>
            <a:endParaRPr lang="en-US"/>
          </a:p>
        </p:txBody>
      </p:sp>
    </p:spTree>
    <p:extLst>
      <p:ext uri="{BB962C8B-B14F-4D97-AF65-F5344CB8AC3E}">
        <p14:creationId xmlns:p14="http://schemas.microsoft.com/office/powerpoint/2010/main" val="1464316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9CC72A-CE7C-4810-B825-F8E18F8C1C0E}" type="datetime1">
              <a:rPr lang="en-US" smtClean="0"/>
              <a:pPr/>
              <a:t>9/11/2021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F47207-61C5-482C-8E0D-231050E924DC}" type="slidenum">
              <a:rPr lang="en-US" smtClean="0"/>
              <a:pPr/>
              <a:t>‹#›</a:t>
            </a:fld>
            <a:endParaRPr lang="en-US"/>
          </a:p>
        </p:txBody>
      </p:sp>
    </p:spTree>
    <p:extLst>
      <p:ext uri="{BB962C8B-B14F-4D97-AF65-F5344CB8AC3E}">
        <p14:creationId xmlns:p14="http://schemas.microsoft.com/office/powerpoint/2010/main" val="3749948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653152-A014-47D8-80F4-172CF413CBDC}" type="datetime1">
              <a:rPr lang="en-US" smtClean="0"/>
              <a:pPr/>
              <a:t>9/11/2021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3FD0C3-5934-4906-A47E-320ED58E4D07}" type="slidenum">
              <a:rPr lang="en-US" smtClean="0"/>
              <a:pPr/>
              <a:t>‹#›</a:t>
            </a:fld>
            <a:endParaRPr lang="en-US"/>
          </a:p>
        </p:txBody>
      </p:sp>
    </p:spTree>
    <p:extLst>
      <p:ext uri="{BB962C8B-B14F-4D97-AF65-F5344CB8AC3E}">
        <p14:creationId xmlns:p14="http://schemas.microsoft.com/office/powerpoint/2010/main" val="694955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B60544-9DBA-4FCC-AAD5-87EF1506DF58}" type="datetime1">
              <a:rPr lang="en-US" smtClean="0"/>
              <a:pPr/>
              <a:t>9/11/2021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DBE278-5787-454E-A29F-F6B40A1B10E4}" type="slidenum">
              <a:rPr lang="en-US" smtClean="0"/>
              <a:pPr/>
              <a:t>‹#›</a:t>
            </a:fld>
            <a:endParaRPr lang="en-US"/>
          </a:p>
        </p:txBody>
      </p:sp>
    </p:spTree>
    <p:extLst>
      <p:ext uri="{BB962C8B-B14F-4D97-AF65-F5344CB8AC3E}">
        <p14:creationId xmlns:p14="http://schemas.microsoft.com/office/powerpoint/2010/main" val="4261356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F59CD5-5E43-4ECA-8D28-9F65C6A05897}" type="datetime1">
              <a:rPr lang="en-US" smtClean="0"/>
              <a:pPr/>
              <a:t>9/11/2021</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317BEE-676E-4D74-AE71-922D0FCFF771}" type="slidenum">
              <a:rPr lang="en-US" smtClean="0"/>
              <a:pPr/>
              <a:t>‹#›</a:t>
            </a:fld>
            <a:endParaRPr lang="en-US"/>
          </a:p>
        </p:txBody>
      </p:sp>
    </p:spTree>
    <p:extLst>
      <p:ext uri="{BB962C8B-B14F-4D97-AF65-F5344CB8AC3E}">
        <p14:creationId xmlns:p14="http://schemas.microsoft.com/office/powerpoint/2010/main" val="2011966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E2FC3B8-F833-4F67-9297-615F0379063F}" type="datetime1">
              <a:rPr lang="en-US" smtClean="0"/>
              <a:pPr/>
              <a:t>9/11/2021</a:t>
            </a:fld>
            <a:endParaRPr lang="en-U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7516A6A-6B71-4F55-94B8-D58A1045A68C}" type="slidenum">
              <a:rPr lang="en-US" smtClean="0"/>
              <a:pPr/>
              <a:t>‹#›</a:t>
            </a:fld>
            <a:endParaRPr lang="en-US"/>
          </a:p>
        </p:txBody>
      </p:sp>
    </p:spTree>
    <p:extLst>
      <p:ext uri="{BB962C8B-B14F-4D97-AF65-F5344CB8AC3E}">
        <p14:creationId xmlns:p14="http://schemas.microsoft.com/office/powerpoint/2010/main" val="2149128"/>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 id="2147483887" r:id="rId12"/>
    <p:sldLayoutId id="2147483888" r:id="rId13"/>
    <p:sldLayoutId id="2147483889" r:id="rId14"/>
    <p:sldLayoutId id="2147483890" r:id="rId15"/>
    <p:sldLayoutId id="2147483891" r:id="rId16"/>
    <p:sldLayoutId id="2147483892" r:id="rId17"/>
    <p:sldLayoutId id="2147483893" r:id="rId18"/>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hyperlink" Target="http://www.idph.state.il.us/about/vpcd.htm" TargetMode="External"/><Relationship Id="rId2" Type="http://schemas.openxmlformats.org/officeDocument/2006/relationships/notesSlide" Target="../notesSlides/notesSlide92.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30.jpeg"/></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hyperlink" Target="http://www.youtube.com/watch?v=dZ5jf-5MobE" TargetMode="External"/><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3.emf"/><Relationship Id="rId4" Type="http://schemas.openxmlformats.org/officeDocument/2006/relationships/oleObject" Target="../embeddings/oleObject2.bin"/></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4.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4.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www.chop.edu/" TargetMode="External"/><Relationship Id="rId3" Type="http://schemas.openxmlformats.org/officeDocument/2006/relationships/hyperlink" Target="http://www.cdc.gov/vaccines" TargetMode="External"/><Relationship Id="rId7" Type="http://schemas.openxmlformats.org/officeDocument/2006/relationships/hyperlink" Target="http://www.cispimmunize.or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www.immunize.org/" TargetMode="External"/><Relationship Id="rId5" Type="http://schemas.openxmlformats.org/officeDocument/2006/relationships/hyperlink" Target="http://www.tricore.org/" TargetMode="External"/><Relationship Id="rId4" Type="http://schemas.openxmlformats.org/officeDocument/2006/relationships/hyperlink" Target="http://www.flu.gov/psa/contest/2009/" TargetMode="External"/><Relationship Id="rId9" Type="http://schemas.openxmlformats.org/officeDocument/2006/relationships/hyperlink" Target="http://vaers.hhs.gov/"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20.png"/><Relationship Id="rId4" Type="http://schemas.openxmlformats.org/officeDocument/2006/relationships/oleObject" Target="../embeddings/oleObject1.bin"/></Relationships>
</file>

<file path=ppt/slides/_rels/slide5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7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7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p:cNvSpPr>
          <p:nvPr>
            <p:ph type="ctrTitle"/>
          </p:nvPr>
        </p:nvSpPr>
        <p:spPr bwMode="auto">
          <a:xfrm>
            <a:off x="838200" y="990600"/>
            <a:ext cx="7315200" cy="35523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lvl="0" algn="ctr">
              <a:spcBef>
                <a:spcPts val="1000"/>
              </a:spcBef>
            </a:pPr>
            <a:r>
              <a:rPr lang="en-US" sz="3200" b="1" dirty="0">
                <a:ea typeface="ＭＳ Ｐゴシック" pitchFamily="-105" charset="-128"/>
              </a:rPr>
              <a:t>NEW MEXICO PHARMACIST’S      PRESCRIPTIVE AUTHORITY </a:t>
            </a:r>
            <a:br>
              <a:rPr lang="en-US" sz="3200" b="1" dirty="0">
                <a:ea typeface="ＭＳ Ｐゴシック" pitchFamily="-105" charset="-128"/>
              </a:rPr>
            </a:br>
            <a:br>
              <a:rPr lang="en-US" sz="3200" b="1" dirty="0">
                <a:ea typeface="ＭＳ Ｐゴシック" pitchFamily="-105" charset="-128"/>
              </a:rPr>
            </a:br>
            <a:br>
              <a:rPr lang="en-US" sz="4800" dirty="0">
                <a:ea typeface="ＭＳ Ｐゴシック" pitchFamily="-105" charset="-128"/>
              </a:rPr>
            </a:br>
            <a:r>
              <a:rPr lang="en-US" sz="4200" b="1" cap="none" dirty="0">
                <a:solidFill>
                  <a:prstClr val="black"/>
                </a:solidFill>
                <a:ea typeface="ＭＳ Ｐゴシック" pitchFamily="-105" charset="-128"/>
                <a:cs typeface="+mn-cs"/>
              </a:rPr>
              <a:t>IMMUNIZATION CERTIFICATION</a:t>
            </a:r>
            <a:br>
              <a:rPr lang="en-US" sz="2000" cap="none" dirty="0">
                <a:solidFill>
                  <a:prstClr val="black"/>
                </a:solidFill>
                <a:ea typeface="ＭＳ Ｐゴシック" pitchFamily="-105" charset="-128"/>
                <a:cs typeface="+mn-cs"/>
              </a:rPr>
            </a:br>
            <a:br>
              <a:rPr lang="en-US" sz="4800" dirty="0">
                <a:ea typeface="ＭＳ Ｐゴシック" pitchFamily="-105" charset="-128"/>
              </a:rPr>
            </a:br>
            <a:r>
              <a:rPr lang="en-US" sz="3600" b="1" dirty="0">
                <a:ea typeface="ＭＳ Ｐゴシック" pitchFamily="-105" charset="-128"/>
              </a:rPr>
              <a:t>2021</a:t>
            </a:r>
          </a:p>
        </p:txBody>
      </p:sp>
      <p:sp>
        <p:nvSpPr>
          <p:cNvPr id="357379" name="Rectangle 3"/>
          <p:cNvSpPr>
            <a:spLocks noGrp="1"/>
          </p:cNvSpPr>
          <p:nvPr>
            <p:ph type="subTitle" idx="1"/>
          </p:nvPr>
        </p:nvSpPr>
        <p:spPr>
          <a:xfrm>
            <a:off x="990600" y="4724400"/>
            <a:ext cx="7315200" cy="863599"/>
          </a:xfrm>
        </p:spPr>
        <p:txBody>
          <a:bodyPr>
            <a:normAutofit/>
          </a:bodyPr>
          <a:lstStyle/>
          <a:p>
            <a:pPr>
              <a:buFont typeface="Wingdings 2" pitchFamily="18" charset="2"/>
              <a:buNone/>
            </a:pPr>
            <a:endParaRPr lang="en-US" sz="2000" dirty="0">
              <a:ea typeface="ＭＳ Ｐゴシック" pitchFamily="-105"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xfrm>
            <a:off x="1600200" y="901532"/>
            <a:ext cx="6377940" cy="1293028"/>
          </a:xfrm>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Preventing Disease</a:t>
            </a:r>
          </a:p>
        </p:txBody>
      </p:sp>
      <p:sp>
        <p:nvSpPr>
          <p:cNvPr id="22531" name="Rectangle 3"/>
          <p:cNvSpPr>
            <a:spLocks noGrp="1"/>
          </p:cNvSpPr>
          <p:nvPr>
            <p:ph idx="1"/>
          </p:nvPr>
        </p:nvSpPr>
        <p:spPr>
          <a:xfrm>
            <a:off x="594360" y="3048000"/>
            <a:ext cx="7955280" cy="3215640"/>
          </a:xfrm>
        </p:spPr>
        <p:txBody>
          <a:bodyPr>
            <a:normAutofit/>
          </a:bodyPr>
          <a:lstStyle/>
          <a:p>
            <a:pPr eaLnBrk="1" hangingPunct="1"/>
            <a:r>
              <a:rPr lang="en-US" sz="2800" b="1" dirty="0">
                <a:ea typeface="ＭＳ Ｐゴシック" pitchFamily="-105" charset="-128"/>
              </a:rPr>
              <a:t>Sanitation (PPE)</a:t>
            </a:r>
          </a:p>
          <a:p>
            <a:pPr eaLnBrk="1" hangingPunct="1"/>
            <a:endParaRPr lang="en-US" sz="2800" b="1" dirty="0">
              <a:ea typeface="ＭＳ Ｐゴシック" pitchFamily="-105" charset="-128"/>
            </a:endParaRPr>
          </a:p>
          <a:p>
            <a:pPr eaLnBrk="1" hangingPunct="1"/>
            <a:r>
              <a:rPr lang="en-US" sz="2800" b="1" dirty="0">
                <a:ea typeface="ＭＳ Ｐゴシック" pitchFamily="-105" charset="-128"/>
              </a:rPr>
              <a:t>Immunization</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err="1">
                <a:solidFill>
                  <a:schemeClr val="accent1">
                    <a:satMod val="150000"/>
                  </a:schemeClr>
                </a:solidFill>
                <a:ea typeface="+mj-ea"/>
                <a:cs typeface="+mj-cs"/>
              </a:rPr>
              <a:t>DTaP</a:t>
            </a:r>
            <a:r>
              <a:rPr lang="en-US" b="1" dirty="0">
                <a:solidFill>
                  <a:schemeClr val="accent1">
                    <a:satMod val="150000"/>
                  </a:schemeClr>
                </a:solidFill>
                <a:ea typeface="+mj-ea"/>
                <a:cs typeface="+mj-cs"/>
              </a:rPr>
              <a:t>-DT-Td-</a:t>
            </a:r>
            <a:r>
              <a:rPr lang="en-US" b="1" dirty="0" err="1">
                <a:solidFill>
                  <a:schemeClr val="accent1">
                    <a:satMod val="150000"/>
                  </a:schemeClr>
                </a:solidFill>
                <a:ea typeface="+mj-ea"/>
                <a:cs typeface="+mj-cs"/>
              </a:rPr>
              <a:t>Tdap</a:t>
            </a:r>
            <a:endParaRPr lang="en-US" b="1" dirty="0">
              <a:solidFill>
                <a:schemeClr val="accent1">
                  <a:satMod val="150000"/>
                </a:schemeClr>
              </a:solidFill>
              <a:ea typeface="+mj-ea"/>
              <a:cs typeface="+mj-cs"/>
            </a:endParaRPr>
          </a:p>
        </p:txBody>
      </p:sp>
      <p:sp>
        <p:nvSpPr>
          <p:cNvPr id="224259" name="Rectangle 3"/>
          <p:cNvSpPr>
            <a:spLocks noGrp="1"/>
          </p:cNvSpPr>
          <p:nvPr>
            <p:ph idx="1"/>
          </p:nvPr>
        </p:nvSpPr>
        <p:spPr/>
        <p:txBody>
          <a:bodyPr>
            <a:normAutofit lnSpcReduction="10000"/>
          </a:bodyPr>
          <a:lstStyle/>
          <a:p>
            <a:pPr eaLnBrk="1" hangingPunct="1">
              <a:lnSpc>
                <a:spcPct val="80000"/>
              </a:lnSpc>
            </a:pPr>
            <a:r>
              <a:rPr lang="en-US" sz="3000" dirty="0">
                <a:ea typeface="ＭＳ Ｐゴシック" pitchFamily="-105" charset="-128"/>
              </a:rPr>
              <a:t>Diphtheria and Tetanus Toxoids</a:t>
            </a:r>
          </a:p>
          <a:p>
            <a:pPr lvl="1" eaLnBrk="1" hangingPunct="1">
              <a:lnSpc>
                <a:spcPct val="80000"/>
              </a:lnSpc>
            </a:pPr>
            <a:r>
              <a:rPr lang="en-US" sz="2600" b="1" dirty="0">
                <a:ea typeface="ＭＳ Ｐゴシック" pitchFamily="-105" charset="-128"/>
              </a:rPr>
              <a:t>DT = pediatric</a:t>
            </a:r>
          </a:p>
          <a:p>
            <a:pPr lvl="2" eaLnBrk="1" hangingPunct="1">
              <a:lnSpc>
                <a:spcPct val="80000"/>
              </a:lnSpc>
            </a:pPr>
            <a:r>
              <a:rPr lang="en-US" sz="2200" dirty="0">
                <a:ea typeface="ＭＳ Ｐゴシック" pitchFamily="-105" charset="-128"/>
              </a:rPr>
              <a:t>Follows </a:t>
            </a:r>
            <a:r>
              <a:rPr lang="en-US" sz="2200" dirty="0" err="1">
                <a:ea typeface="ＭＳ Ｐゴシック" pitchFamily="-105" charset="-128"/>
              </a:rPr>
              <a:t>DTaP</a:t>
            </a:r>
            <a:r>
              <a:rPr lang="en-US" sz="2200" dirty="0">
                <a:ea typeface="ＭＳ Ｐゴシック" pitchFamily="-105" charset="-128"/>
              </a:rPr>
              <a:t> schedule</a:t>
            </a:r>
          </a:p>
          <a:p>
            <a:pPr lvl="2" eaLnBrk="1" hangingPunct="1">
              <a:lnSpc>
                <a:spcPct val="80000"/>
              </a:lnSpc>
            </a:pPr>
            <a:r>
              <a:rPr lang="en-US" sz="2200" dirty="0">
                <a:ea typeface="ＭＳ Ｐゴシック" pitchFamily="-105" charset="-128"/>
              </a:rPr>
              <a:t>For individuals that have contraindication to pertussis</a:t>
            </a:r>
          </a:p>
          <a:p>
            <a:pPr lvl="1" eaLnBrk="1" hangingPunct="1">
              <a:lnSpc>
                <a:spcPct val="80000"/>
              </a:lnSpc>
            </a:pPr>
            <a:r>
              <a:rPr lang="en-US" sz="2600" b="1" dirty="0">
                <a:ea typeface="ＭＳ Ｐゴシック" pitchFamily="-105" charset="-128"/>
              </a:rPr>
              <a:t>Td = adult </a:t>
            </a:r>
            <a:r>
              <a:rPr lang="en-US" sz="2600" dirty="0">
                <a:ea typeface="ＭＳ Ｐゴシック" pitchFamily="-105" charset="-128"/>
              </a:rPr>
              <a:t>(every 10 years after </a:t>
            </a:r>
            <a:r>
              <a:rPr lang="en-US" sz="2600" dirty="0" err="1">
                <a:ea typeface="ＭＳ Ｐゴシック" pitchFamily="-105" charset="-128"/>
              </a:rPr>
              <a:t>Tdap</a:t>
            </a:r>
            <a:r>
              <a:rPr lang="en-US" sz="2600" dirty="0">
                <a:ea typeface="ＭＳ Ｐゴシック" pitchFamily="-105" charset="-128"/>
              </a:rPr>
              <a:t>)</a:t>
            </a:r>
          </a:p>
          <a:p>
            <a:pPr lvl="1" eaLnBrk="1" hangingPunct="1">
              <a:lnSpc>
                <a:spcPct val="80000"/>
              </a:lnSpc>
            </a:pPr>
            <a:endParaRPr lang="en-US" sz="2600" dirty="0">
              <a:ea typeface="ＭＳ Ｐゴシック" pitchFamily="-105" charset="-128"/>
            </a:endParaRPr>
          </a:p>
          <a:p>
            <a:pPr eaLnBrk="1" hangingPunct="1">
              <a:lnSpc>
                <a:spcPct val="80000"/>
              </a:lnSpc>
            </a:pPr>
            <a:r>
              <a:rPr lang="en-US" sz="3000" dirty="0">
                <a:ea typeface="ＭＳ Ｐゴシック" pitchFamily="-105" charset="-128"/>
              </a:rPr>
              <a:t>Diphtheria, Tetanus, and </a:t>
            </a:r>
            <a:r>
              <a:rPr lang="en-US" sz="3000" dirty="0" err="1">
                <a:ea typeface="ＭＳ Ｐゴシック" pitchFamily="-105" charset="-128"/>
              </a:rPr>
              <a:t>Acellular</a:t>
            </a:r>
            <a:r>
              <a:rPr lang="en-US" sz="3000" dirty="0">
                <a:ea typeface="ＭＳ Ｐゴシック" pitchFamily="-105" charset="-128"/>
              </a:rPr>
              <a:t> Pertussis</a:t>
            </a:r>
          </a:p>
          <a:p>
            <a:pPr lvl="1" eaLnBrk="1" hangingPunct="1">
              <a:lnSpc>
                <a:spcPct val="80000"/>
              </a:lnSpc>
            </a:pPr>
            <a:r>
              <a:rPr lang="en-US" sz="2600" b="1" dirty="0" err="1">
                <a:ea typeface="ＭＳ Ｐゴシック" pitchFamily="-105" charset="-128"/>
              </a:rPr>
              <a:t>DTaP</a:t>
            </a:r>
            <a:r>
              <a:rPr lang="en-US" sz="2600" b="1" dirty="0">
                <a:ea typeface="ＭＳ Ｐゴシック" pitchFamily="-105" charset="-128"/>
              </a:rPr>
              <a:t> = pediatric</a:t>
            </a:r>
          </a:p>
          <a:p>
            <a:pPr lvl="1" eaLnBrk="1" hangingPunct="1">
              <a:lnSpc>
                <a:spcPct val="80000"/>
              </a:lnSpc>
            </a:pPr>
            <a:r>
              <a:rPr lang="en-US" sz="2600" b="1" dirty="0" err="1">
                <a:ea typeface="ＭＳ Ｐゴシック" pitchFamily="-105" charset="-128"/>
              </a:rPr>
              <a:t>Tdap</a:t>
            </a:r>
            <a:r>
              <a:rPr lang="en-US" sz="2600" b="1" dirty="0">
                <a:ea typeface="ＭＳ Ｐゴシック" pitchFamily="-105" charset="-128"/>
              </a:rPr>
              <a:t> = adult (1</a:t>
            </a:r>
            <a:r>
              <a:rPr lang="en-US" sz="2600" b="1" baseline="30000" dirty="0">
                <a:ea typeface="ＭＳ Ｐゴシック" pitchFamily="-105" charset="-128"/>
              </a:rPr>
              <a:t>st</a:t>
            </a:r>
            <a:r>
              <a:rPr lang="en-US" sz="2600" b="1" dirty="0">
                <a:ea typeface="ＭＳ Ｐゴシック" pitchFamily="-105" charset="-128"/>
              </a:rPr>
              <a:t> booster)</a:t>
            </a:r>
          </a:p>
          <a:p>
            <a:pPr eaLnBrk="1" hangingPunct="1">
              <a:lnSpc>
                <a:spcPct val="80000"/>
              </a:lnSpc>
            </a:pPr>
            <a:endParaRPr lang="en-US" sz="2600" dirty="0">
              <a:ea typeface="ＭＳ Ｐゴシック" pitchFamily="-105" charset="-128"/>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Diphtheria</a:t>
            </a:r>
          </a:p>
        </p:txBody>
      </p:sp>
      <p:sp>
        <p:nvSpPr>
          <p:cNvPr id="226307" name="Content Placeholder 2"/>
          <p:cNvSpPr>
            <a:spLocks noGrp="1"/>
          </p:cNvSpPr>
          <p:nvPr>
            <p:ph idx="1"/>
          </p:nvPr>
        </p:nvSpPr>
        <p:spPr>
          <a:xfrm>
            <a:off x="457200" y="1676400"/>
            <a:ext cx="6553200" cy="4953000"/>
          </a:xfrm>
        </p:spPr>
        <p:txBody>
          <a:bodyPr>
            <a:normAutofit fontScale="92500" lnSpcReduction="10000"/>
          </a:bodyPr>
          <a:lstStyle/>
          <a:p>
            <a:pPr eaLnBrk="1" hangingPunct="1">
              <a:lnSpc>
                <a:spcPct val="80000"/>
              </a:lnSpc>
            </a:pPr>
            <a:r>
              <a:rPr lang="en-US" sz="2400" b="1" i="1" dirty="0" err="1">
                <a:ea typeface="ＭＳ Ｐゴシック" pitchFamily="-105" charset="-128"/>
              </a:rPr>
              <a:t>Corynebacterium</a:t>
            </a:r>
            <a:r>
              <a:rPr lang="en-US" sz="2400" b="1" i="1" dirty="0">
                <a:ea typeface="ＭＳ Ｐゴシック" pitchFamily="-105" charset="-128"/>
              </a:rPr>
              <a:t> </a:t>
            </a:r>
            <a:r>
              <a:rPr lang="en-US" sz="2400" b="1" i="1" dirty="0" err="1">
                <a:ea typeface="ＭＳ Ｐゴシック" pitchFamily="-105" charset="-128"/>
              </a:rPr>
              <a:t>diptheriae</a:t>
            </a:r>
            <a:endParaRPr lang="en-US" sz="2400" b="1" i="1" dirty="0">
              <a:ea typeface="ＭＳ Ｐゴシック" pitchFamily="-105" charset="-128"/>
            </a:endParaRPr>
          </a:p>
          <a:p>
            <a:pPr eaLnBrk="1" hangingPunct="1">
              <a:lnSpc>
                <a:spcPct val="80000"/>
              </a:lnSpc>
            </a:pPr>
            <a:endParaRPr lang="en-US" sz="2400" b="1" i="1" dirty="0">
              <a:ea typeface="ＭＳ Ｐゴシック" pitchFamily="-105" charset="-128"/>
            </a:endParaRPr>
          </a:p>
          <a:p>
            <a:pPr eaLnBrk="1" hangingPunct="1">
              <a:lnSpc>
                <a:spcPct val="80000"/>
              </a:lnSpc>
            </a:pPr>
            <a:r>
              <a:rPr lang="en-US" sz="2400" b="1" dirty="0">
                <a:ea typeface="ＭＳ Ｐゴシック" pitchFamily="-105" charset="-128"/>
              </a:rPr>
              <a:t>Transmitted by droplet spread or direct contact with cutaneous infection</a:t>
            </a:r>
          </a:p>
          <a:p>
            <a:pPr eaLnBrk="1" hangingPunct="1">
              <a:lnSpc>
                <a:spcPct val="80000"/>
              </a:lnSpc>
            </a:pPr>
            <a:endParaRPr lang="en-US" sz="2400" b="1" dirty="0">
              <a:ea typeface="ＭＳ Ｐゴシック" pitchFamily="-105" charset="-128"/>
            </a:endParaRPr>
          </a:p>
          <a:p>
            <a:pPr eaLnBrk="1" hangingPunct="1">
              <a:lnSpc>
                <a:spcPct val="80000"/>
              </a:lnSpc>
            </a:pPr>
            <a:r>
              <a:rPr lang="en-US" sz="2400" b="1" dirty="0">
                <a:ea typeface="ＭＳ Ｐゴシック" pitchFamily="-105" charset="-128"/>
              </a:rPr>
              <a:t>Some strains are able to produce </a:t>
            </a:r>
            <a:r>
              <a:rPr lang="en-US" sz="2400" b="1" dirty="0" err="1">
                <a:ea typeface="ＭＳ Ｐゴシック" pitchFamily="-105" charset="-128"/>
              </a:rPr>
              <a:t>diptheria</a:t>
            </a:r>
            <a:r>
              <a:rPr lang="en-US" sz="2400" b="1" dirty="0">
                <a:ea typeface="ＭＳ Ｐゴシック" pitchFamily="-105" charset="-128"/>
              </a:rPr>
              <a:t> toxin</a:t>
            </a:r>
          </a:p>
          <a:p>
            <a:pPr eaLnBrk="1" hangingPunct="1">
              <a:lnSpc>
                <a:spcPct val="80000"/>
              </a:lnSpc>
            </a:pPr>
            <a:endParaRPr lang="en-US" sz="2400" b="1" dirty="0">
              <a:ea typeface="ＭＳ Ｐゴシック" pitchFamily="-105" charset="-128"/>
            </a:endParaRPr>
          </a:p>
          <a:p>
            <a:pPr eaLnBrk="1" hangingPunct="1">
              <a:lnSpc>
                <a:spcPct val="80000"/>
              </a:lnSpc>
            </a:pPr>
            <a:r>
              <a:rPr lang="en-US" sz="2400" b="1" dirty="0">
                <a:ea typeface="ＭＳ Ｐゴシック" pitchFamily="-105" charset="-128"/>
              </a:rPr>
              <a:t>Infects mucous membranes</a:t>
            </a:r>
          </a:p>
          <a:p>
            <a:pPr eaLnBrk="1" hangingPunct="1">
              <a:lnSpc>
                <a:spcPct val="80000"/>
              </a:lnSpc>
            </a:pPr>
            <a:endParaRPr lang="en-US" sz="2400" b="1" dirty="0">
              <a:ea typeface="ＭＳ Ｐゴシック" pitchFamily="-105" charset="-128"/>
            </a:endParaRPr>
          </a:p>
          <a:p>
            <a:pPr eaLnBrk="1" hangingPunct="1">
              <a:lnSpc>
                <a:spcPct val="80000"/>
              </a:lnSpc>
            </a:pPr>
            <a:r>
              <a:rPr lang="en-US" sz="2400" b="1" dirty="0">
                <a:ea typeface="ＭＳ Ｐゴシック" pitchFamily="-105" charset="-128"/>
              </a:rPr>
              <a:t>Presents as pharyngitis (</a:t>
            </a:r>
            <a:r>
              <a:rPr lang="en-US" sz="2400" b="1" dirty="0" err="1">
                <a:ea typeface="ＭＳ Ｐゴシック" pitchFamily="-105" charset="-128"/>
              </a:rPr>
              <a:t>membraneous</a:t>
            </a:r>
            <a:r>
              <a:rPr lang="en-US" sz="2400" b="1" dirty="0">
                <a:ea typeface="ＭＳ Ｐゴシック" pitchFamily="-105" charset="-128"/>
              </a:rPr>
              <a:t>) or tonsillitis</a:t>
            </a:r>
          </a:p>
          <a:p>
            <a:pPr eaLnBrk="1" hangingPunct="1">
              <a:lnSpc>
                <a:spcPct val="80000"/>
              </a:lnSpc>
            </a:pPr>
            <a:endParaRPr lang="en-US" sz="2400" b="1" dirty="0">
              <a:ea typeface="ＭＳ Ｐゴシック" pitchFamily="-105" charset="-128"/>
            </a:endParaRPr>
          </a:p>
          <a:p>
            <a:pPr eaLnBrk="1" hangingPunct="1">
              <a:lnSpc>
                <a:spcPct val="80000"/>
              </a:lnSpc>
            </a:pPr>
            <a:r>
              <a:rPr lang="en-US" sz="2400" b="1" dirty="0">
                <a:ea typeface="ＭＳ Ｐゴシック" pitchFamily="-105" charset="-128"/>
              </a:rPr>
              <a:t>Fever not high but patient appears toxic</a:t>
            </a:r>
          </a:p>
          <a:p>
            <a:pPr eaLnBrk="1" hangingPunct="1">
              <a:lnSpc>
                <a:spcPct val="80000"/>
              </a:lnSpc>
            </a:pPr>
            <a:endParaRPr lang="en-US" sz="2400" dirty="0">
              <a:ea typeface="ＭＳ Ｐゴシック" pitchFamily="-105" charset="-128"/>
            </a:endParaRPr>
          </a:p>
        </p:txBody>
      </p:sp>
      <p:pic>
        <p:nvPicPr>
          <p:cNvPr id="226308" name="Picture 2" descr="Diphtheria">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1752600"/>
            <a:ext cx="1501775" cy="22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http://www.dipnet.org/img/cut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4572000"/>
            <a:ext cx="19812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err="1">
                <a:solidFill>
                  <a:schemeClr val="accent1">
                    <a:satMod val="150000"/>
                  </a:schemeClr>
                </a:solidFill>
                <a:ea typeface="+mj-ea"/>
                <a:cs typeface="+mj-cs"/>
              </a:rPr>
              <a:t>Diptheria</a:t>
            </a:r>
            <a:r>
              <a:rPr lang="en-US" b="1" dirty="0">
                <a:solidFill>
                  <a:schemeClr val="accent1">
                    <a:satMod val="150000"/>
                  </a:schemeClr>
                </a:solidFill>
                <a:ea typeface="+mj-ea"/>
                <a:cs typeface="+mj-cs"/>
              </a:rPr>
              <a:t> Complications</a:t>
            </a:r>
          </a:p>
        </p:txBody>
      </p:sp>
      <p:sp>
        <p:nvSpPr>
          <p:cNvPr id="228355" name="Rectangle 3"/>
          <p:cNvSpPr>
            <a:spLocks noGrp="1"/>
          </p:cNvSpPr>
          <p:nvPr>
            <p:ph idx="1"/>
          </p:nvPr>
        </p:nvSpPr>
        <p:spPr/>
        <p:txBody>
          <a:bodyPr/>
          <a:lstStyle/>
          <a:p>
            <a:pPr eaLnBrk="1" hangingPunct="1"/>
            <a:r>
              <a:rPr lang="en-US" b="1" dirty="0">
                <a:ea typeface="ＭＳ Ｐゴシック" pitchFamily="-105" charset="-128"/>
              </a:rPr>
              <a:t>Respiratory obstruction</a:t>
            </a:r>
          </a:p>
          <a:p>
            <a:pPr eaLnBrk="1" hangingPunct="1"/>
            <a:endParaRPr lang="en-US" b="1" dirty="0">
              <a:ea typeface="ＭＳ Ｐゴシック" pitchFamily="-105" charset="-128"/>
            </a:endParaRPr>
          </a:p>
          <a:p>
            <a:pPr eaLnBrk="1" hangingPunct="1"/>
            <a:r>
              <a:rPr lang="en-US" b="1" dirty="0">
                <a:ea typeface="ＭＳ Ｐゴシック" pitchFamily="-105" charset="-128"/>
              </a:rPr>
              <a:t>Myocarditis and heart failure</a:t>
            </a:r>
          </a:p>
          <a:p>
            <a:pPr eaLnBrk="1" hangingPunct="1"/>
            <a:endParaRPr lang="en-US" b="1" dirty="0">
              <a:ea typeface="ＭＳ Ｐゴシック" pitchFamily="-105" charset="-128"/>
            </a:endParaRPr>
          </a:p>
          <a:p>
            <a:pPr eaLnBrk="1" hangingPunct="1"/>
            <a:r>
              <a:rPr lang="en-US" b="1" dirty="0">
                <a:ea typeface="ＭＳ Ｐゴシック" pitchFamily="-105" charset="-128"/>
              </a:rPr>
              <a:t>CNS complications including neuritis and paralysis</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Tetanus</a:t>
            </a:r>
          </a:p>
        </p:txBody>
      </p:sp>
      <p:sp>
        <p:nvSpPr>
          <p:cNvPr id="230403" name="Content Placeholder 2"/>
          <p:cNvSpPr>
            <a:spLocks noGrp="1"/>
          </p:cNvSpPr>
          <p:nvPr>
            <p:ph idx="1"/>
          </p:nvPr>
        </p:nvSpPr>
        <p:spPr>
          <a:xfrm>
            <a:off x="457200" y="1676400"/>
            <a:ext cx="6553200" cy="4724400"/>
          </a:xfrm>
        </p:spPr>
        <p:txBody>
          <a:bodyPr>
            <a:normAutofit fontScale="92500" lnSpcReduction="20000"/>
          </a:bodyPr>
          <a:lstStyle/>
          <a:p>
            <a:pPr eaLnBrk="1" hangingPunct="1">
              <a:lnSpc>
                <a:spcPct val="80000"/>
              </a:lnSpc>
            </a:pPr>
            <a:r>
              <a:rPr lang="en-US" sz="2500" b="1" i="1" dirty="0">
                <a:ea typeface="ＭＳ Ｐゴシック" pitchFamily="-105" charset="-128"/>
              </a:rPr>
              <a:t>Clostridium </a:t>
            </a:r>
            <a:r>
              <a:rPr lang="en-US" sz="2500" b="1" i="1" dirty="0" err="1">
                <a:ea typeface="ＭＳ Ｐゴシック" pitchFamily="-105" charset="-128"/>
              </a:rPr>
              <a:t>tetani</a:t>
            </a:r>
            <a:r>
              <a:rPr lang="en-US" sz="2500" b="1" dirty="0">
                <a:ea typeface="ＭＳ Ｐゴシック" pitchFamily="-105" charset="-128"/>
              </a:rPr>
              <a:t> </a:t>
            </a:r>
          </a:p>
          <a:p>
            <a:pPr eaLnBrk="1" hangingPunct="1">
              <a:lnSpc>
                <a:spcPct val="80000"/>
              </a:lnSpc>
            </a:pPr>
            <a:endParaRPr lang="en-US" sz="2500" b="1" dirty="0">
              <a:ea typeface="ＭＳ Ｐゴシック" pitchFamily="-105" charset="-128"/>
            </a:endParaRPr>
          </a:p>
          <a:p>
            <a:pPr eaLnBrk="1" hangingPunct="1">
              <a:lnSpc>
                <a:spcPct val="80000"/>
              </a:lnSpc>
            </a:pPr>
            <a:r>
              <a:rPr lang="en-US" sz="2500" b="1" dirty="0">
                <a:ea typeface="ＭＳ Ｐゴシック" pitchFamily="-105" charset="-128"/>
              </a:rPr>
              <a:t>Found in soil and animal feces</a:t>
            </a:r>
          </a:p>
          <a:p>
            <a:pPr eaLnBrk="1" hangingPunct="1">
              <a:lnSpc>
                <a:spcPct val="80000"/>
              </a:lnSpc>
            </a:pPr>
            <a:endParaRPr lang="en-US" sz="2500" b="1" dirty="0">
              <a:ea typeface="ＭＳ Ｐゴシック" pitchFamily="-105" charset="-128"/>
            </a:endParaRPr>
          </a:p>
          <a:p>
            <a:pPr eaLnBrk="1" hangingPunct="1">
              <a:lnSpc>
                <a:spcPct val="80000"/>
              </a:lnSpc>
            </a:pPr>
            <a:r>
              <a:rPr lang="en-US" sz="2500" b="1" dirty="0">
                <a:ea typeface="ＭＳ Ｐゴシック" pitchFamily="-105" charset="-128"/>
              </a:rPr>
              <a:t>Acquired through surgery, puncture, laceration, wound, </a:t>
            </a:r>
            <a:r>
              <a:rPr lang="en-US" sz="2500" b="1" dirty="0" err="1">
                <a:ea typeface="ＭＳ Ｐゴシック" pitchFamily="-105" charset="-128"/>
              </a:rPr>
              <a:t>IVDU</a:t>
            </a:r>
            <a:r>
              <a:rPr lang="en-US" sz="2500" b="1" dirty="0">
                <a:ea typeface="ＭＳ Ｐゴシック" pitchFamily="-105" charset="-128"/>
              </a:rPr>
              <a:t>, tattoo, diabetes-related infections (rusty nail)</a:t>
            </a:r>
          </a:p>
          <a:p>
            <a:pPr eaLnBrk="1" hangingPunct="1">
              <a:lnSpc>
                <a:spcPct val="80000"/>
              </a:lnSpc>
            </a:pPr>
            <a:endParaRPr lang="en-US" sz="2500" b="1" dirty="0">
              <a:ea typeface="ＭＳ Ｐゴシック" pitchFamily="-105" charset="-128"/>
            </a:endParaRPr>
          </a:p>
          <a:p>
            <a:pPr eaLnBrk="1" hangingPunct="1">
              <a:lnSpc>
                <a:spcPct val="80000"/>
              </a:lnSpc>
            </a:pPr>
            <a:r>
              <a:rPr lang="en-US" sz="2500" b="1" dirty="0">
                <a:ea typeface="ＭＳ Ｐゴシック" pitchFamily="-105" charset="-128"/>
              </a:rPr>
              <a:t>Incubation period of 4 days-several weeks</a:t>
            </a:r>
          </a:p>
          <a:p>
            <a:pPr eaLnBrk="1" hangingPunct="1">
              <a:lnSpc>
                <a:spcPct val="80000"/>
              </a:lnSpc>
            </a:pPr>
            <a:endParaRPr lang="en-US" sz="2500" b="1" dirty="0">
              <a:ea typeface="ＭＳ Ｐゴシック" pitchFamily="-105" charset="-128"/>
            </a:endParaRPr>
          </a:p>
          <a:p>
            <a:pPr eaLnBrk="1" hangingPunct="1">
              <a:lnSpc>
                <a:spcPct val="80000"/>
              </a:lnSpc>
            </a:pPr>
            <a:r>
              <a:rPr lang="en-US" sz="2500" b="1" dirty="0">
                <a:ea typeface="ＭＳ Ｐゴシック" pitchFamily="-105" charset="-128"/>
              </a:rPr>
              <a:t>Minimal or no inflammation at primary site of infection</a:t>
            </a:r>
          </a:p>
          <a:p>
            <a:pPr eaLnBrk="1" hangingPunct="1">
              <a:lnSpc>
                <a:spcPct val="80000"/>
              </a:lnSpc>
            </a:pPr>
            <a:endParaRPr lang="en-US" sz="2500" b="1" dirty="0">
              <a:ea typeface="ＭＳ Ｐゴシック" pitchFamily="-105" charset="-128"/>
            </a:endParaRPr>
          </a:p>
          <a:p>
            <a:pPr eaLnBrk="1" hangingPunct="1">
              <a:lnSpc>
                <a:spcPct val="80000"/>
              </a:lnSpc>
            </a:pPr>
            <a:r>
              <a:rPr lang="en-US" sz="2500" b="1" dirty="0">
                <a:ea typeface="ＭＳ Ｐゴシック" pitchFamily="-105" charset="-128"/>
              </a:rPr>
              <a:t>Neurotoxin results in unopposed firing of motor neurons</a:t>
            </a:r>
          </a:p>
          <a:p>
            <a:pPr eaLnBrk="1" hangingPunct="1">
              <a:lnSpc>
                <a:spcPct val="80000"/>
              </a:lnSpc>
            </a:pPr>
            <a:endParaRPr lang="en-US" sz="2500" dirty="0">
              <a:ea typeface="ＭＳ Ｐゴシック" pitchFamily="-105" charset="-128"/>
            </a:endParaRPr>
          </a:p>
        </p:txBody>
      </p:sp>
      <p:pic>
        <p:nvPicPr>
          <p:cNvPr id="230404" name="Picture 4" descr="http://127.0.0.1:1818/images/242FF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2819400"/>
            <a:ext cx="1747838"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Tetanus Complications</a:t>
            </a:r>
          </a:p>
        </p:txBody>
      </p:sp>
      <p:sp>
        <p:nvSpPr>
          <p:cNvPr id="232451" name="Rectangle 3"/>
          <p:cNvSpPr>
            <a:spLocks noGrp="1"/>
          </p:cNvSpPr>
          <p:nvPr>
            <p:ph idx="1"/>
          </p:nvPr>
        </p:nvSpPr>
        <p:spPr/>
        <p:txBody>
          <a:bodyPr>
            <a:normAutofit/>
          </a:bodyPr>
          <a:lstStyle/>
          <a:p>
            <a:pPr eaLnBrk="1" hangingPunct="1"/>
            <a:r>
              <a:rPr lang="en-US" sz="2800" b="1" dirty="0">
                <a:ea typeface="ＭＳ Ｐゴシック" pitchFamily="-105" charset="-128"/>
              </a:rPr>
              <a:t>Pulmonary embolism</a:t>
            </a:r>
          </a:p>
          <a:p>
            <a:pPr eaLnBrk="1" hangingPunct="1"/>
            <a:endParaRPr lang="en-US" sz="2800" b="1" dirty="0">
              <a:ea typeface="ＭＳ Ｐゴシック" pitchFamily="-105" charset="-128"/>
            </a:endParaRPr>
          </a:p>
          <a:p>
            <a:pPr eaLnBrk="1" hangingPunct="1"/>
            <a:r>
              <a:rPr lang="en-US" sz="2800" b="1" dirty="0">
                <a:ea typeface="ＭＳ Ｐゴシック" pitchFamily="-105" charset="-128"/>
              </a:rPr>
              <a:t>Aspiration pneumonia</a:t>
            </a:r>
          </a:p>
          <a:p>
            <a:pPr eaLnBrk="1" hangingPunct="1"/>
            <a:endParaRPr lang="en-US" sz="2800" b="1" dirty="0">
              <a:ea typeface="ＭＳ Ｐゴシック" pitchFamily="-105" charset="-128"/>
            </a:endParaRPr>
          </a:p>
          <a:p>
            <a:pPr eaLnBrk="1" hangingPunct="1"/>
            <a:r>
              <a:rPr lang="en-US" sz="2800" b="1" dirty="0">
                <a:ea typeface="ＭＳ Ｐゴシック" pitchFamily="-105" charset="-128"/>
              </a:rPr>
              <a:t>Fractures</a:t>
            </a:r>
          </a:p>
          <a:p>
            <a:pPr eaLnBrk="1" hangingPunct="1"/>
            <a:endParaRPr lang="en-US" sz="2800" b="1" dirty="0">
              <a:ea typeface="ＭＳ Ｐゴシック" pitchFamily="-105" charset="-128"/>
            </a:endParaRPr>
          </a:p>
          <a:p>
            <a:pPr eaLnBrk="1" hangingPunct="1"/>
            <a:r>
              <a:rPr lang="en-US" sz="2800" b="1" dirty="0">
                <a:ea typeface="ＭＳ Ｐゴシック" pitchFamily="-105" charset="-128"/>
              </a:rPr>
              <a:t>Death (25% mortality)  – respiratory failure</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err="1">
                <a:solidFill>
                  <a:schemeClr val="accent1">
                    <a:satMod val="150000"/>
                  </a:schemeClr>
                </a:solidFill>
                <a:ea typeface="+mj-ea"/>
                <a:cs typeface="+mj-cs"/>
              </a:rPr>
              <a:t>Diptheria</a:t>
            </a:r>
            <a:r>
              <a:rPr lang="en-US" b="1" dirty="0">
                <a:solidFill>
                  <a:schemeClr val="accent1">
                    <a:satMod val="150000"/>
                  </a:schemeClr>
                </a:solidFill>
                <a:ea typeface="+mj-ea"/>
                <a:cs typeface="+mj-cs"/>
              </a:rPr>
              <a:t> and Tetanus </a:t>
            </a:r>
            <a:r>
              <a:rPr lang="en-US" b="1" dirty="0" err="1">
                <a:solidFill>
                  <a:schemeClr val="accent1">
                    <a:satMod val="150000"/>
                  </a:schemeClr>
                </a:solidFill>
                <a:ea typeface="+mj-ea"/>
                <a:cs typeface="+mj-cs"/>
              </a:rPr>
              <a:t>Toxoids</a:t>
            </a:r>
            <a:endParaRPr lang="en-US" b="1" dirty="0">
              <a:solidFill>
                <a:schemeClr val="accent1">
                  <a:satMod val="150000"/>
                </a:schemeClr>
              </a:solidFill>
              <a:ea typeface="+mj-ea"/>
              <a:cs typeface="+mj-cs"/>
            </a:endParaRPr>
          </a:p>
        </p:txBody>
      </p:sp>
      <p:sp>
        <p:nvSpPr>
          <p:cNvPr id="234499" name="Rectangle 3"/>
          <p:cNvSpPr>
            <a:spLocks noGrp="1"/>
          </p:cNvSpPr>
          <p:nvPr>
            <p:ph idx="1"/>
          </p:nvPr>
        </p:nvSpPr>
        <p:spPr>
          <a:xfrm>
            <a:off x="457200" y="2362200"/>
            <a:ext cx="8229600" cy="4778375"/>
          </a:xfrm>
        </p:spPr>
        <p:txBody>
          <a:bodyPr/>
          <a:lstStyle/>
          <a:p>
            <a:pPr eaLnBrk="1" hangingPunct="1">
              <a:lnSpc>
                <a:spcPct val="80000"/>
              </a:lnSpc>
            </a:pPr>
            <a:r>
              <a:rPr lang="en-US" sz="2800" b="1" dirty="0">
                <a:ea typeface="ＭＳ Ｐゴシック" pitchFamily="-105" charset="-128"/>
              </a:rPr>
              <a:t>Inactivated toxins</a:t>
            </a:r>
          </a:p>
          <a:p>
            <a:pPr eaLnBrk="1" hangingPunct="1">
              <a:lnSpc>
                <a:spcPct val="80000"/>
              </a:lnSpc>
            </a:pPr>
            <a:endParaRPr lang="en-US" sz="2800" b="1" dirty="0">
              <a:ea typeface="ＭＳ Ｐゴシック" pitchFamily="-105" charset="-128"/>
            </a:endParaRPr>
          </a:p>
          <a:p>
            <a:pPr eaLnBrk="1" hangingPunct="1">
              <a:lnSpc>
                <a:spcPct val="80000"/>
              </a:lnSpc>
            </a:pPr>
            <a:r>
              <a:rPr lang="en-US" sz="2800" b="1" dirty="0">
                <a:ea typeface="ＭＳ Ｐゴシック" pitchFamily="-105" charset="-128"/>
              </a:rPr>
              <a:t>Aluminum-precipitated (or adsorbed) preparation is more immunogenic</a:t>
            </a:r>
          </a:p>
          <a:p>
            <a:pPr eaLnBrk="1" hangingPunct="1">
              <a:lnSpc>
                <a:spcPct val="80000"/>
              </a:lnSpc>
              <a:buFont typeface="Wingdings 2" pitchFamily="18" charset="2"/>
              <a:buNone/>
            </a:pPr>
            <a:endParaRPr lang="en-US" sz="2800" b="1" dirty="0">
              <a:ea typeface="ＭＳ Ｐゴシック" pitchFamily="-105" charset="-128"/>
            </a:endParaRPr>
          </a:p>
          <a:p>
            <a:pPr eaLnBrk="1" hangingPunct="1">
              <a:lnSpc>
                <a:spcPct val="80000"/>
              </a:lnSpc>
            </a:pPr>
            <a:r>
              <a:rPr lang="en-US" sz="2800" b="1" dirty="0">
                <a:ea typeface="ＭＳ Ｐゴシック" pitchFamily="-105" charset="-128"/>
              </a:rPr>
              <a:t>Prevents disease, not acquisition or carriage</a:t>
            </a:r>
          </a:p>
          <a:p>
            <a:pPr eaLnBrk="1" hangingPunct="1">
              <a:lnSpc>
                <a:spcPct val="80000"/>
              </a:lnSpc>
              <a:buFont typeface="Wingdings 2" pitchFamily="18" charset="2"/>
              <a:buNone/>
            </a:pPr>
            <a:endParaRPr lang="en-US" sz="2400" dirty="0">
              <a:ea typeface="ＭＳ Ｐゴシック" pitchFamily="-105" charset="-128"/>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err="1">
                <a:solidFill>
                  <a:srgbClr val="C00000"/>
                </a:solidFill>
                <a:ea typeface="+mj-ea"/>
                <a:cs typeface="+mj-cs"/>
              </a:rPr>
              <a:t>Diptheria</a:t>
            </a:r>
            <a:r>
              <a:rPr lang="en-US" b="1" dirty="0">
                <a:solidFill>
                  <a:srgbClr val="C00000"/>
                </a:solidFill>
                <a:ea typeface="+mj-ea"/>
                <a:cs typeface="+mj-cs"/>
              </a:rPr>
              <a:t> and Tetanus </a:t>
            </a:r>
            <a:r>
              <a:rPr lang="en-US" b="1" dirty="0" err="1">
                <a:solidFill>
                  <a:srgbClr val="C00000"/>
                </a:solidFill>
                <a:ea typeface="+mj-ea"/>
                <a:cs typeface="+mj-cs"/>
              </a:rPr>
              <a:t>Toxoids</a:t>
            </a:r>
            <a:endParaRPr lang="en-US" b="1" dirty="0">
              <a:solidFill>
                <a:srgbClr val="C00000"/>
              </a:solidFill>
              <a:ea typeface="+mj-ea"/>
              <a:cs typeface="+mj-cs"/>
            </a:endParaRPr>
          </a:p>
        </p:txBody>
      </p:sp>
      <p:sp>
        <p:nvSpPr>
          <p:cNvPr id="236547" name="Rectangle 3"/>
          <p:cNvSpPr>
            <a:spLocks noGrp="1"/>
          </p:cNvSpPr>
          <p:nvPr>
            <p:ph idx="1"/>
          </p:nvPr>
        </p:nvSpPr>
        <p:spPr>
          <a:xfrm>
            <a:off x="457200" y="2057401"/>
            <a:ext cx="8229600" cy="4495799"/>
          </a:xfrm>
        </p:spPr>
        <p:txBody>
          <a:bodyPr/>
          <a:lstStyle/>
          <a:p>
            <a:pPr eaLnBrk="1" hangingPunct="1">
              <a:lnSpc>
                <a:spcPct val="80000"/>
              </a:lnSpc>
            </a:pPr>
            <a:r>
              <a:rPr lang="en-US" sz="2800" b="1" dirty="0">
                <a:ea typeface="ＭＳ Ｐゴシック" pitchFamily="-105" charset="-128"/>
              </a:rPr>
              <a:t>Available in combination, not as single antigen:</a:t>
            </a:r>
          </a:p>
          <a:p>
            <a:pPr lvl="1" eaLnBrk="1" hangingPunct="1">
              <a:lnSpc>
                <a:spcPct val="80000"/>
              </a:lnSpc>
            </a:pPr>
            <a:r>
              <a:rPr lang="en-US" sz="2400" b="1" dirty="0" err="1">
                <a:ea typeface="ＭＳ Ｐゴシック" pitchFamily="-105" charset="-128"/>
              </a:rPr>
              <a:t>Diptheria</a:t>
            </a:r>
            <a:r>
              <a:rPr lang="en-US" sz="2400" b="1" dirty="0">
                <a:ea typeface="ＭＳ Ｐゴシック" pitchFamily="-105" charset="-128"/>
              </a:rPr>
              <a:t>, tetanus, and </a:t>
            </a:r>
            <a:r>
              <a:rPr lang="en-US" sz="2400" b="1" dirty="0" err="1">
                <a:ea typeface="ＭＳ Ｐゴシック" pitchFamily="-105" charset="-128"/>
              </a:rPr>
              <a:t>acellular</a:t>
            </a:r>
            <a:r>
              <a:rPr lang="en-US" sz="2400" b="1" dirty="0">
                <a:ea typeface="ＭＳ Ｐゴシック" pitchFamily="-105" charset="-128"/>
              </a:rPr>
              <a:t> pertussis</a:t>
            </a:r>
          </a:p>
          <a:p>
            <a:pPr lvl="1" eaLnBrk="1" hangingPunct="1">
              <a:lnSpc>
                <a:spcPct val="80000"/>
              </a:lnSpc>
            </a:pPr>
            <a:r>
              <a:rPr lang="en-US" sz="2400" b="1" dirty="0" err="1">
                <a:ea typeface="ＭＳ Ｐゴシック" pitchFamily="-105" charset="-128"/>
              </a:rPr>
              <a:t>Diptheria</a:t>
            </a:r>
            <a:r>
              <a:rPr lang="en-US" sz="2400" b="1" dirty="0">
                <a:ea typeface="ＭＳ Ｐゴシック" pitchFamily="-105" charset="-128"/>
              </a:rPr>
              <a:t> and tetanus </a:t>
            </a:r>
          </a:p>
          <a:p>
            <a:pPr eaLnBrk="1" hangingPunct="1">
              <a:lnSpc>
                <a:spcPct val="80000"/>
              </a:lnSpc>
            </a:pPr>
            <a:endParaRPr lang="en-US" sz="2800" b="1" dirty="0">
              <a:ea typeface="ＭＳ Ｐゴシック" pitchFamily="-105" charset="-128"/>
            </a:endParaRPr>
          </a:p>
          <a:p>
            <a:pPr eaLnBrk="1" hangingPunct="1">
              <a:lnSpc>
                <a:spcPct val="80000"/>
              </a:lnSpc>
            </a:pPr>
            <a:r>
              <a:rPr lang="en-US" sz="2800" b="1" dirty="0">
                <a:ea typeface="ＭＳ Ｐゴシック" pitchFamily="-105" charset="-128"/>
              </a:rPr>
              <a:t>Adult formulations contain lower concentrations of </a:t>
            </a:r>
            <a:r>
              <a:rPr lang="en-US" sz="2800" b="1" dirty="0" err="1">
                <a:ea typeface="ＭＳ Ｐゴシック" pitchFamily="-105" charset="-128"/>
              </a:rPr>
              <a:t>diptheria</a:t>
            </a:r>
            <a:r>
              <a:rPr lang="en-US" sz="2800" b="1" dirty="0">
                <a:ea typeface="ＭＳ Ｐゴシック" pitchFamily="-105" charset="-128"/>
              </a:rPr>
              <a:t> toxoid (to prevent local reactions)</a:t>
            </a:r>
          </a:p>
          <a:p>
            <a:pPr eaLnBrk="1" hangingPunct="1">
              <a:lnSpc>
                <a:spcPct val="80000"/>
              </a:lnSpc>
            </a:pPr>
            <a:endParaRPr lang="en-US" sz="2800" b="1" dirty="0">
              <a:ea typeface="ＭＳ Ｐゴシック" pitchFamily="-105" charset="-128"/>
            </a:endParaRPr>
          </a:p>
          <a:p>
            <a:pPr eaLnBrk="1" hangingPunct="1">
              <a:lnSpc>
                <a:spcPct val="80000"/>
              </a:lnSpc>
            </a:pPr>
            <a:r>
              <a:rPr lang="en-US" sz="2800" b="1" dirty="0">
                <a:ea typeface="ＭＳ Ｐゴシック" pitchFamily="-105" charset="-128"/>
              </a:rPr>
              <a:t>Reported local site reactions higher with each additional dose </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Pertussis</a:t>
            </a:r>
          </a:p>
        </p:txBody>
      </p:sp>
      <p:sp>
        <p:nvSpPr>
          <p:cNvPr id="238595" name="Content Placeholder 2"/>
          <p:cNvSpPr>
            <a:spLocks noGrp="1"/>
          </p:cNvSpPr>
          <p:nvPr>
            <p:ph idx="1"/>
          </p:nvPr>
        </p:nvSpPr>
        <p:spPr/>
        <p:txBody>
          <a:bodyPr>
            <a:normAutofit/>
          </a:bodyPr>
          <a:lstStyle/>
          <a:p>
            <a:pPr eaLnBrk="1" hangingPunct="1">
              <a:lnSpc>
                <a:spcPct val="70000"/>
              </a:lnSpc>
            </a:pPr>
            <a:r>
              <a:rPr lang="en-US" b="1" i="1" dirty="0" err="1">
                <a:ea typeface="ＭＳ Ｐゴシック" pitchFamily="-105" charset="-128"/>
              </a:rPr>
              <a:t>Bordetella</a:t>
            </a:r>
            <a:r>
              <a:rPr lang="en-US" b="1" i="1" dirty="0">
                <a:ea typeface="ＭＳ Ｐゴシック" pitchFamily="-105" charset="-128"/>
              </a:rPr>
              <a:t> pertussis</a:t>
            </a:r>
          </a:p>
          <a:p>
            <a:pPr eaLnBrk="1" hangingPunct="1">
              <a:lnSpc>
                <a:spcPct val="70000"/>
              </a:lnSpc>
            </a:pPr>
            <a:endParaRPr lang="en-US" b="1" dirty="0">
              <a:ea typeface="ＭＳ Ｐゴシック" pitchFamily="-105" charset="-128"/>
            </a:endParaRPr>
          </a:p>
          <a:p>
            <a:pPr eaLnBrk="1" hangingPunct="1">
              <a:lnSpc>
                <a:spcPct val="70000"/>
              </a:lnSpc>
            </a:pPr>
            <a:r>
              <a:rPr lang="en-US" b="1" dirty="0">
                <a:ea typeface="ＭＳ Ｐゴシック" pitchFamily="-105" charset="-128"/>
              </a:rPr>
              <a:t>Humans are only reservoir for disease</a:t>
            </a:r>
          </a:p>
          <a:p>
            <a:pPr eaLnBrk="1" hangingPunct="1">
              <a:lnSpc>
                <a:spcPct val="70000"/>
              </a:lnSpc>
            </a:pPr>
            <a:endParaRPr lang="en-US" b="1" dirty="0">
              <a:ea typeface="ＭＳ Ｐゴシック" pitchFamily="-105" charset="-128"/>
            </a:endParaRPr>
          </a:p>
          <a:p>
            <a:pPr eaLnBrk="1" hangingPunct="1">
              <a:lnSpc>
                <a:spcPct val="70000"/>
              </a:lnSpc>
            </a:pPr>
            <a:r>
              <a:rPr lang="en-US" b="1" dirty="0">
                <a:ea typeface="ＭＳ Ｐゴシック" pitchFamily="-105" charset="-128"/>
              </a:rPr>
              <a:t>Spread by airborne droplets</a:t>
            </a:r>
          </a:p>
          <a:p>
            <a:pPr eaLnBrk="1" hangingPunct="1">
              <a:lnSpc>
                <a:spcPct val="70000"/>
              </a:lnSpc>
            </a:pPr>
            <a:endParaRPr lang="en-US" b="1" dirty="0">
              <a:ea typeface="ＭＳ Ｐゴシック" pitchFamily="-105" charset="-128"/>
            </a:endParaRPr>
          </a:p>
          <a:p>
            <a:pPr eaLnBrk="1" hangingPunct="1">
              <a:lnSpc>
                <a:spcPct val="70000"/>
              </a:lnSpc>
            </a:pPr>
            <a:r>
              <a:rPr lang="en-US" b="1" dirty="0">
                <a:ea typeface="ＭＳ Ｐゴシック" pitchFamily="-105" charset="-128"/>
              </a:rPr>
              <a:t>Highly contagious with no strong seasonal pattern</a:t>
            </a:r>
          </a:p>
          <a:p>
            <a:pPr eaLnBrk="1" hangingPunct="1">
              <a:lnSpc>
                <a:spcPct val="70000"/>
              </a:lnSpc>
            </a:pPr>
            <a:endParaRPr lang="en-US" b="1" dirty="0">
              <a:ea typeface="ＭＳ Ｐゴシック" pitchFamily="-105" charset="-128"/>
            </a:endParaRPr>
          </a:p>
          <a:p>
            <a:pPr eaLnBrk="1" hangingPunct="1">
              <a:lnSpc>
                <a:spcPct val="70000"/>
              </a:lnSpc>
            </a:pPr>
            <a:r>
              <a:rPr lang="en-US" b="1" dirty="0">
                <a:ea typeface="ＭＳ Ｐゴシック" pitchFamily="-105" charset="-128"/>
              </a:rPr>
              <a:t>Presents as URI</a:t>
            </a:r>
          </a:p>
          <a:p>
            <a:pPr eaLnBrk="1" hangingPunct="1">
              <a:lnSpc>
                <a:spcPct val="70000"/>
              </a:lnSpc>
            </a:pPr>
            <a:endParaRPr lang="en-US" b="1" dirty="0">
              <a:ea typeface="ＭＳ Ｐゴシック" pitchFamily="-105" charset="-128"/>
            </a:endParaRPr>
          </a:p>
          <a:p>
            <a:pPr eaLnBrk="1" hangingPunct="1">
              <a:lnSpc>
                <a:spcPct val="70000"/>
              </a:lnSpc>
            </a:pPr>
            <a:r>
              <a:rPr lang="en-US" b="1" dirty="0">
                <a:ea typeface="ＭＳ Ｐゴシック" pitchFamily="-105" charset="-128"/>
              </a:rPr>
              <a:t>Milder in adolescents/adults</a:t>
            </a:r>
            <a:r>
              <a:rPr lang="en-US" sz="3000" b="1" dirty="0">
                <a:ea typeface="ＭＳ Ｐゴシック" pitchFamily="-105" charset="-128"/>
              </a:rPr>
              <a:t> </a:t>
            </a:r>
          </a:p>
          <a:p>
            <a:pPr eaLnBrk="1" hangingPunct="1">
              <a:lnSpc>
                <a:spcPct val="70000"/>
              </a:lnSpc>
            </a:pPr>
            <a:endParaRPr lang="en-US" sz="3000" dirty="0">
              <a:ea typeface="ＭＳ Ｐゴシック" pitchFamily="-105" charset="-128"/>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err="1">
                <a:solidFill>
                  <a:schemeClr val="accent1">
                    <a:satMod val="150000"/>
                  </a:schemeClr>
                </a:solidFill>
                <a:ea typeface="+mj-ea"/>
                <a:cs typeface="+mj-cs"/>
              </a:rPr>
              <a:t>Pertussis</a:t>
            </a:r>
            <a:r>
              <a:rPr lang="en-US" b="1" dirty="0">
                <a:solidFill>
                  <a:schemeClr val="accent1">
                    <a:satMod val="150000"/>
                  </a:schemeClr>
                </a:solidFill>
                <a:ea typeface="+mj-ea"/>
                <a:cs typeface="+mj-cs"/>
              </a:rPr>
              <a:t> – ‘100 Day Cough’</a:t>
            </a:r>
          </a:p>
        </p:txBody>
      </p:sp>
      <p:sp>
        <p:nvSpPr>
          <p:cNvPr id="240643" name="Rectangle 3"/>
          <p:cNvSpPr>
            <a:spLocks noGrp="1"/>
          </p:cNvSpPr>
          <p:nvPr>
            <p:ph idx="1"/>
          </p:nvPr>
        </p:nvSpPr>
        <p:spPr>
          <a:xfrm>
            <a:off x="304800" y="1676400"/>
            <a:ext cx="8534400" cy="5181600"/>
          </a:xfrm>
        </p:spPr>
        <p:txBody>
          <a:bodyPr>
            <a:normAutofit lnSpcReduction="10000"/>
          </a:bodyPr>
          <a:lstStyle/>
          <a:p>
            <a:pPr eaLnBrk="1" hangingPunct="1">
              <a:lnSpc>
                <a:spcPct val="80000"/>
              </a:lnSpc>
            </a:pPr>
            <a:r>
              <a:rPr lang="en-US" sz="2400" b="1">
                <a:ea typeface="ＭＳ Ｐゴシック" pitchFamily="-105" charset="-128"/>
              </a:rPr>
              <a:t>Catarrhal stage </a:t>
            </a:r>
          </a:p>
          <a:p>
            <a:pPr lvl="1" eaLnBrk="1" hangingPunct="1">
              <a:lnSpc>
                <a:spcPct val="80000"/>
              </a:lnSpc>
            </a:pPr>
            <a:r>
              <a:rPr lang="en-US" sz="2000">
                <a:ea typeface="ＭＳ Ｐゴシック" pitchFamily="-105" charset="-128"/>
              </a:rPr>
              <a:t>1-2 weeks cough gradually worsens</a:t>
            </a:r>
          </a:p>
          <a:p>
            <a:pPr lvl="1" eaLnBrk="1" hangingPunct="1">
              <a:lnSpc>
                <a:spcPct val="80000"/>
              </a:lnSpc>
            </a:pPr>
            <a:r>
              <a:rPr lang="en-US" sz="2000">
                <a:ea typeface="ＭＳ Ｐゴシック" pitchFamily="-105" charset="-128"/>
              </a:rPr>
              <a:t>Maximum communicability</a:t>
            </a:r>
          </a:p>
          <a:p>
            <a:pPr lvl="1" eaLnBrk="1" hangingPunct="1">
              <a:lnSpc>
                <a:spcPct val="80000"/>
              </a:lnSpc>
            </a:pPr>
            <a:endParaRPr lang="en-US" sz="1200">
              <a:ea typeface="ＭＳ Ｐゴシック" pitchFamily="-105" charset="-128"/>
            </a:endParaRPr>
          </a:p>
          <a:p>
            <a:pPr eaLnBrk="1" hangingPunct="1">
              <a:lnSpc>
                <a:spcPct val="80000"/>
              </a:lnSpc>
            </a:pPr>
            <a:r>
              <a:rPr lang="en-US" sz="2400" b="1">
                <a:ea typeface="ＭＳ Ｐゴシック" pitchFamily="-105" charset="-128"/>
              </a:rPr>
              <a:t>Paroxysmal cough </a:t>
            </a:r>
          </a:p>
          <a:p>
            <a:pPr lvl="1" eaLnBrk="1" hangingPunct="1">
              <a:lnSpc>
                <a:spcPct val="80000"/>
              </a:lnSpc>
            </a:pPr>
            <a:r>
              <a:rPr lang="en-US" sz="2000">
                <a:ea typeface="ＭＳ Ｐゴシック" pitchFamily="-105" charset="-128"/>
              </a:rPr>
              <a:t>1-6 weeks</a:t>
            </a:r>
          </a:p>
          <a:p>
            <a:pPr lvl="1" eaLnBrk="1" hangingPunct="1">
              <a:lnSpc>
                <a:spcPct val="80000"/>
              </a:lnSpc>
            </a:pPr>
            <a:r>
              <a:rPr lang="en-US" sz="2000">
                <a:ea typeface="ＭＳ Ｐゴシック" pitchFamily="-105" charset="-128"/>
              </a:rPr>
              <a:t>Local tissue damage with thick mucous production</a:t>
            </a:r>
          </a:p>
          <a:p>
            <a:pPr lvl="1" eaLnBrk="1" hangingPunct="1">
              <a:lnSpc>
                <a:spcPct val="80000"/>
              </a:lnSpc>
            </a:pPr>
            <a:r>
              <a:rPr lang="en-US" sz="2000">
                <a:ea typeface="ＭＳ Ｐゴシック" pitchFamily="-105" charset="-128"/>
              </a:rPr>
              <a:t>‘</a:t>
            </a:r>
            <a:r>
              <a:rPr lang="en-US" sz="2000">
                <a:ea typeface="ＭＳ Ｐゴシック" pitchFamily="-105" charset="-128"/>
                <a:hlinkClick r:id="rId3"/>
              </a:rPr>
              <a:t>Whooping’ cough</a:t>
            </a:r>
            <a:endParaRPr lang="en-US" sz="2000">
              <a:ea typeface="ＭＳ Ｐゴシック" pitchFamily="-105" charset="-128"/>
            </a:endParaRPr>
          </a:p>
          <a:p>
            <a:pPr lvl="1" eaLnBrk="1" hangingPunct="1">
              <a:lnSpc>
                <a:spcPct val="80000"/>
              </a:lnSpc>
            </a:pPr>
            <a:r>
              <a:rPr lang="en-US" sz="2000">
                <a:ea typeface="ＭＳ Ｐゴシック" pitchFamily="-105" charset="-128"/>
              </a:rPr>
              <a:t>Cyanosis, vomiting </a:t>
            </a:r>
          </a:p>
          <a:p>
            <a:pPr lvl="1" eaLnBrk="1" hangingPunct="1">
              <a:lnSpc>
                <a:spcPct val="80000"/>
              </a:lnSpc>
            </a:pPr>
            <a:r>
              <a:rPr lang="en-US" sz="2000">
                <a:ea typeface="ＭＳ Ｐゴシック" pitchFamily="-105" charset="-128"/>
              </a:rPr>
              <a:t>Antibiotics have little effect on course of disease by this stage</a:t>
            </a:r>
          </a:p>
          <a:p>
            <a:pPr eaLnBrk="1" hangingPunct="1">
              <a:lnSpc>
                <a:spcPct val="80000"/>
              </a:lnSpc>
            </a:pPr>
            <a:endParaRPr lang="en-US" sz="1200">
              <a:ea typeface="ＭＳ Ｐゴシック" pitchFamily="-105" charset="-128"/>
            </a:endParaRPr>
          </a:p>
          <a:p>
            <a:pPr eaLnBrk="1" hangingPunct="1">
              <a:lnSpc>
                <a:spcPct val="80000"/>
              </a:lnSpc>
            </a:pPr>
            <a:r>
              <a:rPr lang="en-US" sz="2400" b="1">
                <a:ea typeface="ＭＳ Ｐゴシック" pitchFamily="-105" charset="-128"/>
              </a:rPr>
              <a:t>Convalescence</a:t>
            </a:r>
            <a:r>
              <a:rPr lang="en-US" sz="2800" b="1">
                <a:ea typeface="ＭＳ Ｐゴシック" pitchFamily="-105" charset="-128"/>
              </a:rPr>
              <a:t> </a:t>
            </a:r>
          </a:p>
          <a:p>
            <a:pPr lvl="1" eaLnBrk="1" hangingPunct="1">
              <a:lnSpc>
                <a:spcPct val="80000"/>
              </a:lnSpc>
            </a:pPr>
            <a:r>
              <a:rPr lang="en-US" sz="2000">
                <a:ea typeface="ＭＳ Ｐゴシック" pitchFamily="-105" charset="-128"/>
              </a:rPr>
              <a:t>Gradually improves over weeks to months</a:t>
            </a:r>
          </a:p>
          <a:p>
            <a:pPr lvl="1" eaLnBrk="1" hangingPunct="1">
              <a:lnSpc>
                <a:spcPct val="80000"/>
              </a:lnSpc>
            </a:pPr>
            <a:endParaRPr lang="en-US" sz="2000">
              <a:ea typeface="ＭＳ Ｐゴシック" pitchFamily="-105" charset="-128"/>
            </a:endParaRPr>
          </a:p>
          <a:p>
            <a:pPr eaLnBrk="1" hangingPunct="1">
              <a:lnSpc>
                <a:spcPct val="80000"/>
              </a:lnSpc>
            </a:pPr>
            <a:r>
              <a:rPr lang="en-US" sz="2400">
                <a:ea typeface="ＭＳ Ｐゴシック" pitchFamily="-105" charset="-128"/>
              </a:rPr>
              <a:t>Complications:  seizures, cerebral bleeding, encephalopathy, death</a:t>
            </a:r>
          </a:p>
          <a:p>
            <a:pPr eaLnBrk="1" hangingPunct="1">
              <a:lnSpc>
                <a:spcPct val="80000"/>
              </a:lnSpc>
            </a:pPr>
            <a:endParaRPr lang="en-US" sz="2400">
              <a:ea typeface="ＭＳ Ｐゴシック" pitchFamily="-105" charset="-128"/>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p:cNvSpPr>
          <p:nvPr>
            <p:ph type="title"/>
          </p:nvPr>
        </p:nvSpPr>
        <p:spPr>
          <a:xfrm>
            <a:off x="1676400" y="533400"/>
            <a:ext cx="6377940" cy="1293028"/>
          </a:xfrm>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Pertussis Vaccine</a:t>
            </a:r>
          </a:p>
        </p:txBody>
      </p:sp>
      <p:sp>
        <p:nvSpPr>
          <p:cNvPr id="242691" name="Rectangle 3"/>
          <p:cNvSpPr>
            <a:spLocks noGrp="1"/>
          </p:cNvSpPr>
          <p:nvPr>
            <p:ph idx="1"/>
          </p:nvPr>
        </p:nvSpPr>
        <p:spPr/>
        <p:txBody>
          <a:bodyPr>
            <a:normAutofit/>
          </a:bodyPr>
          <a:lstStyle/>
          <a:p>
            <a:pPr eaLnBrk="1" hangingPunct="1"/>
            <a:r>
              <a:rPr lang="en-US" sz="2800" b="1" dirty="0">
                <a:ea typeface="ＭＳ Ｐゴシック" pitchFamily="-105" charset="-128"/>
              </a:rPr>
              <a:t>1930s available as whole cell vaccine</a:t>
            </a:r>
          </a:p>
          <a:p>
            <a:pPr lvl="1" eaLnBrk="1" hangingPunct="1"/>
            <a:r>
              <a:rPr lang="en-US" sz="2400" b="1" dirty="0">
                <a:ea typeface="ＭＳ Ｐゴシック" pitchFamily="-105" charset="-128"/>
              </a:rPr>
              <a:t>Associated with greater side effects and seizures</a:t>
            </a:r>
          </a:p>
          <a:p>
            <a:pPr lvl="1" eaLnBrk="1" hangingPunct="1"/>
            <a:r>
              <a:rPr lang="en-US" sz="2400" b="1" dirty="0">
                <a:ea typeface="ＭＳ Ｐゴシック" pitchFamily="-105" charset="-128"/>
              </a:rPr>
              <a:t>No longer distributed in U.S.</a:t>
            </a:r>
          </a:p>
          <a:p>
            <a:pPr eaLnBrk="1" hangingPunct="1"/>
            <a:endParaRPr lang="en-US" sz="2800" b="1" dirty="0">
              <a:ea typeface="ＭＳ Ｐゴシック" pitchFamily="-105" charset="-128"/>
            </a:endParaRPr>
          </a:p>
          <a:p>
            <a:pPr eaLnBrk="1" hangingPunct="1"/>
            <a:r>
              <a:rPr lang="en-US" sz="2800" b="1" dirty="0" err="1">
                <a:ea typeface="ＭＳ Ｐゴシック" pitchFamily="-105" charset="-128"/>
              </a:rPr>
              <a:t>Acellular</a:t>
            </a:r>
            <a:r>
              <a:rPr lang="en-US" sz="2800" b="1" dirty="0">
                <a:ea typeface="ＭＳ Ｐゴシック" pitchFamily="-105" charset="-128"/>
              </a:rPr>
              <a:t> vaccine</a:t>
            </a:r>
          </a:p>
          <a:p>
            <a:pPr lvl="1" eaLnBrk="1" hangingPunct="1"/>
            <a:r>
              <a:rPr lang="en-US" sz="2400" b="1" dirty="0">
                <a:ea typeface="ＭＳ Ｐゴシック" pitchFamily="-105" charset="-128"/>
              </a:rPr>
              <a:t>Purified components of </a:t>
            </a:r>
            <a:r>
              <a:rPr lang="en-US" sz="2400" b="1" i="1" dirty="0" err="1">
                <a:ea typeface="ＭＳ Ｐゴシック" pitchFamily="-105" charset="-128"/>
              </a:rPr>
              <a:t>Bordetella</a:t>
            </a:r>
            <a:r>
              <a:rPr lang="en-US" sz="2400" b="1" i="1" dirty="0">
                <a:ea typeface="ＭＳ Ｐゴシック" pitchFamily="-105" charset="-128"/>
              </a:rPr>
              <a:t> pertussis</a:t>
            </a:r>
            <a:r>
              <a:rPr lang="en-US" sz="2400" b="1" dirty="0">
                <a:ea typeface="ＭＳ Ｐゴシック" pitchFamily="-105" charset="-128"/>
              </a:rPr>
              <a:t> and detoxified pertussis toxin </a:t>
            </a:r>
          </a:p>
          <a:p>
            <a:pPr lvl="1" eaLnBrk="1" hangingPunct="1"/>
            <a:r>
              <a:rPr lang="en-US" sz="2400" b="1" dirty="0">
                <a:ea typeface="ＭＳ Ｐゴシック" pitchFamily="-105" charset="-128"/>
              </a:rPr>
              <a:t>Efficacy is comparable to whole cell vaccine but with decreased side effects</a:t>
            </a:r>
            <a:endParaRPr lang="en-US" b="1" dirty="0">
              <a:ea typeface="ＭＳ Ｐゴシック" pitchFamily="-105" charset="-128"/>
            </a:endParaRPr>
          </a:p>
          <a:p>
            <a:pPr eaLnBrk="1" hangingPunct="1"/>
            <a:endParaRPr lang="en-US" sz="4000" dirty="0">
              <a:ea typeface="ＭＳ Ｐゴシック" pitchFamily="-105"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a:xfrm>
            <a:off x="838200" y="457200"/>
            <a:ext cx="7848600" cy="1600201"/>
          </a:xfrm>
        </p:spPr>
        <p:txBody>
          <a:bodyPr rtlCol="0">
            <a:scene3d>
              <a:camera prst="orthographicFront"/>
              <a:lightRig rig="threePt" dir="t">
                <a:rot lat="0" lon="0" rev="4800000"/>
              </a:lightRig>
            </a:scene3d>
          </a:bodyPr>
          <a:lstStyle/>
          <a:p>
            <a:pPr eaLnBrk="1" fontAlgn="auto" hangingPunct="1">
              <a:spcAft>
                <a:spcPts val="0"/>
              </a:spcAft>
              <a:defRPr/>
            </a:pPr>
            <a:r>
              <a:rPr lang="en-US" dirty="0">
                <a:solidFill>
                  <a:schemeClr val="accent1">
                    <a:satMod val="150000"/>
                  </a:schemeClr>
                </a:solidFill>
                <a:ea typeface="+mj-ea"/>
                <a:cs typeface="+mj-cs"/>
              </a:rPr>
              <a:t>Morbidity Comparison in U.S.</a:t>
            </a:r>
          </a:p>
        </p:txBody>
      </p:sp>
      <p:graphicFrame>
        <p:nvGraphicFramePr>
          <p:cNvPr id="6207" name="Group 63"/>
          <p:cNvGraphicFramePr>
            <a:graphicFrameLocks noGrp="1"/>
          </p:cNvGraphicFramePr>
          <p:nvPr/>
        </p:nvGraphicFramePr>
        <p:xfrm>
          <a:off x="533400" y="1905000"/>
          <a:ext cx="7924800" cy="4044952"/>
        </p:xfrm>
        <a:graphic>
          <a:graphicData uri="http://schemas.openxmlformats.org/drawingml/2006/table">
            <a:tbl>
              <a:tblPr/>
              <a:tblGrid>
                <a:gridCol w="2155825">
                  <a:extLst>
                    <a:ext uri="{9D8B030D-6E8A-4147-A177-3AD203B41FA5}">
                      <a16:colId xmlns:a16="http://schemas.microsoft.com/office/drawing/2014/main" val="20000"/>
                    </a:ext>
                  </a:extLst>
                </a:gridCol>
                <a:gridCol w="3203575">
                  <a:extLst>
                    <a:ext uri="{9D8B030D-6E8A-4147-A177-3AD203B41FA5}">
                      <a16:colId xmlns:a16="http://schemas.microsoft.com/office/drawing/2014/main" val="20001"/>
                    </a:ext>
                  </a:extLst>
                </a:gridCol>
                <a:gridCol w="2565400">
                  <a:extLst>
                    <a:ext uri="{9D8B030D-6E8A-4147-A177-3AD203B41FA5}">
                      <a16:colId xmlns:a16="http://schemas.microsoft.com/office/drawing/2014/main" val="20002"/>
                    </a:ext>
                  </a:extLst>
                </a:gridCol>
              </a:tblGrid>
              <a:tr h="960438">
                <a:tc>
                  <a:txBody>
                    <a:bodyPr/>
                    <a:lstStyle/>
                    <a:p>
                      <a:pPr marL="0" marR="0" lvl="0" indent="0" algn="ctr" defTabSz="914400" rtl="0" eaLnBrk="1" fontAlgn="base" latinLnBrk="0" hangingPunct="1">
                        <a:lnSpc>
                          <a:spcPct val="100000"/>
                        </a:lnSpc>
                        <a:spcBef>
                          <a:spcPct val="20000"/>
                        </a:spcBef>
                        <a:spcAft>
                          <a:spcPct val="0"/>
                        </a:spcAft>
                        <a:buClr>
                          <a:srgbClr val="000000"/>
                        </a:buClr>
                        <a:buSzTx/>
                        <a:buFontTx/>
                        <a:buNone/>
                        <a:tabLst/>
                      </a:pPr>
                      <a:r>
                        <a:rPr kumimoji="0" lang="en-US" sz="2400" b="1" i="0" u="none" strike="noStrike" cap="none" normalizeH="0" baseline="0">
                          <a:ln>
                            <a:noFill/>
                          </a:ln>
                          <a:solidFill>
                            <a:schemeClr val="bg1"/>
                          </a:solidFill>
                          <a:effectLst/>
                          <a:latin typeface="Arial" charset="0"/>
                          <a:ea typeface="ＭＳ Ｐゴシック" pitchFamily="-105" charset="-128"/>
                          <a:cs typeface="Arial" charset="0"/>
                        </a:rPr>
                        <a:t>DISEASE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lvl="0" indent="0" algn="ctr" defTabSz="914400" rtl="0" eaLnBrk="1" fontAlgn="base" latinLnBrk="0" hangingPunct="1">
                        <a:lnSpc>
                          <a:spcPct val="100000"/>
                        </a:lnSpc>
                        <a:spcBef>
                          <a:spcPct val="20000"/>
                        </a:spcBef>
                        <a:spcAft>
                          <a:spcPct val="0"/>
                        </a:spcAft>
                        <a:buClr>
                          <a:srgbClr val="000000"/>
                        </a:buClr>
                        <a:buSzTx/>
                        <a:buFontTx/>
                        <a:buNone/>
                        <a:tabLst/>
                      </a:pPr>
                      <a:r>
                        <a:rPr kumimoji="0" lang="en-US" sz="2400" b="1" i="0" u="none" strike="noStrike" cap="none" normalizeH="0" baseline="0">
                          <a:ln>
                            <a:noFill/>
                          </a:ln>
                          <a:solidFill>
                            <a:schemeClr val="bg1"/>
                          </a:solidFill>
                          <a:effectLst/>
                          <a:latin typeface="Arial" charset="0"/>
                          <a:ea typeface="ＭＳ Ｐゴシック" pitchFamily="-105" charset="-128"/>
                          <a:cs typeface="Arial" charset="0"/>
                        </a:rPr>
                        <a:t>PRE-VACCINE ERA (Cases/Year)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lvl="0" indent="0" algn="ctr" defTabSz="914400" rtl="0" eaLnBrk="1" fontAlgn="base" latinLnBrk="0" hangingPunct="1">
                        <a:lnSpc>
                          <a:spcPct val="100000"/>
                        </a:lnSpc>
                        <a:spcBef>
                          <a:spcPct val="20000"/>
                        </a:spcBef>
                        <a:spcAft>
                          <a:spcPct val="0"/>
                        </a:spcAft>
                        <a:buClr>
                          <a:srgbClr val="000000"/>
                        </a:buClr>
                        <a:buSzTx/>
                        <a:buFontTx/>
                        <a:buNone/>
                        <a:tabLst/>
                      </a:pPr>
                      <a:r>
                        <a:rPr kumimoji="0" lang="en-US" sz="2400" b="1" i="0" u="none" strike="noStrike" cap="none" normalizeH="0" baseline="0">
                          <a:ln>
                            <a:noFill/>
                          </a:ln>
                          <a:solidFill>
                            <a:schemeClr val="bg1"/>
                          </a:solidFill>
                          <a:effectLst/>
                          <a:latin typeface="Arial" charset="0"/>
                          <a:ea typeface="ＭＳ Ｐゴシック" pitchFamily="-105" charset="-128"/>
                          <a:cs typeface="Arial" charset="0"/>
                        </a:rPr>
                        <a:t> Cases in 2006</a:t>
                      </a:r>
                    </a:p>
                    <a:p>
                      <a:pPr marL="0" marR="0" lvl="0" indent="0" algn="ctr" defTabSz="914400" rtl="0" eaLnBrk="1" fontAlgn="base" latinLnBrk="0" hangingPunct="1">
                        <a:lnSpc>
                          <a:spcPct val="100000"/>
                        </a:lnSpc>
                        <a:spcBef>
                          <a:spcPct val="20000"/>
                        </a:spcBef>
                        <a:spcAft>
                          <a:spcPct val="0"/>
                        </a:spcAft>
                        <a:buClr>
                          <a:srgbClr val="000000"/>
                        </a:buClr>
                        <a:buSzTx/>
                        <a:buFontTx/>
                        <a:buNone/>
                        <a:tabLst/>
                      </a:pPr>
                      <a:endParaRPr kumimoji="0" lang="en-US" sz="2400" b="1" i="0" u="none" strike="noStrike" cap="none" normalizeH="0" baseline="0">
                        <a:ln>
                          <a:noFill/>
                        </a:ln>
                        <a:solidFill>
                          <a:schemeClr val="bg1"/>
                        </a:solidFill>
                        <a:effectLst/>
                        <a:latin typeface="Arial" charset="0"/>
                        <a:ea typeface="ＭＳ Ｐゴシック" pitchFamily="-105" charset="-128"/>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extLst>
                  <a:ext uri="{0D108BD9-81ED-4DB2-BD59-A6C34878D82A}">
                    <a16:rowId xmlns:a16="http://schemas.microsoft.com/office/drawing/2014/main" val="10000"/>
                  </a:ext>
                </a:extLst>
              </a:tr>
              <a:tr h="442913">
                <a:tc>
                  <a:txBody>
                    <a:bodyPr/>
                    <a:lstStyle/>
                    <a:p>
                      <a:pPr marL="0" marR="0" lvl="0" indent="0" algn="l" defTabSz="914400" rtl="0" eaLnBrk="1" fontAlgn="base" latinLnBrk="0" hangingPunct="1">
                        <a:lnSpc>
                          <a:spcPct val="100000"/>
                        </a:lnSpc>
                        <a:spcBef>
                          <a:spcPct val="20000"/>
                        </a:spcBef>
                        <a:spcAft>
                          <a:spcPct val="0"/>
                        </a:spcAft>
                        <a:buClr>
                          <a:srgbClr val="000000"/>
                        </a:buClr>
                        <a:buSzTx/>
                        <a:buFontTx/>
                        <a:buNone/>
                        <a:tabLst/>
                      </a:pPr>
                      <a:r>
                        <a:rPr kumimoji="0" lang="en-US" sz="2200" b="0" i="0" u="none" strike="noStrike" cap="none" normalizeH="0" baseline="0">
                          <a:ln>
                            <a:noFill/>
                          </a:ln>
                          <a:solidFill>
                            <a:srgbClr val="000000"/>
                          </a:solidFill>
                          <a:effectLst/>
                          <a:latin typeface="Arial" charset="0"/>
                          <a:ea typeface="ＭＳ Ｐゴシック" pitchFamily="-105" charset="-128"/>
                          <a:cs typeface="Arial" charset="0"/>
                        </a:rPr>
                        <a:t>Diptheria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FE5"/>
                    </a:solidFill>
                  </a:tcPr>
                </a:tc>
                <a:tc>
                  <a:txBody>
                    <a:bodyPr/>
                    <a:lstStyle/>
                    <a:p>
                      <a:pPr marL="0" marR="0" lvl="0" indent="0" algn="r" defTabSz="914400" rtl="0" eaLnBrk="1" fontAlgn="base" latinLnBrk="0" hangingPunct="1">
                        <a:lnSpc>
                          <a:spcPct val="100000"/>
                        </a:lnSpc>
                        <a:spcBef>
                          <a:spcPct val="20000"/>
                        </a:spcBef>
                        <a:spcAft>
                          <a:spcPct val="0"/>
                        </a:spcAft>
                        <a:buClr>
                          <a:srgbClr val="000000"/>
                        </a:buClr>
                        <a:buSzTx/>
                        <a:buFontTx/>
                        <a:buNone/>
                        <a:tabLst/>
                      </a:pPr>
                      <a:r>
                        <a:rPr kumimoji="0" lang="en-US" sz="2200" b="0" i="0" u="none" strike="noStrike" cap="none" normalizeH="0" baseline="0">
                          <a:ln>
                            <a:noFill/>
                          </a:ln>
                          <a:solidFill>
                            <a:srgbClr val="000000"/>
                          </a:solidFill>
                          <a:effectLst/>
                          <a:latin typeface="Arial" charset="0"/>
                          <a:ea typeface="ＭＳ Ｐゴシック" pitchFamily="-105" charset="-128"/>
                          <a:cs typeface="Arial" charset="0"/>
                        </a:rPr>
                        <a:t>175,885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FE5"/>
                    </a:solidFill>
                  </a:tcPr>
                </a:tc>
                <a:tc>
                  <a:txBody>
                    <a:bodyPr/>
                    <a:lstStyle/>
                    <a:p>
                      <a:pPr marL="0" marR="0" lvl="0" indent="0" algn="r" defTabSz="914400" rtl="0" eaLnBrk="1" fontAlgn="base" latinLnBrk="0" hangingPunct="1">
                        <a:lnSpc>
                          <a:spcPct val="100000"/>
                        </a:lnSpc>
                        <a:spcBef>
                          <a:spcPct val="20000"/>
                        </a:spcBef>
                        <a:spcAft>
                          <a:spcPct val="0"/>
                        </a:spcAft>
                        <a:buClr>
                          <a:srgbClr val="000000"/>
                        </a:buClr>
                        <a:buSzTx/>
                        <a:buFontTx/>
                        <a:buNone/>
                        <a:tabLst/>
                      </a:pPr>
                      <a:r>
                        <a:rPr kumimoji="0" lang="en-US" sz="2200" b="0" i="0" u="none" strike="noStrike" cap="none" normalizeH="0" baseline="0">
                          <a:ln>
                            <a:noFill/>
                          </a:ln>
                          <a:solidFill>
                            <a:srgbClr val="000000"/>
                          </a:solidFill>
                          <a:effectLst/>
                          <a:latin typeface="Arial" charset="0"/>
                          <a:ea typeface="ＭＳ Ｐゴシック" pitchFamily="-105" charset="-128"/>
                          <a:cs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FE5"/>
                    </a:solidFill>
                  </a:tcPr>
                </a:tc>
                <a:extLst>
                  <a:ext uri="{0D108BD9-81ED-4DB2-BD59-A6C34878D82A}">
                    <a16:rowId xmlns:a16="http://schemas.microsoft.com/office/drawing/2014/main" val="10001"/>
                  </a:ext>
                </a:extLst>
              </a:tr>
              <a:tr h="438150">
                <a:tc>
                  <a:txBody>
                    <a:bodyPr/>
                    <a:lstStyle/>
                    <a:p>
                      <a:pPr marL="0" marR="0" lvl="0" indent="0" algn="l" defTabSz="914400" rtl="0" eaLnBrk="1" fontAlgn="base" latinLnBrk="0" hangingPunct="1">
                        <a:lnSpc>
                          <a:spcPct val="100000"/>
                        </a:lnSpc>
                        <a:spcBef>
                          <a:spcPct val="20000"/>
                        </a:spcBef>
                        <a:spcAft>
                          <a:spcPct val="0"/>
                        </a:spcAft>
                        <a:buClr>
                          <a:srgbClr val="000000"/>
                        </a:buClr>
                        <a:buSzTx/>
                        <a:buFontTx/>
                        <a:buNone/>
                        <a:tabLst/>
                      </a:pPr>
                      <a:r>
                        <a:rPr kumimoji="0" lang="en-US" sz="2200" b="0" i="0" u="none" strike="noStrike" cap="none" normalizeH="0" baseline="0">
                          <a:ln>
                            <a:noFill/>
                          </a:ln>
                          <a:solidFill>
                            <a:srgbClr val="000000"/>
                          </a:solidFill>
                          <a:effectLst/>
                          <a:latin typeface="Arial" charset="0"/>
                          <a:ea typeface="ＭＳ Ｐゴシック" pitchFamily="-105" charset="-128"/>
                          <a:cs typeface="Arial" charset="0"/>
                        </a:rPr>
                        <a:t>Measles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000000"/>
                        </a:buClr>
                        <a:buSzTx/>
                        <a:buFontTx/>
                        <a:buNone/>
                        <a:tabLst/>
                      </a:pPr>
                      <a:r>
                        <a:rPr kumimoji="0" lang="en-US" sz="2200" b="0" i="0" u="none" strike="noStrike" cap="none" normalizeH="0" baseline="0">
                          <a:ln>
                            <a:noFill/>
                          </a:ln>
                          <a:solidFill>
                            <a:srgbClr val="000000"/>
                          </a:solidFill>
                          <a:effectLst/>
                          <a:latin typeface="Arial" charset="0"/>
                          <a:ea typeface="ＭＳ Ｐゴシック" pitchFamily="-105" charset="-128"/>
                          <a:cs typeface="Arial" charset="0"/>
                        </a:rPr>
                        <a:t>503,282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000000"/>
                        </a:buClr>
                        <a:buSzTx/>
                        <a:buFontTx/>
                        <a:buNone/>
                        <a:tabLst/>
                      </a:pPr>
                      <a:r>
                        <a:rPr kumimoji="0" lang="en-US" sz="2200" b="0" i="0" u="none" strike="noStrike" cap="none" normalizeH="0" baseline="0">
                          <a:ln>
                            <a:noFill/>
                          </a:ln>
                          <a:solidFill>
                            <a:srgbClr val="000000"/>
                          </a:solidFill>
                          <a:effectLst/>
                          <a:latin typeface="Arial" charset="0"/>
                          <a:ea typeface="ＭＳ Ｐゴシック" pitchFamily="-105" charset="-128"/>
                          <a:cs typeface="Arial" charset="0"/>
                        </a:rPr>
                        <a:t>55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41325">
                <a:tc>
                  <a:txBody>
                    <a:bodyPr/>
                    <a:lstStyle/>
                    <a:p>
                      <a:pPr marL="0" marR="0" lvl="0" indent="0" algn="l" defTabSz="914400" rtl="0" eaLnBrk="1" fontAlgn="base" latinLnBrk="0" hangingPunct="1">
                        <a:lnSpc>
                          <a:spcPct val="100000"/>
                        </a:lnSpc>
                        <a:spcBef>
                          <a:spcPct val="20000"/>
                        </a:spcBef>
                        <a:spcAft>
                          <a:spcPct val="0"/>
                        </a:spcAft>
                        <a:buClr>
                          <a:srgbClr val="000000"/>
                        </a:buClr>
                        <a:buSzTx/>
                        <a:buFontTx/>
                        <a:buNone/>
                        <a:tabLst/>
                      </a:pPr>
                      <a:r>
                        <a:rPr kumimoji="0" lang="en-US" sz="2200" b="0" i="0" u="none" strike="noStrike" cap="none" normalizeH="0" baseline="0">
                          <a:ln>
                            <a:noFill/>
                          </a:ln>
                          <a:solidFill>
                            <a:srgbClr val="000000"/>
                          </a:solidFill>
                          <a:effectLst/>
                          <a:latin typeface="Arial" charset="0"/>
                          <a:ea typeface="ＭＳ Ｐゴシック" pitchFamily="-105" charset="-128"/>
                          <a:cs typeface="Arial" charset="0"/>
                        </a:rPr>
                        <a:t>Mumps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FE5"/>
                    </a:solidFill>
                  </a:tcPr>
                </a:tc>
                <a:tc>
                  <a:txBody>
                    <a:bodyPr/>
                    <a:lstStyle/>
                    <a:p>
                      <a:pPr marL="0" marR="0" lvl="0" indent="0" algn="r" defTabSz="914400" rtl="0" eaLnBrk="1" fontAlgn="base" latinLnBrk="0" hangingPunct="1">
                        <a:lnSpc>
                          <a:spcPct val="100000"/>
                        </a:lnSpc>
                        <a:spcBef>
                          <a:spcPct val="20000"/>
                        </a:spcBef>
                        <a:spcAft>
                          <a:spcPct val="0"/>
                        </a:spcAft>
                        <a:buClr>
                          <a:srgbClr val="000000"/>
                        </a:buClr>
                        <a:buSzTx/>
                        <a:buFontTx/>
                        <a:buNone/>
                        <a:tabLst/>
                      </a:pPr>
                      <a:r>
                        <a:rPr kumimoji="0" lang="en-US" sz="2200" b="0" i="0" u="none" strike="noStrike" cap="none" normalizeH="0" baseline="0">
                          <a:ln>
                            <a:noFill/>
                          </a:ln>
                          <a:solidFill>
                            <a:srgbClr val="000000"/>
                          </a:solidFill>
                          <a:effectLst/>
                          <a:latin typeface="Arial" charset="0"/>
                          <a:ea typeface="ＭＳ Ｐゴシック" pitchFamily="-105" charset="-128"/>
                          <a:cs typeface="Arial" charset="0"/>
                        </a:rPr>
                        <a:t>152,209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FE5"/>
                    </a:solidFill>
                  </a:tcPr>
                </a:tc>
                <a:tc>
                  <a:txBody>
                    <a:bodyPr/>
                    <a:lstStyle/>
                    <a:p>
                      <a:pPr marL="0" marR="0" lvl="0" indent="0" algn="r" defTabSz="914400" rtl="0" eaLnBrk="1" fontAlgn="base" latinLnBrk="0" hangingPunct="1">
                        <a:lnSpc>
                          <a:spcPct val="100000"/>
                        </a:lnSpc>
                        <a:spcBef>
                          <a:spcPct val="20000"/>
                        </a:spcBef>
                        <a:spcAft>
                          <a:spcPct val="0"/>
                        </a:spcAft>
                        <a:buClr>
                          <a:srgbClr val="000000"/>
                        </a:buClr>
                        <a:buSzTx/>
                        <a:buFontTx/>
                        <a:buNone/>
                        <a:tabLst/>
                      </a:pPr>
                      <a:r>
                        <a:rPr kumimoji="0" lang="en-US" sz="2200" b="0" i="0" u="none" strike="noStrike" cap="none" normalizeH="0" baseline="0">
                          <a:ln>
                            <a:noFill/>
                          </a:ln>
                          <a:solidFill>
                            <a:srgbClr val="000000"/>
                          </a:solidFill>
                          <a:effectLst/>
                          <a:latin typeface="Arial" charset="0"/>
                          <a:ea typeface="ＭＳ Ｐゴシック" pitchFamily="-105" charset="-128"/>
                          <a:cs typeface="Arial" charset="0"/>
                        </a:rPr>
                        <a:t>6,534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FE5"/>
                    </a:solidFill>
                  </a:tcPr>
                </a:tc>
                <a:extLst>
                  <a:ext uri="{0D108BD9-81ED-4DB2-BD59-A6C34878D82A}">
                    <a16:rowId xmlns:a16="http://schemas.microsoft.com/office/drawing/2014/main" val="10003"/>
                  </a:ext>
                </a:extLst>
              </a:tr>
              <a:tr h="441325">
                <a:tc>
                  <a:txBody>
                    <a:bodyPr/>
                    <a:lstStyle/>
                    <a:p>
                      <a:pPr marL="0" marR="0" lvl="0" indent="0" algn="l" defTabSz="914400" rtl="0" eaLnBrk="1" fontAlgn="base" latinLnBrk="0" hangingPunct="1">
                        <a:lnSpc>
                          <a:spcPct val="100000"/>
                        </a:lnSpc>
                        <a:spcBef>
                          <a:spcPct val="20000"/>
                        </a:spcBef>
                        <a:spcAft>
                          <a:spcPct val="0"/>
                        </a:spcAft>
                        <a:buClr>
                          <a:srgbClr val="000000"/>
                        </a:buClr>
                        <a:buSzTx/>
                        <a:buFontTx/>
                        <a:buNone/>
                        <a:tabLst/>
                      </a:pPr>
                      <a:r>
                        <a:rPr kumimoji="0" lang="en-US" sz="2200" b="0" i="0" u="none" strike="noStrike" cap="none" normalizeH="0" baseline="0">
                          <a:ln>
                            <a:noFill/>
                          </a:ln>
                          <a:solidFill>
                            <a:srgbClr val="000000"/>
                          </a:solidFill>
                          <a:effectLst/>
                          <a:latin typeface="Arial" charset="0"/>
                          <a:ea typeface="ＭＳ Ｐゴシック" pitchFamily="-105" charset="-128"/>
                          <a:cs typeface="Arial" charset="0"/>
                        </a:rPr>
                        <a:t>Pertussis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000000"/>
                        </a:buClr>
                        <a:buSzTx/>
                        <a:buFontTx/>
                        <a:buNone/>
                        <a:tabLst/>
                      </a:pPr>
                      <a:r>
                        <a:rPr kumimoji="0" lang="en-US" sz="2200" b="0" i="0" u="none" strike="noStrike" cap="none" normalizeH="0" baseline="0">
                          <a:ln>
                            <a:noFill/>
                          </a:ln>
                          <a:solidFill>
                            <a:srgbClr val="000000"/>
                          </a:solidFill>
                          <a:effectLst/>
                          <a:latin typeface="Arial" charset="0"/>
                          <a:ea typeface="ＭＳ Ｐゴシック" pitchFamily="-105" charset="-128"/>
                          <a:cs typeface="Arial" charset="0"/>
                        </a:rPr>
                        <a:t>147,271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000000"/>
                        </a:buClr>
                        <a:buSzTx/>
                        <a:buFontTx/>
                        <a:buNone/>
                        <a:tabLst/>
                      </a:pPr>
                      <a:r>
                        <a:rPr kumimoji="0" lang="en-US" sz="2200" b="0" i="0" u="none" strike="noStrike" cap="none" normalizeH="0" baseline="0">
                          <a:ln>
                            <a:noFill/>
                          </a:ln>
                          <a:solidFill>
                            <a:srgbClr val="000000"/>
                          </a:solidFill>
                          <a:effectLst/>
                          <a:latin typeface="Arial" charset="0"/>
                          <a:ea typeface="ＭＳ Ｐゴシック" pitchFamily="-105" charset="-128"/>
                          <a:cs typeface="Arial" charset="0"/>
                        </a:rPr>
                        <a:t>15,632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39738">
                <a:tc>
                  <a:txBody>
                    <a:bodyPr/>
                    <a:lstStyle/>
                    <a:p>
                      <a:pPr marL="0" marR="0" lvl="0" indent="0" algn="l" defTabSz="914400" rtl="0" eaLnBrk="1" fontAlgn="base" latinLnBrk="0" hangingPunct="1">
                        <a:lnSpc>
                          <a:spcPct val="100000"/>
                        </a:lnSpc>
                        <a:spcBef>
                          <a:spcPct val="20000"/>
                        </a:spcBef>
                        <a:spcAft>
                          <a:spcPct val="0"/>
                        </a:spcAft>
                        <a:buClr>
                          <a:srgbClr val="000000"/>
                        </a:buClr>
                        <a:buSzTx/>
                        <a:buFontTx/>
                        <a:buNone/>
                        <a:tabLst/>
                      </a:pPr>
                      <a:r>
                        <a:rPr kumimoji="0" lang="en-US" sz="2200" b="0" i="0" u="none" strike="noStrike" cap="none" normalizeH="0" baseline="0">
                          <a:ln>
                            <a:noFill/>
                          </a:ln>
                          <a:solidFill>
                            <a:srgbClr val="000000"/>
                          </a:solidFill>
                          <a:effectLst/>
                          <a:latin typeface="Arial" charset="0"/>
                          <a:ea typeface="ＭＳ Ｐゴシック" pitchFamily="-105" charset="-128"/>
                          <a:cs typeface="Arial" charset="0"/>
                        </a:rPr>
                        <a:t>Paralytic Polio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FE5"/>
                    </a:solidFill>
                  </a:tcPr>
                </a:tc>
                <a:tc>
                  <a:txBody>
                    <a:bodyPr/>
                    <a:lstStyle/>
                    <a:p>
                      <a:pPr marL="0" marR="0" lvl="0" indent="0" algn="r" defTabSz="914400" rtl="0" eaLnBrk="1" fontAlgn="base" latinLnBrk="0" hangingPunct="1">
                        <a:lnSpc>
                          <a:spcPct val="100000"/>
                        </a:lnSpc>
                        <a:spcBef>
                          <a:spcPct val="20000"/>
                        </a:spcBef>
                        <a:spcAft>
                          <a:spcPct val="0"/>
                        </a:spcAft>
                        <a:buClr>
                          <a:srgbClr val="000000"/>
                        </a:buClr>
                        <a:buSzTx/>
                        <a:buFontTx/>
                        <a:buNone/>
                        <a:tabLst/>
                      </a:pPr>
                      <a:r>
                        <a:rPr kumimoji="0" lang="en-US" sz="2200" b="0" i="0" u="none" strike="noStrike" cap="none" normalizeH="0" baseline="0">
                          <a:ln>
                            <a:noFill/>
                          </a:ln>
                          <a:solidFill>
                            <a:srgbClr val="000000"/>
                          </a:solidFill>
                          <a:effectLst/>
                          <a:latin typeface="Arial" charset="0"/>
                          <a:ea typeface="ＭＳ Ｐゴシック" pitchFamily="-105" charset="-128"/>
                          <a:cs typeface="Arial" charset="0"/>
                        </a:rPr>
                        <a:t>16,316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FE5"/>
                    </a:solidFill>
                  </a:tcPr>
                </a:tc>
                <a:tc>
                  <a:txBody>
                    <a:bodyPr/>
                    <a:lstStyle/>
                    <a:p>
                      <a:pPr marL="0" marR="0" lvl="0" indent="0" algn="r" defTabSz="914400" rtl="0" eaLnBrk="1" fontAlgn="base" latinLnBrk="0" hangingPunct="1">
                        <a:lnSpc>
                          <a:spcPct val="100000"/>
                        </a:lnSpc>
                        <a:spcBef>
                          <a:spcPct val="20000"/>
                        </a:spcBef>
                        <a:spcAft>
                          <a:spcPct val="0"/>
                        </a:spcAft>
                        <a:buClr>
                          <a:srgbClr val="000000"/>
                        </a:buClr>
                        <a:buSzTx/>
                        <a:buFontTx/>
                        <a:buNone/>
                        <a:tabLst/>
                      </a:pPr>
                      <a:r>
                        <a:rPr kumimoji="0" lang="en-US" sz="2200" b="0" i="0" u="none" strike="noStrike" cap="none" normalizeH="0" baseline="0">
                          <a:ln>
                            <a:noFill/>
                          </a:ln>
                          <a:solidFill>
                            <a:srgbClr val="000000"/>
                          </a:solidFill>
                          <a:effectLst/>
                          <a:latin typeface="Arial" charset="0"/>
                          <a:ea typeface="ＭＳ Ｐゴシック" pitchFamily="-105" charset="-128"/>
                          <a:cs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FE5"/>
                    </a:solidFill>
                  </a:tcPr>
                </a:tc>
                <a:extLst>
                  <a:ext uri="{0D108BD9-81ED-4DB2-BD59-A6C34878D82A}">
                    <a16:rowId xmlns:a16="http://schemas.microsoft.com/office/drawing/2014/main" val="10005"/>
                  </a:ext>
                </a:extLst>
              </a:tr>
              <a:tr h="441325">
                <a:tc>
                  <a:txBody>
                    <a:bodyPr/>
                    <a:lstStyle/>
                    <a:p>
                      <a:pPr marL="0" marR="0" lvl="0" indent="0" algn="l" defTabSz="914400" rtl="0" eaLnBrk="1" fontAlgn="base" latinLnBrk="0" hangingPunct="1">
                        <a:lnSpc>
                          <a:spcPct val="100000"/>
                        </a:lnSpc>
                        <a:spcBef>
                          <a:spcPct val="20000"/>
                        </a:spcBef>
                        <a:spcAft>
                          <a:spcPct val="0"/>
                        </a:spcAft>
                        <a:buClr>
                          <a:srgbClr val="000000"/>
                        </a:buClr>
                        <a:buSzTx/>
                        <a:buFontTx/>
                        <a:buNone/>
                        <a:tabLst/>
                      </a:pPr>
                      <a:r>
                        <a:rPr kumimoji="0" lang="en-US" sz="2200" b="0" i="0" u="none" strike="noStrike" cap="none" normalizeH="0" baseline="0">
                          <a:ln>
                            <a:noFill/>
                          </a:ln>
                          <a:solidFill>
                            <a:srgbClr val="000000"/>
                          </a:solidFill>
                          <a:effectLst/>
                          <a:latin typeface="Arial" charset="0"/>
                          <a:ea typeface="ＭＳ Ｐゴシック" pitchFamily="-105" charset="-128"/>
                          <a:cs typeface="Arial" charset="0"/>
                        </a:rPr>
                        <a:t>Rubella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000000"/>
                        </a:buClr>
                        <a:buSzTx/>
                        <a:buFontTx/>
                        <a:buNone/>
                        <a:tabLst/>
                      </a:pPr>
                      <a:r>
                        <a:rPr kumimoji="0" lang="en-US" sz="2200" b="0" i="0" u="none" strike="noStrike" cap="none" normalizeH="0" baseline="0">
                          <a:ln>
                            <a:noFill/>
                          </a:ln>
                          <a:solidFill>
                            <a:srgbClr val="000000"/>
                          </a:solidFill>
                          <a:effectLst/>
                          <a:latin typeface="Arial" charset="0"/>
                          <a:ea typeface="ＭＳ Ｐゴシック" pitchFamily="-105" charset="-128"/>
                          <a:cs typeface="Arial" charset="0"/>
                        </a:rPr>
                        <a:t>47,745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000000"/>
                        </a:buClr>
                        <a:buSzTx/>
                        <a:buFontTx/>
                        <a:buNone/>
                        <a:tabLst/>
                      </a:pPr>
                      <a:r>
                        <a:rPr kumimoji="0" lang="en-US" sz="2200" b="0" i="0" u="none" strike="noStrike" cap="none" normalizeH="0" baseline="0">
                          <a:ln>
                            <a:noFill/>
                          </a:ln>
                          <a:solidFill>
                            <a:srgbClr val="000000"/>
                          </a:solidFill>
                          <a:effectLst/>
                          <a:latin typeface="Arial" charset="0"/>
                          <a:ea typeface="ＭＳ Ｐゴシック" pitchFamily="-105" charset="-128"/>
                          <a:cs typeface="Arial"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39738">
                <a:tc>
                  <a:txBody>
                    <a:bodyPr/>
                    <a:lstStyle/>
                    <a:p>
                      <a:pPr marL="0" marR="0" lvl="0" indent="0" algn="l" defTabSz="914400" rtl="0" eaLnBrk="1" fontAlgn="base" latinLnBrk="0" hangingPunct="1">
                        <a:lnSpc>
                          <a:spcPct val="100000"/>
                        </a:lnSpc>
                        <a:spcBef>
                          <a:spcPct val="20000"/>
                        </a:spcBef>
                        <a:spcAft>
                          <a:spcPct val="0"/>
                        </a:spcAft>
                        <a:buClr>
                          <a:srgbClr val="000000"/>
                        </a:buClr>
                        <a:buSzTx/>
                        <a:buFontTx/>
                        <a:buNone/>
                        <a:tabLst/>
                      </a:pPr>
                      <a:r>
                        <a:rPr kumimoji="0" lang="en-US" sz="2200" b="0" i="0" u="none" strike="noStrike" cap="none" normalizeH="0" baseline="0">
                          <a:ln>
                            <a:noFill/>
                          </a:ln>
                          <a:solidFill>
                            <a:srgbClr val="000000"/>
                          </a:solidFill>
                          <a:effectLst/>
                          <a:latin typeface="Arial" charset="0"/>
                          <a:ea typeface="ＭＳ Ｐゴシック" pitchFamily="-105" charset="-128"/>
                          <a:cs typeface="Arial" charset="0"/>
                        </a:rPr>
                        <a:t>Tetanus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FE5"/>
                    </a:solidFill>
                  </a:tcPr>
                </a:tc>
                <a:tc>
                  <a:txBody>
                    <a:bodyPr/>
                    <a:lstStyle/>
                    <a:p>
                      <a:pPr marL="0" marR="0" lvl="0" indent="0" algn="r" defTabSz="914400" rtl="0" eaLnBrk="1" fontAlgn="base" latinLnBrk="0" hangingPunct="1">
                        <a:lnSpc>
                          <a:spcPct val="100000"/>
                        </a:lnSpc>
                        <a:spcBef>
                          <a:spcPct val="20000"/>
                        </a:spcBef>
                        <a:spcAft>
                          <a:spcPct val="0"/>
                        </a:spcAft>
                        <a:buClr>
                          <a:srgbClr val="000000"/>
                        </a:buClr>
                        <a:buSzTx/>
                        <a:buFontTx/>
                        <a:buNone/>
                        <a:tabLst/>
                      </a:pPr>
                      <a:r>
                        <a:rPr kumimoji="0" lang="en-US" sz="2200" b="0" i="0" u="none" strike="noStrike" cap="none" normalizeH="0" baseline="0">
                          <a:ln>
                            <a:noFill/>
                          </a:ln>
                          <a:solidFill>
                            <a:srgbClr val="000000"/>
                          </a:solidFill>
                          <a:effectLst/>
                          <a:latin typeface="Arial" charset="0"/>
                          <a:ea typeface="ＭＳ Ｐゴシック" pitchFamily="-105" charset="-128"/>
                          <a:cs typeface="Arial" charset="0"/>
                        </a:rPr>
                        <a:t>1,314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FE5"/>
                    </a:solidFill>
                  </a:tcPr>
                </a:tc>
                <a:tc>
                  <a:txBody>
                    <a:bodyPr/>
                    <a:lstStyle/>
                    <a:p>
                      <a:pPr marL="0" marR="0" lvl="0" indent="0" algn="r" defTabSz="914400" rtl="0" eaLnBrk="1" fontAlgn="base" latinLnBrk="0" hangingPunct="1">
                        <a:lnSpc>
                          <a:spcPct val="100000"/>
                        </a:lnSpc>
                        <a:spcBef>
                          <a:spcPct val="20000"/>
                        </a:spcBef>
                        <a:spcAft>
                          <a:spcPct val="0"/>
                        </a:spcAft>
                        <a:buClr>
                          <a:srgbClr val="000000"/>
                        </a:buClr>
                        <a:buSzTx/>
                        <a:buFontTx/>
                        <a:buNone/>
                        <a:tabLst/>
                      </a:pPr>
                      <a:r>
                        <a:rPr kumimoji="0" lang="en-US" sz="2200" b="0" i="0" u="none" strike="noStrike" cap="none" normalizeH="0" baseline="0">
                          <a:ln>
                            <a:noFill/>
                          </a:ln>
                          <a:solidFill>
                            <a:srgbClr val="000000"/>
                          </a:solidFill>
                          <a:effectLst/>
                          <a:latin typeface="Arial" charset="0"/>
                          <a:ea typeface="ＭＳ Ｐゴシック" pitchFamily="-105" charset="-128"/>
                          <a:cs typeface="Arial" charset="0"/>
                        </a:rPr>
                        <a:t>41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FE5"/>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Pertussis Vaccine</a:t>
            </a:r>
          </a:p>
        </p:txBody>
      </p:sp>
      <p:sp>
        <p:nvSpPr>
          <p:cNvPr id="244739" name="Rectangle 3"/>
          <p:cNvSpPr>
            <a:spLocks noGrp="1" noChangeArrowheads="1"/>
          </p:cNvSpPr>
          <p:nvPr>
            <p:ph idx="1"/>
          </p:nvPr>
        </p:nvSpPr>
        <p:spPr>
          <a:xfrm>
            <a:off x="457200" y="1828800"/>
            <a:ext cx="8382000" cy="4800600"/>
          </a:xfrm>
        </p:spPr>
        <p:txBody>
          <a:bodyPr/>
          <a:lstStyle/>
          <a:p>
            <a:pPr eaLnBrk="1" hangingPunct="1">
              <a:lnSpc>
                <a:spcPct val="90000"/>
              </a:lnSpc>
            </a:pPr>
            <a:r>
              <a:rPr lang="en-US" sz="2800" b="1" dirty="0">
                <a:ea typeface="ＭＳ Ｐゴシック" pitchFamily="-105" charset="-128"/>
              </a:rPr>
              <a:t>Precautions</a:t>
            </a:r>
          </a:p>
          <a:p>
            <a:pPr lvl="1" eaLnBrk="1" hangingPunct="1">
              <a:lnSpc>
                <a:spcPct val="90000"/>
              </a:lnSpc>
            </a:pPr>
            <a:r>
              <a:rPr lang="en-US" sz="2400" dirty="0">
                <a:ea typeface="ＭＳ Ｐゴシック" pitchFamily="-105" charset="-128"/>
              </a:rPr>
              <a:t>Temperature greater than 40.5</a:t>
            </a:r>
            <a:r>
              <a:rPr lang="en-US" sz="2400" dirty="0">
                <a:ea typeface="ＭＳ Ｐゴシック" pitchFamily="-105" charset="-128"/>
                <a:cs typeface="Arial" charset="0"/>
              </a:rPr>
              <a:t>°</a:t>
            </a:r>
            <a:r>
              <a:rPr lang="en-US" sz="2400" dirty="0">
                <a:ea typeface="ＭＳ Ｐゴシック" pitchFamily="-105" charset="-128"/>
              </a:rPr>
              <a:t>C within 48 hours of </a:t>
            </a:r>
            <a:r>
              <a:rPr lang="en-US" sz="2400" b="1" dirty="0">
                <a:ea typeface="ＭＳ Ｐゴシック" pitchFamily="-105" charset="-128"/>
              </a:rPr>
              <a:t>prior</a:t>
            </a:r>
            <a:r>
              <a:rPr lang="en-US" sz="2400" dirty="0">
                <a:ea typeface="ＭＳ Ｐゴシック" pitchFamily="-105" charset="-128"/>
              </a:rPr>
              <a:t> dose without identifiable cause</a:t>
            </a:r>
          </a:p>
          <a:p>
            <a:pPr lvl="1" eaLnBrk="1" hangingPunct="1">
              <a:lnSpc>
                <a:spcPct val="90000"/>
              </a:lnSpc>
            </a:pPr>
            <a:r>
              <a:rPr lang="en-US" sz="2400" dirty="0">
                <a:ea typeface="ＭＳ Ｐゴシック" pitchFamily="-105" charset="-128"/>
              </a:rPr>
              <a:t>Convulsions occurring within 3 days</a:t>
            </a:r>
          </a:p>
          <a:p>
            <a:pPr lvl="1" eaLnBrk="1" hangingPunct="1">
              <a:lnSpc>
                <a:spcPct val="90000"/>
              </a:lnSpc>
            </a:pPr>
            <a:r>
              <a:rPr lang="en-US" sz="2400" dirty="0">
                <a:ea typeface="ＭＳ Ｐゴシック" pitchFamily="-105" charset="-128"/>
              </a:rPr>
              <a:t>May use acetaminophen 15mg/kg at time of vaccination, then Q4h for 24h</a:t>
            </a:r>
          </a:p>
          <a:p>
            <a:pPr eaLnBrk="1" hangingPunct="1">
              <a:lnSpc>
                <a:spcPct val="90000"/>
              </a:lnSpc>
            </a:pPr>
            <a:endParaRPr lang="en-US" sz="2600" dirty="0">
              <a:ea typeface="ＭＳ Ｐゴシック" pitchFamily="-105" charset="-128"/>
            </a:endParaRPr>
          </a:p>
          <a:p>
            <a:pPr eaLnBrk="1" hangingPunct="1">
              <a:lnSpc>
                <a:spcPct val="90000"/>
              </a:lnSpc>
            </a:pPr>
            <a:r>
              <a:rPr lang="en-US" sz="2800" b="1" dirty="0">
                <a:ea typeface="ＭＳ Ｐゴシック" pitchFamily="-105" charset="-128"/>
              </a:rPr>
              <a:t>Contraindications</a:t>
            </a:r>
          </a:p>
          <a:p>
            <a:pPr lvl="1" eaLnBrk="1" hangingPunct="1">
              <a:lnSpc>
                <a:spcPct val="90000"/>
              </a:lnSpc>
            </a:pPr>
            <a:r>
              <a:rPr lang="en-US" sz="2400" dirty="0">
                <a:ea typeface="ＭＳ Ｐゴシック" pitchFamily="-105" charset="-128"/>
              </a:rPr>
              <a:t>Encephalopathy within the 7 days following previous administration</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err="1">
                <a:solidFill>
                  <a:schemeClr val="accent1">
                    <a:satMod val="150000"/>
                  </a:schemeClr>
                </a:solidFill>
                <a:ea typeface="+mj-ea"/>
                <a:cs typeface="+mj-cs"/>
              </a:rPr>
              <a:t>DTaP</a:t>
            </a:r>
            <a:r>
              <a:rPr lang="en-US" b="1" dirty="0">
                <a:solidFill>
                  <a:schemeClr val="accent1">
                    <a:satMod val="150000"/>
                  </a:schemeClr>
                </a:solidFill>
                <a:ea typeface="+mj-ea"/>
                <a:cs typeface="+mj-cs"/>
              </a:rPr>
              <a:t>-DT-Td-</a:t>
            </a:r>
            <a:r>
              <a:rPr lang="en-US" b="1" dirty="0" err="1">
                <a:solidFill>
                  <a:schemeClr val="accent1">
                    <a:satMod val="150000"/>
                  </a:schemeClr>
                </a:solidFill>
                <a:ea typeface="+mj-ea"/>
                <a:cs typeface="+mj-cs"/>
              </a:rPr>
              <a:t>Tdap</a:t>
            </a:r>
            <a:endParaRPr lang="en-US" b="1" dirty="0">
              <a:solidFill>
                <a:schemeClr val="accent1">
                  <a:satMod val="150000"/>
                </a:schemeClr>
              </a:solidFill>
              <a:ea typeface="+mj-ea"/>
              <a:cs typeface="+mj-cs"/>
            </a:endParaRPr>
          </a:p>
        </p:txBody>
      </p:sp>
      <p:sp>
        <p:nvSpPr>
          <p:cNvPr id="246787" name="Rectangle 3"/>
          <p:cNvSpPr>
            <a:spLocks noGrp="1" noChangeArrowheads="1"/>
          </p:cNvSpPr>
          <p:nvPr>
            <p:ph idx="1"/>
          </p:nvPr>
        </p:nvSpPr>
        <p:spPr/>
        <p:txBody>
          <a:bodyPr/>
          <a:lstStyle/>
          <a:p>
            <a:pPr eaLnBrk="1" hangingPunct="1">
              <a:lnSpc>
                <a:spcPct val="80000"/>
              </a:lnSpc>
            </a:pPr>
            <a:r>
              <a:rPr lang="en-US" b="1" dirty="0" err="1">
                <a:ea typeface="ＭＳ Ｐゴシック" pitchFamily="-105" charset="-128"/>
              </a:rPr>
              <a:t>Childrens</a:t>
            </a:r>
            <a:r>
              <a:rPr lang="en-US" b="1" dirty="0">
                <a:ea typeface="ＭＳ Ｐゴシック" pitchFamily="-105" charset="-128"/>
              </a:rPr>
              <a:t> formulations</a:t>
            </a:r>
            <a:r>
              <a:rPr lang="en-US" dirty="0">
                <a:ea typeface="ＭＳ Ｐゴシック" pitchFamily="-105" charset="-128"/>
              </a:rPr>
              <a:t>: </a:t>
            </a:r>
            <a:r>
              <a:rPr lang="en-US" sz="2400" b="1" dirty="0" err="1">
                <a:ea typeface="ＭＳ Ｐゴシック" pitchFamily="-105" charset="-128"/>
              </a:rPr>
              <a:t>DTaP</a:t>
            </a:r>
            <a:r>
              <a:rPr lang="en-US" sz="2400" b="1" dirty="0">
                <a:ea typeface="ＭＳ Ｐゴシック" pitchFamily="-105" charset="-128"/>
              </a:rPr>
              <a:t> and DT</a:t>
            </a:r>
          </a:p>
          <a:p>
            <a:pPr eaLnBrk="1" hangingPunct="1">
              <a:lnSpc>
                <a:spcPct val="80000"/>
              </a:lnSpc>
            </a:pPr>
            <a:endParaRPr lang="en-US" b="1" dirty="0">
              <a:ea typeface="ＭＳ Ｐゴシック" pitchFamily="-105" charset="-128"/>
            </a:endParaRPr>
          </a:p>
          <a:p>
            <a:pPr eaLnBrk="1" hangingPunct="1">
              <a:lnSpc>
                <a:spcPct val="80000"/>
              </a:lnSpc>
            </a:pPr>
            <a:r>
              <a:rPr lang="en-US" b="1" dirty="0">
                <a:ea typeface="ＭＳ Ｐゴシック" pitchFamily="-105" charset="-128"/>
              </a:rPr>
              <a:t>Boosters</a:t>
            </a:r>
            <a:r>
              <a:rPr lang="en-US" dirty="0">
                <a:ea typeface="ＭＳ Ｐゴシック" pitchFamily="-105" charset="-128"/>
              </a:rPr>
              <a:t>: </a:t>
            </a:r>
            <a:r>
              <a:rPr lang="en-US" sz="2400" b="1" dirty="0" err="1">
                <a:ea typeface="ＭＳ Ｐゴシック" pitchFamily="-105" charset="-128"/>
              </a:rPr>
              <a:t>Tdap</a:t>
            </a:r>
            <a:r>
              <a:rPr lang="en-US" sz="2400" b="1" dirty="0">
                <a:ea typeface="ＭＳ Ｐゴシック" pitchFamily="-105" charset="-128"/>
              </a:rPr>
              <a:t>, Td</a:t>
            </a:r>
          </a:p>
          <a:p>
            <a:pPr eaLnBrk="1" hangingPunct="1">
              <a:lnSpc>
                <a:spcPct val="80000"/>
              </a:lnSpc>
            </a:pPr>
            <a:endParaRPr lang="en-US" dirty="0">
              <a:ea typeface="ＭＳ Ｐゴシック" pitchFamily="-105" charset="-128"/>
            </a:endParaRPr>
          </a:p>
          <a:p>
            <a:pPr eaLnBrk="1" hangingPunct="1">
              <a:lnSpc>
                <a:spcPct val="80000"/>
              </a:lnSpc>
            </a:pPr>
            <a:r>
              <a:rPr lang="en-US" b="1" dirty="0">
                <a:ea typeface="ＭＳ Ｐゴシック" pitchFamily="-105" charset="-128"/>
              </a:rPr>
              <a:t>Adult formulations contain lower concentrations of </a:t>
            </a:r>
            <a:r>
              <a:rPr lang="en-US" b="1" dirty="0" err="1">
                <a:ea typeface="ＭＳ Ｐゴシック" pitchFamily="-105" charset="-128"/>
              </a:rPr>
              <a:t>diptheria</a:t>
            </a:r>
            <a:r>
              <a:rPr lang="en-US" b="1" dirty="0">
                <a:ea typeface="ＭＳ Ｐゴシック" pitchFamily="-105" charset="-128"/>
              </a:rPr>
              <a:t> toxoid and </a:t>
            </a:r>
            <a:r>
              <a:rPr lang="en-US" b="1" dirty="0" err="1">
                <a:ea typeface="ＭＳ Ｐゴシック" pitchFamily="-105" charset="-128"/>
              </a:rPr>
              <a:t>acellular</a:t>
            </a:r>
            <a:r>
              <a:rPr lang="en-US" b="1" dirty="0">
                <a:ea typeface="ＭＳ Ｐゴシック" pitchFamily="-105" charset="-128"/>
              </a:rPr>
              <a:t> pertussis vaccine</a:t>
            </a:r>
          </a:p>
          <a:p>
            <a:pPr eaLnBrk="1" hangingPunct="1">
              <a:lnSpc>
                <a:spcPct val="80000"/>
              </a:lnSpc>
              <a:buFont typeface="Wingdings 2" pitchFamily="18" charset="2"/>
              <a:buNone/>
            </a:pPr>
            <a:endParaRPr lang="en-US" b="1" dirty="0">
              <a:ea typeface="ＭＳ Ｐゴシック" pitchFamily="-105" charset="-128"/>
            </a:endParaRPr>
          </a:p>
          <a:p>
            <a:pPr eaLnBrk="1" hangingPunct="1">
              <a:lnSpc>
                <a:spcPct val="80000"/>
              </a:lnSpc>
              <a:buFont typeface="Wingdings 2" pitchFamily="18" charset="2"/>
              <a:buNone/>
            </a:pPr>
            <a:endParaRPr lang="en-US" sz="1200" b="1" dirty="0">
              <a:ea typeface="ＭＳ Ｐゴシック" pitchFamily="-105" charset="-128"/>
            </a:endParaRPr>
          </a:p>
          <a:p>
            <a:pPr eaLnBrk="1" hangingPunct="1">
              <a:lnSpc>
                <a:spcPct val="80000"/>
              </a:lnSpc>
            </a:pPr>
            <a:r>
              <a:rPr lang="en-US" b="1" dirty="0">
                <a:ea typeface="ＭＳ Ｐゴシック" pitchFamily="-105" charset="-128"/>
              </a:rPr>
              <a:t>Reported local site reactions higher with age and each additional dose</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err="1">
                <a:solidFill>
                  <a:schemeClr val="accent1">
                    <a:satMod val="150000"/>
                  </a:schemeClr>
                </a:solidFill>
                <a:ea typeface="+mj-ea"/>
                <a:cs typeface="+mj-cs"/>
              </a:rPr>
              <a:t>DTaP</a:t>
            </a:r>
            <a:endParaRPr lang="en-US" b="1" dirty="0">
              <a:solidFill>
                <a:schemeClr val="accent1">
                  <a:satMod val="150000"/>
                </a:schemeClr>
              </a:solidFill>
              <a:ea typeface="+mj-ea"/>
              <a:cs typeface="+mj-cs"/>
            </a:endParaRPr>
          </a:p>
        </p:txBody>
      </p:sp>
      <p:sp>
        <p:nvSpPr>
          <p:cNvPr id="248835" name="Rectangle 3"/>
          <p:cNvSpPr>
            <a:spLocks noGrp="1"/>
          </p:cNvSpPr>
          <p:nvPr>
            <p:ph idx="1"/>
          </p:nvPr>
        </p:nvSpPr>
        <p:spPr>
          <a:xfrm>
            <a:off x="457200" y="2286000"/>
            <a:ext cx="8382000" cy="4343400"/>
          </a:xfrm>
        </p:spPr>
        <p:txBody>
          <a:bodyPr/>
          <a:lstStyle/>
          <a:p>
            <a:pPr eaLnBrk="1" hangingPunct="1"/>
            <a:r>
              <a:rPr lang="en-US" b="1" dirty="0">
                <a:ea typeface="ＭＳ Ｐゴシック" pitchFamily="-105" charset="-128"/>
              </a:rPr>
              <a:t>Approved for children 6 weeks through 6 years</a:t>
            </a:r>
          </a:p>
          <a:p>
            <a:pPr eaLnBrk="1" hangingPunct="1"/>
            <a:r>
              <a:rPr lang="en-US" b="1" dirty="0">
                <a:ea typeface="ＭＳ Ｐゴシック" pitchFamily="-105" charset="-128"/>
              </a:rPr>
              <a:t>Number of doses depends on child’s age at the first dose</a:t>
            </a:r>
          </a:p>
          <a:p>
            <a:pPr lvl="1" eaLnBrk="1" hangingPunct="1"/>
            <a:r>
              <a:rPr lang="en-US" b="1" dirty="0">
                <a:ea typeface="ＭＳ Ｐゴシック" pitchFamily="-105" charset="-128"/>
              </a:rPr>
              <a:t>If &lt;12 months, 4 doses are recommended</a:t>
            </a:r>
          </a:p>
          <a:p>
            <a:pPr lvl="1" eaLnBrk="1" hangingPunct="1"/>
            <a:r>
              <a:rPr lang="en-US" b="1" dirty="0">
                <a:ea typeface="ＭＳ Ｐゴシック" pitchFamily="-105" charset="-128"/>
              </a:rPr>
              <a:t>If &gt;12 months, 3 doses are recommended</a:t>
            </a:r>
          </a:p>
          <a:p>
            <a:pPr lvl="1" eaLnBrk="1" hangingPunct="1"/>
            <a:endParaRPr lang="en-US" sz="1400" b="1" dirty="0">
              <a:ea typeface="ＭＳ Ｐゴシック" pitchFamily="-105" charset="-128"/>
            </a:endParaRPr>
          </a:p>
          <a:p>
            <a:pPr eaLnBrk="1" hangingPunct="1"/>
            <a:r>
              <a:rPr lang="en-US" b="1" dirty="0">
                <a:ea typeface="ＭＳ Ｐゴシック" pitchFamily="-105" charset="-128"/>
              </a:rPr>
              <a:t>1</a:t>
            </a:r>
            <a:r>
              <a:rPr lang="en-US" b="1" baseline="30000" dirty="0">
                <a:ea typeface="ＭＳ Ｐゴシック" pitchFamily="-105" charset="-128"/>
              </a:rPr>
              <a:t>st</a:t>
            </a:r>
            <a:r>
              <a:rPr lang="en-US" b="1" dirty="0">
                <a:ea typeface="ＭＳ Ｐゴシック" pitchFamily="-105" charset="-128"/>
              </a:rPr>
              <a:t> booster at 4-6 years: </a:t>
            </a:r>
            <a:r>
              <a:rPr lang="en-US" b="1" dirty="0" err="1">
                <a:ea typeface="ＭＳ Ｐゴシック" pitchFamily="-105" charset="-128"/>
              </a:rPr>
              <a:t>DTaP</a:t>
            </a:r>
            <a:endParaRPr lang="en-US" b="1" dirty="0">
              <a:ea typeface="ＭＳ Ｐゴシック" pitchFamily="-105" charset="-128"/>
            </a:endParaRPr>
          </a:p>
          <a:p>
            <a:pPr eaLnBrk="1" hangingPunct="1"/>
            <a:r>
              <a:rPr lang="en-US" b="1" dirty="0">
                <a:ea typeface="ＭＳ Ｐゴシック" pitchFamily="-105" charset="-128"/>
              </a:rPr>
              <a:t>2</a:t>
            </a:r>
            <a:r>
              <a:rPr lang="en-US" b="1" baseline="30000" dirty="0">
                <a:ea typeface="ＭＳ Ｐゴシック" pitchFamily="-105" charset="-128"/>
              </a:rPr>
              <a:t>nd</a:t>
            </a:r>
            <a:r>
              <a:rPr lang="en-US" b="1" dirty="0">
                <a:ea typeface="ＭＳ Ｐゴシック" pitchFamily="-105" charset="-128"/>
              </a:rPr>
              <a:t> booster at ages 11-12 years: </a:t>
            </a:r>
            <a:r>
              <a:rPr lang="en-US" b="1" dirty="0" err="1">
                <a:ea typeface="ＭＳ Ｐゴシック" pitchFamily="-105" charset="-128"/>
              </a:rPr>
              <a:t>Tdap</a:t>
            </a:r>
            <a:endParaRPr lang="en-US" b="1" dirty="0">
              <a:ea typeface="ＭＳ Ｐゴシック" pitchFamily="-105" charset="-128"/>
            </a:endParaRPr>
          </a:p>
          <a:p>
            <a:pPr eaLnBrk="1" hangingPunct="1"/>
            <a:r>
              <a:rPr lang="en-US" b="1" dirty="0">
                <a:ea typeface="ＭＳ Ｐゴシック" pitchFamily="-105" charset="-128"/>
              </a:rPr>
              <a:t>Following boosters: </a:t>
            </a:r>
            <a:r>
              <a:rPr lang="en-US" b="1" dirty="0" err="1">
                <a:ea typeface="ＭＳ Ｐゴシック" pitchFamily="-105" charset="-128"/>
              </a:rPr>
              <a:t>Tdap</a:t>
            </a:r>
            <a:r>
              <a:rPr lang="en-US" b="1" dirty="0">
                <a:ea typeface="ＭＳ Ｐゴシック" pitchFamily="-105" charset="-128"/>
              </a:rPr>
              <a:t> once for adolescent, then once as adult,  then Td every 10 years</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381000"/>
            <a:ext cx="8077200" cy="4648200"/>
          </a:xfrm>
        </p:spPr>
        <p:txBody>
          <a:bodyPr rtlCol="0">
            <a:noAutofit/>
            <a:scene3d>
              <a:camera prst="orthographicFront"/>
              <a:lightRig rig="threePt" dir="t">
                <a:rot lat="0" lon="0" rev="4800000"/>
              </a:lightRig>
            </a:scene3d>
          </a:bodyPr>
          <a:lstStyle/>
          <a:p>
            <a:pPr eaLnBrk="1" fontAlgn="auto" hangingPunct="1">
              <a:spcAft>
                <a:spcPts val="0"/>
              </a:spcAft>
              <a:defRPr/>
            </a:pPr>
            <a:r>
              <a:rPr lang="en-US" sz="2400" b="1" dirty="0">
                <a:solidFill>
                  <a:schemeClr val="accent1">
                    <a:satMod val="150000"/>
                  </a:schemeClr>
                </a:solidFill>
                <a:ea typeface="+mj-ea"/>
                <a:cs typeface="+mj-cs"/>
              </a:rPr>
              <a:t>An 11-year old patient is in your clinic to receive his tetanus/</a:t>
            </a:r>
            <a:r>
              <a:rPr lang="en-US" sz="2400" b="1" dirty="0" err="1">
                <a:solidFill>
                  <a:schemeClr val="accent1">
                    <a:satMod val="150000"/>
                  </a:schemeClr>
                </a:solidFill>
                <a:ea typeface="+mj-ea"/>
                <a:cs typeface="+mj-cs"/>
              </a:rPr>
              <a:t>diptheria</a:t>
            </a:r>
            <a:r>
              <a:rPr lang="en-US" sz="2400" b="1" dirty="0">
                <a:solidFill>
                  <a:schemeClr val="accent1">
                    <a:satMod val="150000"/>
                  </a:schemeClr>
                </a:solidFill>
                <a:ea typeface="+mj-ea"/>
                <a:cs typeface="+mj-cs"/>
              </a:rPr>
              <a:t> booster.  He received his </a:t>
            </a:r>
            <a:r>
              <a:rPr lang="en-US" sz="2400" b="1" dirty="0" err="1">
                <a:solidFill>
                  <a:schemeClr val="accent1">
                    <a:satMod val="150000"/>
                  </a:schemeClr>
                </a:solidFill>
                <a:ea typeface="+mj-ea"/>
                <a:cs typeface="+mj-cs"/>
              </a:rPr>
              <a:t>DTaP</a:t>
            </a:r>
            <a:r>
              <a:rPr lang="en-US" sz="2400" b="1" dirty="0">
                <a:solidFill>
                  <a:schemeClr val="accent1">
                    <a:satMod val="150000"/>
                  </a:schemeClr>
                </a:solidFill>
                <a:ea typeface="+mj-ea"/>
                <a:cs typeface="+mj-cs"/>
              </a:rPr>
              <a:t> series at 13 months, 14 months, 15 months, and a </a:t>
            </a:r>
            <a:r>
              <a:rPr lang="en-US" sz="2400" b="1" dirty="0" err="1">
                <a:solidFill>
                  <a:schemeClr val="accent1">
                    <a:satMod val="150000"/>
                  </a:schemeClr>
                </a:solidFill>
                <a:ea typeface="+mj-ea"/>
                <a:cs typeface="+mj-cs"/>
              </a:rPr>
              <a:t>DTaP</a:t>
            </a:r>
            <a:r>
              <a:rPr lang="en-US" sz="2400" b="1" dirty="0">
                <a:solidFill>
                  <a:schemeClr val="accent1">
                    <a:satMod val="150000"/>
                  </a:schemeClr>
                </a:solidFill>
                <a:ea typeface="+mj-ea"/>
                <a:cs typeface="+mj-cs"/>
              </a:rPr>
              <a:t> booster at 4 years old.  He had no reaction to his previous vaccination.  What do you want to give him today?</a:t>
            </a:r>
            <a:br>
              <a:rPr lang="en-US" sz="2600" dirty="0">
                <a:solidFill>
                  <a:schemeClr val="accent1">
                    <a:satMod val="150000"/>
                  </a:schemeClr>
                </a:solidFill>
                <a:ea typeface="+mj-ea"/>
                <a:cs typeface="+mj-cs"/>
              </a:rPr>
            </a:br>
            <a:br>
              <a:rPr lang="en-US" sz="2600" dirty="0">
                <a:solidFill>
                  <a:schemeClr val="accent1">
                    <a:satMod val="150000"/>
                  </a:schemeClr>
                </a:solidFill>
                <a:ea typeface="+mj-ea"/>
                <a:cs typeface="+mj-cs"/>
              </a:rPr>
            </a:br>
            <a:br>
              <a:rPr lang="en-US" sz="2600" dirty="0">
                <a:solidFill>
                  <a:schemeClr val="accent1">
                    <a:satMod val="150000"/>
                  </a:schemeClr>
                </a:solidFill>
                <a:ea typeface="+mj-ea"/>
                <a:cs typeface="+mj-cs"/>
              </a:rPr>
            </a:br>
            <a:br>
              <a:rPr lang="en-US" sz="2600" dirty="0">
                <a:solidFill>
                  <a:schemeClr val="accent1">
                    <a:satMod val="150000"/>
                  </a:schemeClr>
                </a:solidFill>
                <a:ea typeface="+mj-ea"/>
                <a:cs typeface="+mj-cs"/>
              </a:rPr>
            </a:br>
            <a:r>
              <a:rPr lang="en-US" sz="2600" dirty="0">
                <a:solidFill>
                  <a:schemeClr val="accent1">
                    <a:satMod val="150000"/>
                  </a:schemeClr>
                </a:solidFill>
                <a:ea typeface="+mj-ea"/>
                <a:cs typeface="+mj-cs"/>
              </a:rPr>
              <a:t>When should he come back for his booster and which formulation should he receive? </a:t>
            </a:r>
          </a:p>
        </p:txBody>
      </p:sp>
      <p:sp>
        <p:nvSpPr>
          <p:cNvPr id="6" name="Subtitle 5"/>
          <p:cNvSpPr>
            <a:spLocks noGrp="1"/>
          </p:cNvSpPr>
          <p:nvPr>
            <p:ph type="subTitle" idx="1"/>
          </p:nvPr>
        </p:nvSpPr>
        <p:spPr>
          <a:xfrm>
            <a:off x="1066800" y="3276600"/>
            <a:ext cx="8077200" cy="585788"/>
          </a:xfrm>
        </p:spPr>
        <p:txBody>
          <a:bodyPr/>
          <a:lstStyle/>
          <a:p>
            <a:pPr eaLnBrk="1" hangingPunct="1"/>
            <a:r>
              <a:rPr lang="en-US" sz="2600" b="1" dirty="0" err="1">
                <a:ea typeface="ＭＳ Ｐゴシック" pitchFamily="-105" charset="-128"/>
              </a:rPr>
              <a:t>Tdap</a:t>
            </a:r>
            <a:endParaRPr lang="en-US" sz="2600" b="1" dirty="0">
              <a:ea typeface="ＭＳ Ｐゴシック" pitchFamily="-105" charset="-128"/>
            </a:endParaRPr>
          </a:p>
        </p:txBody>
      </p:sp>
      <p:sp>
        <p:nvSpPr>
          <p:cNvPr id="7" name="Subtitle 5"/>
          <p:cNvSpPr txBox="1">
            <a:spLocks/>
          </p:cNvSpPr>
          <p:nvPr/>
        </p:nvSpPr>
        <p:spPr bwMode="auto">
          <a:xfrm>
            <a:off x="685800" y="5562600"/>
            <a:ext cx="807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872" tIns="0" rIns="45720" bIns="0" anchor="b"/>
          <a:lstStyle>
            <a:lvl1pPr eaLnBrk="0" hangingPunct="0">
              <a:defRPr sz="2400">
                <a:solidFill>
                  <a:schemeClr val="tx1"/>
                </a:solidFill>
                <a:latin typeface="Tahoma" pitchFamily="34" charset="0"/>
                <a:cs typeface="Arial" charset="0"/>
              </a:defRPr>
            </a:lvl1pPr>
            <a:lvl2pPr marL="37931725" indent="-37474525"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buClr>
                <a:schemeClr val="accent1"/>
              </a:buClr>
              <a:buSzPct val="104000"/>
              <a:buFont typeface="Wingdings 2" pitchFamily="18" charset="2"/>
              <a:buNone/>
            </a:pPr>
            <a:r>
              <a:rPr lang="en-US" sz="2600" b="1" dirty="0">
                <a:latin typeface="Corbel" pitchFamily="34" charset="0"/>
              </a:rPr>
              <a:t>Tdap in 10 years, then Td or Tdap every 10 years thereafter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2057400" y="762000"/>
            <a:ext cx="6377940" cy="1293028"/>
          </a:xfrm>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Pneumococcal Disease</a:t>
            </a:r>
          </a:p>
        </p:txBody>
      </p:sp>
      <p:sp>
        <p:nvSpPr>
          <p:cNvPr id="252931" name="Content Placeholder 2"/>
          <p:cNvSpPr>
            <a:spLocks noGrp="1"/>
          </p:cNvSpPr>
          <p:nvPr>
            <p:ph idx="1"/>
          </p:nvPr>
        </p:nvSpPr>
        <p:spPr/>
        <p:txBody>
          <a:bodyPr/>
          <a:lstStyle/>
          <a:p>
            <a:pPr eaLnBrk="1" fontAlgn="t" hangingPunct="1"/>
            <a:r>
              <a:rPr lang="en-US" b="1" i="1" dirty="0">
                <a:ea typeface="ＭＳ Ｐゴシック" pitchFamily="-105" charset="-128"/>
              </a:rPr>
              <a:t>Streptococcus </a:t>
            </a:r>
            <a:r>
              <a:rPr lang="en-US" b="1" i="1" dirty="0" err="1">
                <a:ea typeface="ＭＳ Ｐゴシック" pitchFamily="-105" charset="-128"/>
              </a:rPr>
              <a:t>pneumoniae</a:t>
            </a:r>
            <a:endParaRPr lang="en-US" b="1" i="1" dirty="0">
              <a:ea typeface="ＭＳ Ｐゴシック" pitchFamily="-105" charset="-128"/>
            </a:endParaRPr>
          </a:p>
          <a:p>
            <a:pPr eaLnBrk="1" fontAlgn="t" hangingPunct="1"/>
            <a:endParaRPr lang="en-US" b="1" i="1" dirty="0">
              <a:ea typeface="ＭＳ Ｐゴシック" pitchFamily="-105" charset="-128"/>
            </a:endParaRPr>
          </a:p>
          <a:p>
            <a:pPr eaLnBrk="1" fontAlgn="t" hangingPunct="1"/>
            <a:r>
              <a:rPr lang="en-US" b="1" dirty="0">
                <a:ea typeface="ＭＳ Ｐゴシック" pitchFamily="-105" charset="-128"/>
              </a:rPr>
              <a:t>90 serotypes</a:t>
            </a:r>
          </a:p>
          <a:p>
            <a:pPr eaLnBrk="1" fontAlgn="t" hangingPunct="1"/>
            <a:endParaRPr lang="en-US" b="1" dirty="0">
              <a:ea typeface="ＭＳ Ｐゴシック" pitchFamily="-105" charset="-128"/>
            </a:endParaRPr>
          </a:p>
          <a:p>
            <a:pPr eaLnBrk="1" fontAlgn="t" hangingPunct="1"/>
            <a:r>
              <a:rPr lang="en-US" b="1" dirty="0">
                <a:ea typeface="ＭＳ Ｐゴシック" pitchFamily="-105" charset="-128"/>
              </a:rPr>
              <a:t>Type-specific antibody protection</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Pneumococcal Meningitis</a:t>
            </a:r>
          </a:p>
        </p:txBody>
      </p:sp>
      <p:sp>
        <p:nvSpPr>
          <p:cNvPr id="254979" name="Rectangle 3"/>
          <p:cNvSpPr>
            <a:spLocks noGrp="1" noChangeArrowheads="1"/>
          </p:cNvSpPr>
          <p:nvPr>
            <p:ph idx="1"/>
          </p:nvPr>
        </p:nvSpPr>
        <p:spPr>
          <a:xfrm>
            <a:off x="457200" y="2242911"/>
            <a:ext cx="8229600" cy="4625975"/>
          </a:xfrm>
        </p:spPr>
        <p:txBody>
          <a:bodyPr/>
          <a:lstStyle/>
          <a:p>
            <a:pPr eaLnBrk="1" fontAlgn="t" hangingPunct="1"/>
            <a:r>
              <a:rPr lang="en-US" sz="2800" b="1" dirty="0">
                <a:ea typeface="ＭＳ Ｐゴシック" pitchFamily="-105" charset="-128"/>
              </a:rPr>
              <a:t>Most common cause of bacterial meningitis </a:t>
            </a:r>
          </a:p>
          <a:p>
            <a:pPr eaLnBrk="1" fontAlgn="t" hangingPunct="1">
              <a:buFont typeface="Wingdings 2" pitchFamily="18" charset="2"/>
              <a:buNone/>
            </a:pPr>
            <a:endParaRPr lang="en-US" sz="2800" b="1" dirty="0">
              <a:ea typeface="ＭＳ Ｐゴシック" pitchFamily="-105" charset="-128"/>
            </a:endParaRPr>
          </a:p>
          <a:p>
            <a:pPr eaLnBrk="1" fontAlgn="t" hangingPunct="1"/>
            <a:r>
              <a:rPr lang="en-US" sz="2800" b="1" dirty="0">
                <a:ea typeface="ＭＳ Ｐゴシック" pitchFamily="-105" charset="-128"/>
              </a:rPr>
              <a:t>High fatality rates (80%) in children &lt;2 years old and adults &gt;65 years old </a:t>
            </a:r>
          </a:p>
          <a:p>
            <a:pPr eaLnBrk="1" hangingPunct="1"/>
            <a:endParaRPr lang="en-US" sz="2800" dirty="0">
              <a:ea typeface="ＭＳ Ｐゴシック" pitchFamily="-105" charset="-128"/>
            </a:endParaRPr>
          </a:p>
        </p:txBody>
      </p:sp>
      <p:pic>
        <p:nvPicPr>
          <p:cNvPr id="254980" name="Picture 5" descr="This ventral view of a human brain depicts a purulent basilar meningitis infection due to Streptococcus pneumoniae bacteria."/>
          <p:cNvPicPr>
            <a:picLocks noChangeAspect="1" noChangeArrowheads="1"/>
          </p:cNvPicPr>
          <p:nvPr/>
        </p:nvPicPr>
        <p:blipFill>
          <a:blip r:embed="rId3">
            <a:extLst>
              <a:ext uri="{28A0092B-C50C-407E-A947-70E740481C1C}">
                <a14:useLocalDpi xmlns:a14="http://schemas.microsoft.com/office/drawing/2010/main" val="0"/>
              </a:ext>
            </a:extLst>
          </a:blip>
          <a:srcRect l="-56740" r="-56740"/>
          <a:stretch>
            <a:fillRect/>
          </a:stretch>
        </p:blipFill>
        <p:spPr bwMode="auto">
          <a:xfrm>
            <a:off x="4724400" y="4191000"/>
            <a:ext cx="4419600"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2133600" y="762000"/>
            <a:ext cx="6377940" cy="1293028"/>
          </a:xfrm>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Pneumococcal Pneumonia</a:t>
            </a:r>
          </a:p>
        </p:txBody>
      </p:sp>
      <p:sp>
        <p:nvSpPr>
          <p:cNvPr id="257027" name="Rectangle 3"/>
          <p:cNvSpPr>
            <a:spLocks noGrp="1" noChangeArrowheads="1"/>
          </p:cNvSpPr>
          <p:nvPr>
            <p:ph idx="1"/>
          </p:nvPr>
        </p:nvSpPr>
        <p:spPr>
          <a:xfrm>
            <a:off x="685800" y="2438400"/>
            <a:ext cx="7955280" cy="4069080"/>
          </a:xfrm>
        </p:spPr>
        <p:txBody>
          <a:bodyPr/>
          <a:lstStyle/>
          <a:p>
            <a:pPr eaLnBrk="1" hangingPunct="1"/>
            <a:r>
              <a:rPr lang="en-US" sz="2800" b="1" dirty="0">
                <a:ea typeface="ＭＳ Ｐゴシック" pitchFamily="-105" charset="-128"/>
              </a:rPr>
              <a:t>Most common complication</a:t>
            </a:r>
          </a:p>
          <a:p>
            <a:pPr eaLnBrk="1" hangingPunct="1"/>
            <a:endParaRPr lang="en-US" sz="2800" b="1" dirty="0">
              <a:ea typeface="ＭＳ Ｐゴシック" pitchFamily="-105" charset="-128"/>
            </a:endParaRPr>
          </a:p>
          <a:p>
            <a:pPr eaLnBrk="1" hangingPunct="1"/>
            <a:r>
              <a:rPr lang="en-US" sz="2800" b="1" dirty="0">
                <a:ea typeface="ＭＳ Ｐゴシック" pitchFamily="-105" charset="-128"/>
              </a:rPr>
              <a:t>100,000-135,000 cases requiring hospitalization per year</a:t>
            </a:r>
          </a:p>
          <a:p>
            <a:pPr eaLnBrk="1" hangingPunct="1"/>
            <a:endParaRPr lang="en-US" sz="2800" b="1" dirty="0">
              <a:ea typeface="ＭＳ Ｐゴシック" pitchFamily="-105" charset="-128"/>
            </a:endParaRPr>
          </a:p>
          <a:p>
            <a:pPr eaLnBrk="1" hangingPunct="1"/>
            <a:r>
              <a:rPr lang="en-US" sz="2800" b="1" dirty="0">
                <a:ea typeface="ＭＳ Ｐゴシック" pitchFamily="-105" charset="-128"/>
              </a:rPr>
              <a:t>Responsible for up to 30% of CAP and 50% of HAP</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Pneumococcal Vaccine</a:t>
            </a:r>
          </a:p>
        </p:txBody>
      </p:sp>
      <p:sp>
        <p:nvSpPr>
          <p:cNvPr id="259075" name="Content Placeholder 2"/>
          <p:cNvSpPr>
            <a:spLocks noGrp="1"/>
          </p:cNvSpPr>
          <p:nvPr>
            <p:ph idx="1"/>
          </p:nvPr>
        </p:nvSpPr>
        <p:spPr>
          <a:xfrm>
            <a:off x="594360" y="2362200"/>
            <a:ext cx="7955280" cy="4069080"/>
          </a:xfrm>
        </p:spPr>
        <p:txBody>
          <a:bodyPr/>
          <a:lstStyle/>
          <a:p>
            <a:pPr eaLnBrk="1" hangingPunct="1"/>
            <a:r>
              <a:rPr lang="en-US" sz="3000" b="1" dirty="0">
                <a:ea typeface="ＭＳ Ｐゴシック" pitchFamily="-105" charset="-128"/>
              </a:rPr>
              <a:t>23-valent polysaccharide vaccine (</a:t>
            </a:r>
            <a:r>
              <a:rPr lang="en-US" sz="3000" b="1" dirty="0" err="1">
                <a:ea typeface="ＭＳ Ｐゴシック" pitchFamily="-105" charset="-128"/>
              </a:rPr>
              <a:t>PPSV</a:t>
            </a:r>
            <a:r>
              <a:rPr lang="en-US" sz="3000" b="1" dirty="0">
                <a:ea typeface="ＭＳ Ｐゴシック" pitchFamily="-105" charset="-128"/>
              </a:rPr>
              <a:t>)</a:t>
            </a:r>
          </a:p>
          <a:p>
            <a:pPr eaLnBrk="1" hangingPunct="1"/>
            <a:endParaRPr lang="en-US" sz="3000" b="1" dirty="0">
              <a:ea typeface="ＭＳ Ｐゴシック" pitchFamily="-105" charset="-128"/>
            </a:endParaRPr>
          </a:p>
          <a:p>
            <a:pPr eaLnBrk="1" hangingPunct="1"/>
            <a:r>
              <a:rPr lang="en-US" sz="3000" b="1" dirty="0">
                <a:ea typeface="ＭＳ Ｐゴシック" pitchFamily="-105" charset="-128"/>
              </a:rPr>
              <a:t>13-valent polysaccharide conjugate vaccine (</a:t>
            </a:r>
            <a:r>
              <a:rPr lang="en-US" sz="3000" b="1" dirty="0" err="1">
                <a:ea typeface="ＭＳ Ｐゴシック" pitchFamily="-105" charset="-128"/>
              </a:rPr>
              <a:t>PCV</a:t>
            </a:r>
            <a:r>
              <a:rPr lang="en-US" sz="3000" b="1" dirty="0">
                <a:ea typeface="ＭＳ Ｐゴシック" pitchFamily="-105" charset="-128"/>
              </a:rPr>
              <a:t>) – the former vaccine was 7-valent</a:t>
            </a:r>
          </a:p>
          <a:p>
            <a:pPr eaLnBrk="1" hangingPunct="1">
              <a:buFont typeface="Wingdings 2" pitchFamily="18" charset="2"/>
              <a:buNone/>
            </a:pPr>
            <a:r>
              <a:rPr lang="en-US" sz="3000" b="1" dirty="0">
                <a:ea typeface="ＭＳ Ｐゴシック" pitchFamily="-105" charset="-128"/>
              </a:rPr>
              <a:t>		Prevnar-13</a:t>
            </a:r>
          </a:p>
          <a:p>
            <a:pPr eaLnBrk="1" hangingPunct="1"/>
            <a:endParaRPr lang="en-US" sz="3000" dirty="0">
              <a:ea typeface="ＭＳ Ｐゴシック" pitchFamily="-105" charset="-128"/>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2362200" y="383372"/>
            <a:ext cx="6377940" cy="1293028"/>
          </a:xfrm>
        </p:spPr>
        <p:txBody>
          <a:bodyPr rtlCol="0">
            <a:normAutofit fontScale="90000"/>
            <a:scene3d>
              <a:camera prst="orthographicFront"/>
              <a:lightRig rig="threePt" dir="t">
                <a:rot lat="0" lon="0" rev="4800000"/>
              </a:lightRig>
            </a:scene3d>
          </a:bodyPr>
          <a:lstStyle/>
          <a:p>
            <a:pPr eaLnBrk="1" fontAlgn="auto" hangingPunct="1">
              <a:spcAft>
                <a:spcPts val="0"/>
              </a:spcAft>
              <a:defRPr/>
            </a:pPr>
            <a:r>
              <a:rPr lang="en-US" sz="3200" b="1" dirty="0">
                <a:solidFill>
                  <a:schemeClr val="accent1">
                    <a:satMod val="150000"/>
                  </a:schemeClr>
                </a:solidFill>
                <a:ea typeface="+mj-ea"/>
                <a:cs typeface="+mj-cs"/>
              </a:rPr>
              <a:t>Pneumococcal Polysaccharide Vaccine (PPSV</a:t>
            </a:r>
            <a:r>
              <a:rPr lang="en-US" sz="3200" dirty="0">
                <a:solidFill>
                  <a:schemeClr val="accent1">
                    <a:satMod val="150000"/>
                  </a:schemeClr>
                </a:solidFill>
                <a:ea typeface="+mj-ea"/>
                <a:cs typeface="+mj-cs"/>
              </a:rPr>
              <a:t>)</a:t>
            </a:r>
          </a:p>
        </p:txBody>
      </p:sp>
      <p:sp>
        <p:nvSpPr>
          <p:cNvPr id="261123" name="Rectangle 3"/>
          <p:cNvSpPr>
            <a:spLocks noGrp="1" noChangeArrowheads="1"/>
          </p:cNvSpPr>
          <p:nvPr>
            <p:ph idx="1"/>
          </p:nvPr>
        </p:nvSpPr>
        <p:spPr>
          <a:xfrm>
            <a:off x="381000" y="1676400"/>
            <a:ext cx="8534400" cy="4953000"/>
          </a:xfrm>
        </p:spPr>
        <p:txBody>
          <a:bodyPr/>
          <a:lstStyle/>
          <a:p>
            <a:pPr eaLnBrk="1" hangingPunct="1"/>
            <a:r>
              <a:rPr lang="en-US" sz="2800" b="1" dirty="0">
                <a:ea typeface="ＭＳ Ｐゴシック" pitchFamily="-105" charset="-128"/>
              </a:rPr>
              <a:t>23 serotypes account for 88% of pneumococcal disease</a:t>
            </a:r>
          </a:p>
          <a:p>
            <a:pPr eaLnBrk="1" hangingPunct="1">
              <a:buFont typeface="Wingdings 2" pitchFamily="18" charset="2"/>
              <a:buNone/>
            </a:pPr>
            <a:endParaRPr lang="en-US" sz="2800" b="1" dirty="0">
              <a:ea typeface="ＭＳ Ｐゴシック" pitchFamily="-105" charset="-128"/>
            </a:endParaRPr>
          </a:p>
          <a:p>
            <a:pPr eaLnBrk="1" hangingPunct="1"/>
            <a:r>
              <a:rPr lang="en-US" sz="2800" b="1" dirty="0">
                <a:ea typeface="ＭＳ Ｐゴシック" pitchFamily="-105" charset="-128"/>
              </a:rPr>
              <a:t>Schedule is one dose for ages </a:t>
            </a:r>
            <a:r>
              <a:rPr lang="en-US" sz="2800" b="1" u="sng" dirty="0">
                <a:ea typeface="ＭＳ Ｐゴシック" pitchFamily="-105" charset="-128"/>
              </a:rPr>
              <a:t>&gt;</a:t>
            </a:r>
            <a:r>
              <a:rPr lang="en-US" sz="2800" b="1" dirty="0">
                <a:ea typeface="ＭＳ Ｐゴシック" pitchFamily="-105" charset="-128"/>
              </a:rPr>
              <a:t> 65</a:t>
            </a:r>
          </a:p>
          <a:p>
            <a:pPr lvl="1" eaLnBrk="1" hangingPunct="1"/>
            <a:r>
              <a:rPr lang="en-US" sz="2400" b="1" dirty="0">
                <a:ea typeface="ＭＳ Ｐゴシック" pitchFamily="-105" charset="-128"/>
              </a:rPr>
              <a:t>High risk patients may receive 1 dose with selective revaccination (&gt;5 years)</a:t>
            </a:r>
          </a:p>
          <a:p>
            <a:pPr lvl="1" eaLnBrk="1" hangingPunct="1"/>
            <a:endParaRPr lang="en-US" sz="2400" b="1" dirty="0">
              <a:ea typeface="ＭＳ Ｐゴシック" pitchFamily="-105" charset="-128"/>
            </a:endParaRPr>
          </a:p>
          <a:p>
            <a:pPr eaLnBrk="1" hangingPunct="1"/>
            <a:r>
              <a:rPr lang="en-US" sz="2800" b="1" dirty="0">
                <a:ea typeface="ＭＳ Ｐゴシック" pitchFamily="-105" charset="-128"/>
              </a:rPr>
              <a:t>Duration of immunity is at least 6 years</a:t>
            </a:r>
          </a:p>
          <a:p>
            <a:pPr eaLnBrk="1" hangingPunct="1">
              <a:buFont typeface="Wingdings 2" pitchFamily="18" charset="2"/>
              <a:buNone/>
            </a:pPr>
            <a:endParaRPr lang="en-US" sz="2800" dirty="0">
              <a:ea typeface="ＭＳ Ｐゴシック" pitchFamily="-105" charset="-128"/>
            </a:endParaRPr>
          </a:p>
          <a:p>
            <a:pPr eaLnBrk="1" hangingPunct="1"/>
            <a:r>
              <a:rPr lang="en-US" sz="2800" b="1" dirty="0">
                <a:ea typeface="ＭＳ Ｐゴシック" pitchFamily="-105" charset="-128"/>
              </a:rPr>
              <a:t>NOT EFFECTIVE IN CHILDREN &lt;2 YEARS</a:t>
            </a:r>
          </a:p>
          <a:p>
            <a:pPr eaLnBrk="1" hangingPunct="1"/>
            <a:endParaRPr lang="en-US" sz="2800" dirty="0">
              <a:ea typeface="ＭＳ Ｐゴシック" pitchFamily="-105" charset="-128"/>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a:xfrm>
            <a:off x="2230483" y="381000"/>
            <a:ext cx="6377940" cy="1293028"/>
          </a:xfrm>
        </p:spPr>
        <p:txBody>
          <a:bodyPr rtlCol="0">
            <a:normAutofit fontScale="90000"/>
            <a:scene3d>
              <a:camera prst="orthographicFront"/>
              <a:lightRig rig="threePt" dir="t">
                <a:rot lat="0" lon="0" rev="4800000"/>
              </a:lightRig>
            </a:scene3d>
          </a:bodyPr>
          <a:lstStyle/>
          <a:p>
            <a:pPr eaLnBrk="1" fontAlgn="auto" hangingPunct="1">
              <a:spcAft>
                <a:spcPts val="0"/>
              </a:spcAft>
              <a:defRPr/>
            </a:pPr>
            <a:r>
              <a:rPr lang="en-US" sz="3400" b="1" dirty="0">
                <a:solidFill>
                  <a:schemeClr val="accent1">
                    <a:satMod val="150000"/>
                  </a:schemeClr>
                </a:solidFill>
                <a:ea typeface="+mj-ea"/>
                <a:cs typeface="+mj-cs"/>
              </a:rPr>
              <a:t>Pneumococcal Conjugated Vaccine (PCV)</a:t>
            </a:r>
          </a:p>
        </p:txBody>
      </p:sp>
      <p:sp>
        <p:nvSpPr>
          <p:cNvPr id="263171" name="Content Placeholder 2"/>
          <p:cNvSpPr>
            <a:spLocks noGrp="1"/>
          </p:cNvSpPr>
          <p:nvPr>
            <p:ph idx="1"/>
          </p:nvPr>
        </p:nvSpPr>
        <p:spPr/>
        <p:txBody>
          <a:bodyPr>
            <a:normAutofit/>
          </a:bodyPr>
          <a:lstStyle/>
          <a:p>
            <a:pPr eaLnBrk="1" hangingPunct="1"/>
            <a:r>
              <a:rPr lang="en-US" sz="2600" b="1" dirty="0">
                <a:ea typeface="ＭＳ Ｐゴシック" pitchFamily="-105" charset="-128"/>
              </a:rPr>
              <a:t>Covers 13 serotypes of </a:t>
            </a:r>
            <a:r>
              <a:rPr lang="en-US" sz="2600" b="1" i="1" dirty="0">
                <a:ea typeface="ＭＳ Ｐゴシック" pitchFamily="-105" charset="-128"/>
              </a:rPr>
              <a:t>S. </a:t>
            </a:r>
            <a:r>
              <a:rPr lang="en-US" sz="2600" b="1" i="1" dirty="0" err="1">
                <a:ea typeface="ＭＳ Ｐゴシック" pitchFamily="-105" charset="-128"/>
              </a:rPr>
              <a:t>pneumoniae</a:t>
            </a:r>
            <a:endParaRPr lang="en-US" sz="2600" b="1" i="1" dirty="0">
              <a:ea typeface="ＭＳ Ｐゴシック" pitchFamily="-105" charset="-128"/>
            </a:endParaRPr>
          </a:p>
          <a:p>
            <a:pPr eaLnBrk="1" hangingPunct="1"/>
            <a:endParaRPr lang="en-US" sz="2600" b="1" dirty="0">
              <a:ea typeface="ＭＳ Ｐゴシック" pitchFamily="-105" charset="-128"/>
            </a:endParaRPr>
          </a:p>
          <a:p>
            <a:pPr eaLnBrk="1" hangingPunct="1"/>
            <a:r>
              <a:rPr lang="en-US" sz="2600" b="1" dirty="0">
                <a:ea typeface="ＭＳ Ｐゴシック" pitchFamily="-105" charset="-128"/>
              </a:rPr>
              <a:t>Conjugated to nontoxic </a:t>
            </a:r>
            <a:r>
              <a:rPr lang="en-US" sz="2600" b="1" dirty="0" err="1">
                <a:ea typeface="ＭＳ Ｐゴシック" pitchFamily="-105" charset="-128"/>
              </a:rPr>
              <a:t>diptheria</a:t>
            </a:r>
            <a:r>
              <a:rPr lang="en-US" sz="2600" b="1" dirty="0">
                <a:ea typeface="ＭＳ Ｐゴシック" pitchFamily="-105" charset="-128"/>
              </a:rPr>
              <a:t> toxin</a:t>
            </a:r>
          </a:p>
          <a:p>
            <a:pPr eaLnBrk="1" hangingPunct="1"/>
            <a:endParaRPr lang="en-US" sz="2600" b="1" dirty="0">
              <a:ea typeface="ＭＳ Ｐゴシック" pitchFamily="-105" charset="-128"/>
            </a:endParaRPr>
          </a:p>
          <a:p>
            <a:pPr eaLnBrk="1" hangingPunct="1"/>
            <a:r>
              <a:rPr lang="en-US" sz="2600" b="1" dirty="0">
                <a:ea typeface="ＭＳ Ｐゴシック" pitchFamily="-105" charset="-128"/>
              </a:rPr>
              <a:t>Conjugation improves immunologic response in children &lt;2 years old</a:t>
            </a:r>
          </a:p>
          <a:p>
            <a:pPr eaLnBrk="1" hangingPunct="1">
              <a:buFont typeface="Wingdings 2" pitchFamily="18" charset="2"/>
              <a:buNone/>
            </a:pPr>
            <a:endParaRPr lang="en-US" sz="2500" b="1" dirty="0">
              <a:ea typeface="ＭＳ Ｐゴシック" pitchFamily="-105" charset="-128"/>
            </a:endParaRPr>
          </a:p>
          <a:p>
            <a:pPr eaLnBrk="1" hangingPunct="1"/>
            <a:r>
              <a:rPr lang="en-US" sz="2500" b="1" dirty="0">
                <a:ea typeface="ＭＳ Ｐゴシック" pitchFamily="-105" charset="-128"/>
              </a:rPr>
              <a:t>No special contraindications or adverse reactions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8898" name="Picture 4" descr="http://127.0.0.1:1818/images/129FF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143000"/>
            <a:ext cx="5562600"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899" name="Picture 6" descr="http://127.0.0.1:1818/images/129FF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8175" y="1828800"/>
            <a:ext cx="46958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902" name="Picture 8" descr="http://127.0.0.1:1818/images/129FF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2590800"/>
            <a:ext cx="3729038"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152400" y="-152400"/>
            <a:ext cx="8229600" cy="1371600"/>
          </a:xfrm>
          <a:prstGeom prst="rect">
            <a:avLst/>
          </a:prstGeom>
        </p:spPr>
        <p:txBody>
          <a:bodyPr rIns="45720" anchor="ctr">
            <a:normAutofit/>
            <a:scene3d>
              <a:camera prst="orthographicFront"/>
              <a:lightRig rig="threePt" dir="t">
                <a:rot lat="0" lon="0" rev="4800000"/>
              </a:lightRig>
            </a:scene3d>
            <a:sp3d prstMaterial="matte">
              <a:bevelT w="50800" h="10160"/>
            </a:sp3d>
          </a:bodyPr>
          <a:lstStyle/>
          <a:p>
            <a:pPr fontAlgn="auto">
              <a:spcAft>
                <a:spcPts val="0"/>
              </a:spcAft>
              <a:defRPr/>
            </a:pPr>
            <a:r>
              <a:rPr lang="en-US" sz="4600" b="1" dirty="0">
                <a:solidFill>
                  <a:schemeClr val="bg1">
                    <a:lumMod val="95000"/>
                  </a:schemeClr>
                </a:solidFill>
                <a:latin typeface="+mj-lt"/>
                <a:ea typeface="+mj-ea"/>
                <a:cs typeface="+mj-cs"/>
              </a:rPr>
              <a:t>Smallpox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8898"/>
                                        </p:tgtEl>
                                        <p:attrNameLst>
                                          <p:attrName>style.visibility</p:attrName>
                                        </p:attrNameLst>
                                      </p:cBhvr>
                                      <p:to>
                                        <p:strVal val="visible"/>
                                      </p:to>
                                    </p:set>
                                    <p:anim calcmode="lin" valueType="num">
                                      <p:cBhvr additive="base">
                                        <p:cTn id="7" dur="500" fill="hold"/>
                                        <p:tgtEl>
                                          <p:spTgt spid="208898"/>
                                        </p:tgtEl>
                                        <p:attrNameLst>
                                          <p:attrName>ppt_x</p:attrName>
                                        </p:attrNameLst>
                                      </p:cBhvr>
                                      <p:tavLst>
                                        <p:tav tm="0">
                                          <p:val>
                                            <p:strVal val="#ppt_x"/>
                                          </p:val>
                                        </p:tav>
                                        <p:tav tm="100000">
                                          <p:val>
                                            <p:strVal val="#ppt_x"/>
                                          </p:val>
                                        </p:tav>
                                      </p:tavLst>
                                    </p:anim>
                                    <p:anim calcmode="lin" valueType="num">
                                      <p:cBhvr additive="base">
                                        <p:cTn id="8" dur="500" fill="hold"/>
                                        <p:tgtEl>
                                          <p:spTgt spid="20889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08899"/>
                                        </p:tgtEl>
                                        <p:attrNameLst>
                                          <p:attrName>style.visibility</p:attrName>
                                        </p:attrNameLst>
                                      </p:cBhvr>
                                      <p:to>
                                        <p:strVal val="visible"/>
                                      </p:to>
                                    </p:set>
                                    <p:anim calcmode="lin" valueType="num">
                                      <p:cBhvr additive="base">
                                        <p:cTn id="13" dur="500" fill="hold"/>
                                        <p:tgtEl>
                                          <p:spTgt spid="208899"/>
                                        </p:tgtEl>
                                        <p:attrNameLst>
                                          <p:attrName>ppt_x</p:attrName>
                                        </p:attrNameLst>
                                      </p:cBhvr>
                                      <p:tavLst>
                                        <p:tav tm="0">
                                          <p:val>
                                            <p:strVal val="#ppt_x"/>
                                          </p:val>
                                        </p:tav>
                                        <p:tav tm="100000">
                                          <p:val>
                                            <p:strVal val="#ppt_x"/>
                                          </p:val>
                                        </p:tav>
                                      </p:tavLst>
                                    </p:anim>
                                    <p:anim calcmode="lin" valueType="num">
                                      <p:cBhvr additive="base">
                                        <p:cTn id="14" dur="500" fill="hold"/>
                                        <p:tgtEl>
                                          <p:spTgt spid="20889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08902"/>
                                        </p:tgtEl>
                                        <p:attrNameLst>
                                          <p:attrName>style.visibility</p:attrName>
                                        </p:attrNameLst>
                                      </p:cBhvr>
                                      <p:to>
                                        <p:strVal val="visible"/>
                                      </p:to>
                                    </p:set>
                                    <p:anim calcmode="lin" valueType="num">
                                      <p:cBhvr additive="base">
                                        <p:cTn id="19" dur="500" fill="hold"/>
                                        <p:tgtEl>
                                          <p:spTgt spid="208902"/>
                                        </p:tgtEl>
                                        <p:attrNameLst>
                                          <p:attrName>ppt_x</p:attrName>
                                        </p:attrNameLst>
                                      </p:cBhvr>
                                      <p:tavLst>
                                        <p:tav tm="0">
                                          <p:val>
                                            <p:strVal val="#ppt_x"/>
                                          </p:val>
                                        </p:tav>
                                        <p:tav tm="100000">
                                          <p:val>
                                            <p:strVal val="#ppt_x"/>
                                          </p:val>
                                        </p:tav>
                                      </p:tavLst>
                                    </p:anim>
                                    <p:anim calcmode="lin" valueType="num">
                                      <p:cBhvr additive="base">
                                        <p:cTn id="20" dur="500" fill="hold"/>
                                        <p:tgtEl>
                                          <p:spTgt spid="20890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sz="3400" b="1" dirty="0">
                <a:solidFill>
                  <a:schemeClr val="accent1">
                    <a:satMod val="150000"/>
                  </a:schemeClr>
                </a:solidFill>
                <a:ea typeface="+mj-ea"/>
                <a:cs typeface="+mj-cs"/>
              </a:rPr>
              <a:t>Pneumococcal Conjugate Vaccine (PCV)</a:t>
            </a:r>
          </a:p>
        </p:txBody>
      </p:sp>
      <p:sp>
        <p:nvSpPr>
          <p:cNvPr id="265219" name="Content Placeholder 2"/>
          <p:cNvSpPr>
            <a:spLocks noGrp="1"/>
          </p:cNvSpPr>
          <p:nvPr>
            <p:ph idx="1"/>
          </p:nvPr>
        </p:nvSpPr>
        <p:spPr/>
        <p:txBody>
          <a:bodyPr>
            <a:noAutofit/>
          </a:bodyPr>
          <a:lstStyle/>
          <a:p>
            <a:pPr eaLnBrk="1" hangingPunct="1">
              <a:lnSpc>
                <a:spcPct val="120000"/>
              </a:lnSpc>
            </a:pPr>
            <a:r>
              <a:rPr lang="en-US" sz="1800" b="1" dirty="0">
                <a:ea typeface="ＭＳ Ｐゴシック" pitchFamily="-105" charset="-128"/>
              </a:rPr>
              <a:t>Approved  in children 6 weeks-9 years old</a:t>
            </a:r>
          </a:p>
          <a:p>
            <a:pPr lvl="1" eaLnBrk="1" hangingPunct="1">
              <a:lnSpc>
                <a:spcPct val="120000"/>
              </a:lnSpc>
            </a:pPr>
            <a:r>
              <a:rPr lang="en-US" sz="1800" b="1" dirty="0">
                <a:ea typeface="ＭＳ Ｐゴシック" pitchFamily="-105" charset="-128"/>
              </a:rPr>
              <a:t>Risk is greatest &lt;24 months</a:t>
            </a:r>
          </a:p>
          <a:p>
            <a:pPr lvl="1" eaLnBrk="1" hangingPunct="1">
              <a:lnSpc>
                <a:spcPct val="120000"/>
              </a:lnSpc>
            </a:pPr>
            <a:r>
              <a:rPr lang="en-US" sz="1800" b="1" dirty="0" err="1">
                <a:ea typeface="ＭＳ Ｐゴシック" pitchFamily="-105" charset="-128"/>
              </a:rPr>
              <a:t>ACIP</a:t>
            </a:r>
            <a:r>
              <a:rPr lang="en-US" sz="1800" b="1" dirty="0">
                <a:ea typeface="ＭＳ Ｐゴシック" pitchFamily="-105" charset="-128"/>
              </a:rPr>
              <a:t> recommends ages 6 weeks – 59 months</a:t>
            </a:r>
          </a:p>
          <a:p>
            <a:pPr eaLnBrk="1" hangingPunct="1">
              <a:lnSpc>
                <a:spcPct val="120000"/>
              </a:lnSpc>
            </a:pPr>
            <a:r>
              <a:rPr lang="en-US" sz="1800" b="1" dirty="0">
                <a:ea typeface="ＭＳ Ｐゴシック" pitchFamily="-105" charset="-128"/>
              </a:rPr>
              <a:t>3-dose series recommended at 2, 4, 6 months </a:t>
            </a:r>
          </a:p>
          <a:p>
            <a:pPr eaLnBrk="1" hangingPunct="1">
              <a:lnSpc>
                <a:spcPct val="120000"/>
              </a:lnSpc>
            </a:pPr>
            <a:r>
              <a:rPr lang="en-US" sz="1800" b="1" dirty="0">
                <a:ea typeface="ＭＳ Ｐゴシック" pitchFamily="-105" charset="-128"/>
              </a:rPr>
              <a:t>First dose may be given as early as 6 weeks</a:t>
            </a:r>
          </a:p>
          <a:p>
            <a:pPr eaLnBrk="1" hangingPunct="1">
              <a:lnSpc>
                <a:spcPct val="120000"/>
              </a:lnSpc>
            </a:pPr>
            <a:r>
              <a:rPr lang="en-US" sz="1800" b="1" dirty="0">
                <a:ea typeface="ＭＳ Ｐゴシック" pitchFamily="-105" charset="-128"/>
              </a:rPr>
              <a:t>Booster given at 12-15 months</a:t>
            </a:r>
          </a:p>
          <a:p>
            <a:pPr eaLnBrk="1" hangingPunct="1">
              <a:lnSpc>
                <a:spcPct val="120000"/>
              </a:lnSpc>
            </a:pPr>
            <a:r>
              <a:rPr lang="en-US" sz="1800" b="1" dirty="0">
                <a:ea typeface="ＭＳ Ｐゴシック" pitchFamily="-105" charset="-128"/>
              </a:rPr>
              <a:t>Unvaccinated children &gt;7 months of age require less doses</a:t>
            </a:r>
          </a:p>
          <a:p>
            <a:pPr eaLnBrk="1" hangingPunct="1">
              <a:lnSpc>
                <a:spcPct val="120000"/>
              </a:lnSpc>
            </a:pPr>
            <a:r>
              <a:rPr lang="en-US" sz="1800" b="1" dirty="0">
                <a:ea typeface="ＭＳ Ｐゴシック" pitchFamily="-105" charset="-128"/>
              </a:rPr>
              <a:t>Everyone age 65 and older once</a:t>
            </a:r>
          </a:p>
          <a:p>
            <a:pPr eaLnBrk="1" hangingPunct="1">
              <a:lnSpc>
                <a:spcPct val="120000"/>
              </a:lnSpc>
            </a:pPr>
            <a:r>
              <a:rPr lang="en-US" sz="1800" b="1" dirty="0">
                <a:ea typeface="ＭＳ Ｐゴシック" pitchFamily="-105" charset="-128"/>
              </a:rPr>
              <a:t>Available resources per CDC and MMWR</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0"/>
            <a:ext cx="8013192" cy="2551176"/>
          </a:xfrm>
        </p:spPr>
        <p:txBody>
          <a:bodyPr rtlCol="0">
            <a:noAutofit/>
            <a:scene3d>
              <a:camera prst="orthographicFront"/>
              <a:lightRig rig="threePt" dir="t">
                <a:rot lat="0" lon="0" rev="4800000"/>
              </a:lightRig>
            </a:scene3d>
          </a:bodyPr>
          <a:lstStyle/>
          <a:p>
            <a:pPr algn="l" eaLnBrk="1" hangingPunct="1">
              <a:defRPr/>
            </a:pPr>
            <a:r>
              <a:rPr lang="en-US" sz="2800" b="1" dirty="0">
                <a:solidFill>
                  <a:srgbClr val="C00000"/>
                </a:solidFill>
              </a:rPr>
              <a:t>You are administering the 4</a:t>
            </a:r>
            <a:r>
              <a:rPr lang="en-US" sz="2800" b="1" baseline="30000" dirty="0">
                <a:solidFill>
                  <a:srgbClr val="C00000"/>
                </a:solidFill>
              </a:rPr>
              <a:t>th</a:t>
            </a:r>
            <a:r>
              <a:rPr lang="en-US" sz="2800" b="1" dirty="0">
                <a:solidFill>
                  <a:srgbClr val="C00000"/>
                </a:solidFill>
              </a:rPr>
              <a:t> pneumococcal vaccine to a 12-month old little girl and you realize that you gave her the pure polysaccharide pneumococcal vaccine instead of the conjugated vaccine.  You:</a:t>
            </a:r>
          </a:p>
        </p:txBody>
      </p:sp>
      <p:sp>
        <p:nvSpPr>
          <p:cNvPr id="3" name="Content Placeholder 2"/>
          <p:cNvSpPr>
            <a:spLocks noGrp="1"/>
          </p:cNvSpPr>
          <p:nvPr>
            <p:ph type="body" idx="1"/>
          </p:nvPr>
        </p:nvSpPr>
        <p:spPr>
          <a:xfrm>
            <a:off x="685800" y="3048000"/>
            <a:ext cx="8021638" cy="3048000"/>
          </a:xfrm>
        </p:spPr>
        <p:txBody>
          <a:bodyPr/>
          <a:lstStyle/>
          <a:p>
            <a:pPr marL="457200" indent="-457200" algn="l" eaLnBrk="1" hangingPunct="1">
              <a:buFont typeface="Corbel" pitchFamily="34" charset="0"/>
              <a:buAutoNum type="alphaLcPeriod"/>
            </a:pPr>
            <a:r>
              <a:rPr lang="en-US" sz="2600" b="1" dirty="0">
                <a:solidFill>
                  <a:schemeClr val="tx1"/>
                </a:solidFill>
                <a:ea typeface="ＭＳ Ｐゴシック" pitchFamily="-105" charset="-128"/>
              </a:rPr>
              <a:t>You record this </a:t>
            </a:r>
            <a:r>
              <a:rPr lang="en-US" sz="2600" b="1" dirty="0" err="1">
                <a:solidFill>
                  <a:schemeClr val="tx1"/>
                </a:solidFill>
                <a:ea typeface="ＭＳ Ｐゴシック" pitchFamily="-105" charset="-128"/>
              </a:rPr>
              <a:t>PPSV</a:t>
            </a:r>
            <a:r>
              <a:rPr lang="en-US" sz="2600" b="1" dirty="0">
                <a:solidFill>
                  <a:schemeClr val="tx1"/>
                </a:solidFill>
                <a:ea typeface="ＭＳ Ｐゴシック" pitchFamily="-105" charset="-128"/>
              </a:rPr>
              <a:t> dose as her 4</a:t>
            </a:r>
            <a:r>
              <a:rPr lang="en-US" sz="2600" b="1" baseline="30000" dirty="0">
                <a:solidFill>
                  <a:schemeClr val="tx1"/>
                </a:solidFill>
                <a:ea typeface="ＭＳ Ｐゴシック" pitchFamily="-105" charset="-128"/>
              </a:rPr>
              <a:t>th</a:t>
            </a:r>
            <a:r>
              <a:rPr lang="en-US" sz="2600" b="1" dirty="0">
                <a:solidFill>
                  <a:schemeClr val="tx1"/>
                </a:solidFill>
                <a:ea typeface="ＭＳ Ｐゴシック" pitchFamily="-105" charset="-128"/>
              </a:rPr>
              <a:t> dose to complete her pneumococcal series.</a:t>
            </a:r>
          </a:p>
          <a:p>
            <a:pPr marL="457200" indent="-457200" algn="l" eaLnBrk="1" hangingPunct="1">
              <a:buFont typeface="Corbel" pitchFamily="34" charset="0"/>
              <a:buAutoNum type="alphaLcPeriod"/>
            </a:pPr>
            <a:r>
              <a:rPr lang="en-US" sz="2600" b="1" dirty="0">
                <a:solidFill>
                  <a:schemeClr val="tx1"/>
                </a:solidFill>
                <a:ea typeface="ＭＳ Ｐゴシック" pitchFamily="-105" charset="-128"/>
              </a:rPr>
              <a:t>You tell her to come back for her </a:t>
            </a:r>
            <a:r>
              <a:rPr lang="en-US" sz="2600" b="1" dirty="0" err="1">
                <a:solidFill>
                  <a:schemeClr val="tx1"/>
                </a:solidFill>
                <a:ea typeface="ＭＳ Ｐゴシック" pitchFamily="-105" charset="-128"/>
              </a:rPr>
              <a:t>PCV</a:t>
            </a:r>
            <a:r>
              <a:rPr lang="en-US" sz="2600" b="1" dirty="0">
                <a:solidFill>
                  <a:schemeClr val="tx1"/>
                </a:solidFill>
                <a:ea typeface="ＭＳ Ｐゴシック" pitchFamily="-105" charset="-128"/>
              </a:rPr>
              <a:t>, but she must wait 4 weeks.</a:t>
            </a:r>
          </a:p>
          <a:p>
            <a:pPr marL="457200" indent="-457200" algn="l" eaLnBrk="1" hangingPunct="1">
              <a:buFont typeface="Corbel" pitchFamily="34" charset="0"/>
              <a:buAutoNum type="alphaLcPeriod"/>
            </a:pPr>
            <a:r>
              <a:rPr lang="en-US" sz="2600" b="1" dirty="0">
                <a:solidFill>
                  <a:schemeClr val="tx1"/>
                </a:solidFill>
                <a:ea typeface="ＭＳ Ｐゴシック" pitchFamily="-105" charset="-128"/>
              </a:rPr>
              <a:t>You administer the </a:t>
            </a:r>
            <a:r>
              <a:rPr lang="en-US" sz="2600" b="1" dirty="0" err="1">
                <a:solidFill>
                  <a:schemeClr val="tx1"/>
                </a:solidFill>
                <a:ea typeface="ＭＳ Ｐゴシック" pitchFamily="-105" charset="-128"/>
              </a:rPr>
              <a:t>PCV</a:t>
            </a:r>
            <a:r>
              <a:rPr lang="en-US" sz="2600" b="1" dirty="0">
                <a:solidFill>
                  <a:schemeClr val="tx1"/>
                </a:solidFill>
                <a:ea typeface="ＭＳ Ｐゴシック" pitchFamily="-105" charset="-128"/>
              </a:rPr>
              <a:t> today.</a:t>
            </a:r>
          </a:p>
          <a:p>
            <a:pPr marL="457200" indent="-457200" algn="l" eaLnBrk="1" hangingPunct="1">
              <a:buFont typeface="Corbel" pitchFamily="34" charset="0"/>
              <a:buAutoNum type="alphaLcPeriod"/>
            </a:pPr>
            <a:r>
              <a:rPr lang="en-US" sz="2600" b="1" dirty="0">
                <a:solidFill>
                  <a:schemeClr val="tx1"/>
                </a:solidFill>
                <a:ea typeface="ＭＳ Ｐゴシック" pitchFamily="-105" charset="-128"/>
              </a:rPr>
              <a:t>You administer an additional </a:t>
            </a:r>
            <a:r>
              <a:rPr lang="en-US" sz="2600" b="1" dirty="0" err="1">
                <a:solidFill>
                  <a:schemeClr val="tx1"/>
                </a:solidFill>
                <a:ea typeface="ＭＳ Ｐゴシック" pitchFamily="-105" charset="-128"/>
              </a:rPr>
              <a:t>PPSV</a:t>
            </a:r>
            <a:r>
              <a:rPr lang="en-US" sz="2600" b="1" dirty="0">
                <a:solidFill>
                  <a:schemeClr val="tx1"/>
                </a:solidFill>
                <a:ea typeface="ＭＳ Ｐゴシック" pitchFamily="-105" charset="-128"/>
              </a:rPr>
              <a:t> at age 2.</a:t>
            </a:r>
          </a:p>
          <a:p>
            <a:pPr marL="457200" indent="-457200" eaLnBrk="1" hangingPunct="1"/>
            <a:endParaRPr lang="en-US" sz="2600" dirty="0">
              <a:ea typeface="ＭＳ Ｐゴシック" pitchFamily="-105"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mph" presetSubtype="0" fill="hold" grpId="0" nodeType="clickEffect">
                                  <p:stCondLst>
                                    <p:cond delay="0"/>
                                  </p:stCondLst>
                                  <p:childTnLst>
                                    <p:animClr clrSpc="rgb" dir="cw">
                                      <p:cBhvr override="childStyle">
                                        <p:cTn id="6" dur="1900" fill="hold">
                                          <p:stCondLst>
                                            <p:cond delay="100"/>
                                          </p:stCondLst>
                                        </p:cTn>
                                        <p:tgtEl>
                                          <p:spTgt spid="3">
                                            <p:txEl>
                                              <p:pRg st="2" end="2"/>
                                            </p:txEl>
                                          </p:spTgt>
                                        </p:tgtEl>
                                        <p:attrNameLst>
                                          <p:attrName>style.color</p:attrName>
                                        </p:attrNameLst>
                                      </p:cBhvr>
                                      <p:to>
                                        <a:schemeClr val="accent2"/>
                                      </p:to>
                                    </p:animClr>
                                    <p:animClr clrSpc="rgb" dir="cw">
                                      <p:cBhvr>
                                        <p:cTn id="7" dur="1900" fill="hold">
                                          <p:stCondLst>
                                            <p:cond delay="100"/>
                                          </p:stCondLst>
                                        </p:cTn>
                                        <p:tgtEl>
                                          <p:spTgt spid="3">
                                            <p:txEl>
                                              <p:pRg st="2" end="2"/>
                                            </p:txEl>
                                          </p:spTgt>
                                        </p:tgtEl>
                                        <p:attrNameLst>
                                          <p:attrName>fillColor</p:attrName>
                                        </p:attrNameLst>
                                      </p:cBhvr>
                                      <p:to>
                                        <a:schemeClr val="accent2"/>
                                      </p:to>
                                    </p:animClr>
                                    <p:set>
                                      <p:cBhvr>
                                        <p:cTn id="8" dur="1900" fill="hold">
                                          <p:stCondLst>
                                            <p:cond delay="100"/>
                                          </p:stCondLst>
                                        </p:cTn>
                                        <p:tgtEl>
                                          <p:spTgt spid="3">
                                            <p:txEl>
                                              <p:pRg st="2" end="2"/>
                                            </p:txEl>
                                          </p:spTgt>
                                        </p:tgtEl>
                                        <p:attrNameLst>
                                          <p:attrName>fill.type</p:attrName>
                                        </p:attrNameLst>
                                      </p:cBhvr>
                                      <p:to>
                                        <p:strVal val="solid"/>
                                      </p:to>
                                    </p:set>
                                    <p:set>
                                      <p:cBhvr>
                                        <p:cTn id="9" dur="1900" fill="hold">
                                          <p:stCondLst>
                                            <p:cond delay="100"/>
                                          </p:stCondLst>
                                        </p:cTn>
                                        <p:tgtEl>
                                          <p:spTgt spid="3">
                                            <p:txEl>
                                              <p:pRg st="2" end="2"/>
                                            </p:txEl>
                                          </p:spTgt>
                                        </p:tgtEl>
                                        <p:attrNameLst>
                                          <p:attrName>fill.on</p:attrName>
                                        </p:attrNameLst>
                                      </p:cBhvr>
                                      <p:to>
                                        <p:strVal val="true"/>
                                      </p:to>
                                    </p:set>
                                    <p:animScale>
                                      <p:cBhvr>
                                        <p:cTn id="10" dur="200" fill="hold">
                                          <p:stCondLst>
                                            <p:cond delay="0"/>
                                          </p:stCondLst>
                                        </p:cTn>
                                        <p:tgtEl>
                                          <p:spTgt spid="3">
                                            <p:txEl>
                                              <p:pRg st="2" end="2"/>
                                            </p:txEl>
                                          </p:spTgt>
                                        </p:tgtEl>
                                      </p:cBhvr>
                                      <p:from x="100000" y="100000"/>
                                      <p:to x="100000" y="5000"/>
                                    </p:animScale>
                                    <p:animScale>
                                      <p:cBhvr>
                                        <p:cTn id="11" dur="200" fill="hold">
                                          <p:stCondLst>
                                            <p:cond delay="200"/>
                                          </p:stCondLst>
                                        </p:cTn>
                                        <p:tgtEl>
                                          <p:spTgt spid="3">
                                            <p:txEl>
                                              <p:pRg st="2" end="2"/>
                                            </p:txEl>
                                          </p:spTgt>
                                        </p:tgtEl>
                                      </p:cBhvr>
                                      <p:from x="100000" y="5000"/>
                                      <p:to x="120000" y="150000"/>
                                    </p:animScale>
                                    <p:animScale>
                                      <p:cBhvr>
                                        <p:cTn id="12" dur="600" fill="hold">
                                          <p:stCondLst>
                                            <p:cond delay="1400"/>
                                          </p:stCondLst>
                                        </p:cTn>
                                        <p:tgtEl>
                                          <p:spTgt spid="3">
                                            <p:txEl>
                                              <p:pRg st="2" end="2"/>
                                            </p:txEl>
                                          </p:spTgt>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Meningococcal Disease</a:t>
            </a:r>
          </a:p>
        </p:txBody>
      </p:sp>
      <p:sp>
        <p:nvSpPr>
          <p:cNvPr id="269315" name="Content Placeholder 2"/>
          <p:cNvSpPr>
            <a:spLocks noGrp="1"/>
          </p:cNvSpPr>
          <p:nvPr>
            <p:ph idx="1"/>
          </p:nvPr>
        </p:nvSpPr>
        <p:spPr/>
        <p:txBody>
          <a:bodyPr>
            <a:normAutofit fontScale="77500" lnSpcReduction="20000"/>
          </a:bodyPr>
          <a:lstStyle/>
          <a:p>
            <a:pPr eaLnBrk="1" hangingPunct="1">
              <a:lnSpc>
                <a:spcPct val="90000"/>
              </a:lnSpc>
            </a:pPr>
            <a:r>
              <a:rPr lang="en-US" sz="2500" b="1" i="1" dirty="0">
                <a:ea typeface="ＭＳ Ｐゴシック" pitchFamily="-105" charset="-128"/>
              </a:rPr>
              <a:t>Neisseria </a:t>
            </a:r>
            <a:r>
              <a:rPr lang="en-US" sz="2500" b="1" i="1" dirty="0" err="1">
                <a:ea typeface="ＭＳ Ｐゴシック" pitchFamily="-105" charset="-128"/>
              </a:rPr>
              <a:t>meningitidis</a:t>
            </a:r>
            <a:endParaRPr lang="en-US" sz="2500" b="1" i="1" dirty="0">
              <a:ea typeface="ＭＳ Ｐゴシック" pitchFamily="-105" charset="-128"/>
            </a:endParaRPr>
          </a:p>
          <a:p>
            <a:pPr eaLnBrk="1" hangingPunct="1">
              <a:lnSpc>
                <a:spcPct val="90000"/>
              </a:lnSpc>
            </a:pPr>
            <a:endParaRPr lang="en-US" sz="2500" b="1" i="1" dirty="0">
              <a:ea typeface="ＭＳ Ｐゴシック" pitchFamily="-105" charset="-128"/>
            </a:endParaRPr>
          </a:p>
          <a:p>
            <a:pPr eaLnBrk="1" hangingPunct="1">
              <a:lnSpc>
                <a:spcPct val="90000"/>
              </a:lnSpc>
            </a:pPr>
            <a:r>
              <a:rPr lang="en-US" sz="2500" b="1" dirty="0">
                <a:ea typeface="ＭＳ Ｐゴシック" pitchFamily="-105" charset="-128"/>
              </a:rPr>
              <a:t>13 serotypes</a:t>
            </a:r>
          </a:p>
          <a:p>
            <a:pPr eaLnBrk="1" hangingPunct="1">
              <a:lnSpc>
                <a:spcPct val="90000"/>
              </a:lnSpc>
            </a:pPr>
            <a:endParaRPr lang="en-US" sz="2500" b="1" dirty="0">
              <a:ea typeface="ＭＳ Ｐゴシック" pitchFamily="-105" charset="-128"/>
            </a:endParaRPr>
          </a:p>
          <a:p>
            <a:pPr eaLnBrk="1" hangingPunct="1">
              <a:lnSpc>
                <a:spcPct val="90000"/>
              </a:lnSpc>
            </a:pPr>
            <a:r>
              <a:rPr lang="en-US" sz="2500" b="1" dirty="0">
                <a:ea typeface="ＭＳ Ｐゴシック" pitchFamily="-105" charset="-128"/>
              </a:rPr>
              <a:t>5 serotypes cause 90% of cases (A, B, C, Y, and W-135)</a:t>
            </a:r>
          </a:p>
          <a:p>
            <a:pPr eaLnBrk="1" hangingPunct="1">
              <a:lnSpc>
                <a:spcPct val="90000"/>
              </a:lnSpc>
            </a:pPr>
            <a:endParaRPr lang="en-US" sz="2500" b="1" dirty="0">
              <a:ea typeface="ＭＳ Ｐゴシック" pitchFamily="-105" charset="-128"/>
            </a:endParaRPr>
          </a:p>
          <a:p>
            <a:pPr eaLnBrk="1" hangingPunct="1">
              <a:lnSpc>
                <a:spcPct val="90000"/>
              </a:lnSpc>
            </a:pPr>
            <a:r>
              <a:rPr lang="en-US" sz="2500" b="1" dirty="0">
                <a:ea typeface="ＭＳ Ｐゴシック" pitchFamily="-105" charset="-128"/>
              </a:rPr>
              <a:t>Respiratory transmission</a:t>
            </a:r>
          </a:p>
          <a:p>
            <a:pPr eaLnBrk="1" hangingPunct="1">
              <a:lnSpc>
                <a:spcPct val="90000"/>
              </a:lnSpc>
            </a:pPr>
            <a:endParaRPr lang="en-US" sz="2500" b="1" dirty="0">
              <a:ea typeface="ＭＳ Ｐゴシック" pitchFamily="-105" charset="-128"/>
            </a:endParaRPr>
          </a:p>
          <a:p>
            <a:pPr eaLnBrk="1" hangingPunct="1">
              <a:lnSpc>
                <a:spcPct val="90000"/>
              </a:lnSpc>
            </a:pPr>
            <a:r>
              <a:rPr lang="en-US" sz="2500" b="1" dirty="0">
                <a:ea typeface="ＭＳ Ｐゴシック" pitchFamily="-105" charset="-128"/>
              </a:rPr>
              <a:t>Less common in U.S. but associated with high mortality (9-12%)</a:t>
            </a:r>
          </a:p>
          <a:p>
            <a:pPr eaLnBrk="1" hangingPunct="1">
              <a:lnSpc>
                <a:spcPct val="90000"/>
              </a:lnSpc>
            </a:pPr>
            <a:endParaRPr lang="en-US" sz="2500" b="1" dirty="0">
              <a:ea typeface="ＭＳ Ｐゴシック" pitchFamily="-105" charset="-128"/>
            </a:endParaRPr>
          </a:p>
          <a:p>
            <a:pPr eaLnBrk="1" hangingPunct="1">
              <a:lnSpc>
                <a:spcPct val="90000"/>
              </a:lnSpc>
            </a:pPr>
            <a:r>
              <a:rPr lang="en-US" sz="2500" b="1" dirty="0">
                <a:ea typeface="ＭＳ Ｐゴシック" pitchFamily="-105" charset="-128"/>
              </a:rPr>
              <a:t>Symptoms progress rapidly and can lead to death within 24-48 hours</a:t>
            </a:r>
          </a:p>
          <a:p>
            <a:pPr eaLnBrk="1" hangingPunct="1">
              <a:lnSpc>
                <a:spcPct val="90000"/>
              </a:lnSpc>
            </a:pPr>
            <a:endParaRPr lang="en-US" sz="2500" dirty="0">
              <a:ea typeface="ＭＳ Ｐゴシック" pitchFamily="-105" charset="-128"/>
            </a:endParaRPr>
          </a:p>
          <a:p>
            <a:pPr eaLnBrk="1" hangingPunct="1">
              <a:lnSpc>
                <a:spcPct val="90000"/>
              </a:lnSpc>
            </a:pPr>
            <a:endParaRPr lang="en-US" sz="2000" dirty="0">
              <a:ea typeface="ＭＳ Ｐゴシック" pitchFamily="-105" charset="-128"/>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8"/>
          <p:cNvSpPr>
            <a:spLocks noGrp="1" noChangeArrowheads="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sz="3000" b="1" dirty="0">
                <a:solidFill>
                  <a:srgbClr val="C00000"/>
                </a:solidFill>
                <a:ea typeface="+mj-ea"/>
                <a:cs typeface="+mj-cs"/>
              </a:rPr>
              <a:t>Clinical Manifestations of</a:t>
            </a:r>
            <a:r>
              <a:rPr lang="en-US" sz="3000" b="1" i="1" dirty="0">
                <a:solidFill>
                  <a:srgbClr val="C00000"/>
                </a:solidFill>
                <a:ea typeface="+mj-ea"/>
                <a:cs typeface="+mj-cs"/>
              </a:rPr>
              <a:t> </a:t>
            </a:r>
            <a:r>
              <a:rPr lang="en-US" sz="3000" b="1" i="1" dirty="0" err="1">
                <a:solidFill>
                  <a:srgbClr val="C00000"/>
                </a:solidFill>
                <a:ea typeface="+mj-ea"/>
                <a:cs typeface="+mj-cs"/>
              </a:rPr>
              <a:t>Neisseria</a:t>
            </a:r>
            <a:r>
              <a:rPr lang="en-US" sz="3000" b="1" i="1" dirty="0">
                <a:solidFill>
                  <a:srgbClr val="C00000"/>
                </a:solidFill>
                <a:ea typeface="+mj-ea"/>
                <a:cs typeface="+mj-cs"/>
              </a:rPr>
              <a:t> </a:t>
            </a:r>
            <a:r>
              <a:rPr lang="en-US" sz="3000" b="1" i="1" dirty="0" err="1">
                <a:solidFill>
                  <a:srgbClr val="C00000"/>
                </a:solidFill>
                <a:ea typeface="+mj-ea"/>
                <a:cs typeface="+mj-cs"/>
              </a:rPr>
              <a:t>meningitidis</a:t>
            </a:r>
            <a:endParaRPr lang="en-US" sz="3000" b="1" i="1" dirty="0">
              <a:solidFill>
                <a:srgbClr val="C00000"/>
              </a:solidFill>
              <a:ea typeface="+mj-ea"/>
              <a:cs typeface="+mj-cs"/>
            </a:endParaRPr>
          </a:p>
        </p:txBody>
      </p:sp>
      <p:graphicFrame>
        <p:nvGraphicFramePr>
          <p:cNvPr id="271362" name="Object 11"/>
          <p:cNvGraphicFramePr>
            <a:graphicFrameLocks noGrp="1" noChangeAspect="1"/>
          </p:cNvGraphicFramePr>
          <p:nvPr>
            <p:ph idx="1"/>
          </p:nvPr>
        </p:nvGraphicFramePr>
        <p:xfrm>
          <a:off x="1138230" y="2193925"/>
          <a:ext cx="6867539" cy="4070350"/>
        </p:xfrm>
        <a:graphic>
          <a:graphicData uri="http://schemas.openxmlformats.org/presentationml/2006/ole">
            <mc:AlternateContent xmlns:mc="http://schemas.openxmlformats.org/markup-compatibility/2006">
              <mc:Choice xmlns:v="urn:schemas-microsoft-com:vml" Requires="v">
                <p:oleObj spid="_x0000_s271430" name="Chart" r:id="rId4" imgW="10429833" imgH="6181657" progId="MSGraph.Chart.8">
                  <p:embed followColorScheme="full"/>
                </p:oleObj>
              </mc:Choice>
              <mc:Fallback>
                <p:oleObj name="Chart" r:id="rId4" imgW="10429833" imgH="6181657" progId="MSGraph.Chart.8">
                  <p:embed followColorScheme="full"/>
                  <p:pic>
                    <p:nvPicPr>
                      <p:cNvPr id="0" name="Object 11"/>
                      <p:cNvPicPr>
                        <a:picLocks noChangeAspect="1" noChangeArrowheads="1"/>
                      </p:cNvPicPr>
                      <p:nvPr/>
                    </p:nvPicPr>
                    <p:blipFill>
                      <a:blip r:embed="rId5"/>
                      <a:srcRect/>
                      <a:stretch>
                        <a:fillRect/>
                      </a:stretch>
                    </p:blipFill>
                    <p:spPr bwMode="auto">
                      <a:xfrm>
                        <a:off x="1138230" y="2193925"/>
                        <a:ext cx="6867539" cy="407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228600" y="155448"/>
            <a:ext cx="8686800" cy="1749552"/>
          </a:xfrm>
        </p:spPr>
        <p:txBody>
          <a:bodyPr rtlCol="0">
            <a:scene3d>
              <a:camera prst="orthographicFront"/>
              <a:lightRig rig="threePt" dir="t">
                <a:rot lat="0" lon="0" rev="4800000"/>
              </a:lightRig>
            </a:scene3d>
          </a:bodyPr>
          <a:lstStyle/>
          <a:p>
            <a:pPr eaLnBrk="1" fontAlgn="auto" hangingPunct="1">
              <a:spcAft>
                <a:spcPts val="0"/>
              </a:spcAft>
              <a:defRPr/>
            </a:pPr>
            <a:r>
              <a:rPr lang="en-US" sz="3000" b="1" dirty="0">
                <a:solidFill>
                  <a:schemeClr val="accent1">
                    <a:satMod val="150000"/>
                  </a:schemeClr>
                </a:solidFill>
                <a:ea typeface="+mj-ea"/>
                <a:cs typeface="+mj-cs"/>
              </a:rPr>
              <a:t>Individuals at Risk for </a:t>
            </a:r>
            <a:r>
              <a:rPr lang="en-US" sz="3000" b="1" i="1" dirty="0" err="1">
                <a:solidFill>
                  <a:schemeClr val="accent1">
                    <a:satMod val="150000"/>
                  </a:schemeClr>
                </a:solidFill>
                <a:ea typeface="+mj-ea"/>
                <a:cs typeface="+mj-cs"/>
              </a:rPr>
              <a:t>Neisseria</a:t>
            </a:r>
            <a:r>
              <a:rPr lang="en-US" sz="3000" b="1" i="1" dirty="0">
                <a:solidFill>
                  <a:schemeClr val="accent1">
                    <a:satMod val="150000"/>
                  </a:schemeClr>
                </a:solidFill>
                <a:ea typeface="+mj-ea"/>
                <a:cs typeface="+mj-cs"/>
              </a:rPr>
              <a:t> </a:t>
            </a:r>
            <a:r>
              <a:rPr lang="en-US" sz="3000" b="1" i="1" dirty="0" err="1">
                <a:solidFill>
                  <a:schemeClr val="accent1">
                    <a:satMod val="150000"/>
                  </a:schemeClr>
                </a:solidFill>
                <a:ea typeface="+mj-ea"/>
                <a:cs typeface="+mj-cs"/>
              </a:rPr>
              <a:t>meningitidis</a:t>
            </a:r>
            <a:r>
              <a:rPr lang="en-US" sz="3000" b="1" i="1" dirty="0">
                <a:solidFill>
                  <a:schemeClr val="accent1">
                    <a:satMod val="150000"/>
                  </a:schemeClr>
                </a:solidFill>
                <a:ea typeface="+mj-ea"/>
                <a:cs typeface="+mj-cs"/>
              </a:rPr>
              <a:t> </a:t>
            </a:r>
            <a:r>
              <a:rPr lang="en-US" sz="3000" b="1" dirty="0">
                <a:solidFill>
                  <a:schemeClr val="accent1">
                    <a:satMod val="150000"/>
                  </a:schemeClr>
                </a:solidFill>
                <a:ea typeface="+mj-ea"/>
                <a:cs typeface="+mj-cs"/>
              </a:rPr>
              <a:t>Infection </a:t>
            </a:r>
          </a:p>
        </p:txBody>
      </p:sp>
      <p:sp>
        <p:nvSpPr>
          <p:cNvPr id="273411" name="Rectangle 3"/>
          <p:cNvSpPr>
            <a:spLocks noGrp="1" noChangeArrowheads="1"/>
          </p:cNvSpPr>
          <p:nvPr>
            <p:ph idx="1"/>
          </p:nvPr>
        </p:nvSpPr>
        <p:spPr>
          <a:xfrm>
            <a:off x="457200" y="1905000"/>
            <a:ext cx="8229600" cy="3886200"/>
          </a:xfrm>
        </p:spPr>
        <p:txBody>
          <a:bodyPr>
            <a:normAutofit fontScale="85000" lnSpcReduction="20000"/>
          </a:bodyPr>
          <a:lstStyle/>
          <a:p>
            <a:pPr eaLnBrk="1" hangingPunct="1">
              <a:lnSpc>
                <a:spcPct val="80000"/>
              </a:lnSpc>
            </a:pPr>
            <a:r>
              <a:rPr lang="en-US" sz="2800" b="1" dirty="0">
                <a:ea typeface="ＭＳ Ｐゴシック" pitchFamily="-105" charset="-128"/>
              </a:rPr>
              <a:t>Persons with anatomic or functional </a:t>
            </a:r>
            <a:r>
              <a:rPr lang="en-US" sz="2800" b="1" dirty="0" err="1">
                <a:ea typeface="ＭＳ Ｐゴシック" pitchFamily="-105" charset="-128"/>
              </a:rPr>
              <a:t>asplenia</a:t>
            </a:r>
            <a:endParaRPr lang="en-US" sz="2800" b="1" dirty="0">
              <a:ea typeface="ＭＳ Ｐゴシック" pitchFamily="-105" charset="-128"/>
            </a:endParaRPr>
          </a:p>
          <a:p>
            <a:pPr eaLnBrk="1" hangingPunct="1">
              <a:lnSpc>
                <a:spcPct val="80000"/>
              </a:lnSpc>
            </a:pPr>
            <a:endParaRPr lang="en-US" sz="2800" b="1" dirty="0">
              <a:ea typeface="ＭＳ Ｐゴシック" pitchFamily="-105" charset="-128"/>
            </a:endParaRPr>
          </a:p>
          <a:p>
            <a:pPr eaLnBrk="1" hangingPunct="1">
              <a:lnSpc>
                <a:spcPct val="80000"/>
              </a:lnSpc>
            </a:pPr>
            <a:r>
              <a:rPr lang="en-US" sz="2800" b="1" dirty="0">
                <a:ea typeface="ＭＳ Ｐゴシック" pitchFamily="-105" charset="-128"/>
              </a:rPr>
              <a:t>Persons with terminal complement deficiency</a:t>
            </a:r>
          </a:p>
          <a:p>
            <a:pPr eaLnBrk="1" hangingPunct="1">
              <a:lnSpc>
                <a:spcPct val="80000"/>
              </a:lnSpc>
            </a:pPr>
            <a:endParaRPr lang="en-US" sz="2800" b="1" dirty="0">
              <a:ea typeface="ＭＳ Ｐゴシック" pitchFamily="-105" charset="-128"/>
            </a:endParaRPr>
          </a:p>
          <a:p>
            <a:pPr eaLnBrk="1" hangingPunct="1">
              <a:lnSpc>
                <a:spcPct val="80000"/>
              </a:lnSpc>
            </a:pPr>
            <a:r>
              <a:rPr lang="en-US" sz="2800" b="1" dirty="0">
                <a:ea typeface="ＭＳ Ｐゴシック" pitchFamily="-105" charset="-128"/>
              </a:rPr>
              <a:t>Laboratory personnel exposed to N. </a:t>
            </a:r>
            <a:r>
              <a:rPr lang="en-US" sz="2800" b="1" i="1" dirty="0" err="1">
                <a:ea typeface="ＭＳ Ｐゴシック" pitchFamily="-105" charset="-128"/>
              </a:rPr>
              <a:t>meningitidis</a:t>
            </a:r>
            <a:endParaRPr lang="en-US" sz="2800" b="1" dirty="0">
              <a:ea typeface="ＭＳ Ｐゴシック" pitchFamily="-105" charset="-128"/>
            </a:endParaRPr>
          </a:p>
          <a:p>
            <a:pPr eaLnBrk="1" hangingPunct="1">
              <a:lnSpc>
                <a:spcPct val="80000"/>
              </a:lnSpc>
            </a:pPr>
            <a:endParaRPr lang="en-US" sz="2800" b="1" dirty="0">
              <a:ea typeface="ＭＳ Ｐゴシック" pitchFamily="-105" charset="-128"/>
            </a:endParaRPr>
          </a:p>
          <a:p>
            <a:pPr eaLnBrk="1" hangingPunct="1">
              <a:lnSpc>
                <a:spcPct val="80000"/>
              </a:lnSpc>
            </a:pPr>
            <a:r>
              <a:rPr lang="en-US" sz="2800" b="1" dirty="0">
                <a:ea typeface="ＭＳ Ｐゴシック" pitchFamily="-105" charset="-128"/>
              </a:rPr>
              <a:t>College freshmen</a:t>
            </a:r>
          </a:p>
          <a:p>
            <a:pPr eaLnBrk="1" hangingPunct="1">
              <a:lnSpc>
                <a:spcPct val="80000"/>
              </a:lnSpc>
            </a:pPr>
            <a:endParaRPr lang="en-US" sz="2800" b="1" dirty="0">
              <a:ea typeface="ＭＳ Ｐゴシック" pitchFamily="-105" charset="-128"/>
            </a:endParaRPr>
          </a:p>
          <a:p>
            <a:pPr eaLnBrk="1" hangingPunct="1">
              <a:lnSpc>
                <a:spcPct val="80000"/>
              </a:lnSpc>
            </a:pPr>
            <a:r>
              <a:rPr lang="en-US" sz="2800" b="1" dirty="0">
                <a:ea typeface="ＭＳ Ｐゴシック" pitchFamily="-105" charset="-128"/>
              </a:rPr>
              <a:t>Military recruits</a:t>
            </a:r>
          </a:p>
          <a:p>
            <a:pPr eaLnBrk="1" hangingPunct="1">
              <a:lnSpc>
                <a:spcPct val="80000"/>
              </a:lnSpc>
              <a:buFont typeface="Wingdings 2" pitchFamily="18" charset="2"/>
              <a:buNone/>
            </a:pPr>
            <a:endParaRPr lang="en-US" sz="2800" b="1" dirty="0">
              <a:ea typeface="ＭＳ Ｐゴシック" pitchFamily="-105" charset="-128"/>
            </a:endParaRPr>
          </a:p>
          <a:p>
            <a:pPr eaLnBrk="1" hangingPunct="1">
              <a:lnSpc>
                <a:spcPct val="80000"/>
              </a:lnSpc>
            </a:pPr>
            <a:r>
              <a:rPr lang="en-US" sz="2800" b="1" dirty="0">
                <a:ea typeface="ＭＳ Ｐゴシック" pitchFamily="-105" charset="-128"/>
              </a:rPr>
              <a:t>Foreign travelers</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Meningococcal Vaccines</a:t>
            </a:r>
          </a:p>
        </p:txBody>
      </p:sp>
      <p:sp>
        <p:nvSpPr>
          <p:cNvPr id="275459" name="Content Placeholder 2"/>
          <p:cNvSpPr>
            <a:spLocks noGrp="1"/>
          </p:cNvSpPr>
          <p:nvPr>
            <p:ph idx="1"/>
          </p:nvPr>
        </p:nvSpPr>
        <p:spPr>
          <a:xfrm>
            <a:off x="457200" y="2286000"/>
            <a:ext cx="8382000" cy="4114800"/>
          </a:xfrm>
        </p:spPr>
        <p:txBody>
          <a:bodyPr/>
          <a:lstStyle/>
          <a:p>
            <a:pPr eaLnBrk="1" hangingPunct="1"/>
            <a:r>
              <a:rPr lang="en-US" sz="3000" b="1" dirty="0" err="1">
                <a:ea typeface="ＭＳ Ｐゴシック" pitchFamily="-105" charset="-128"/>
              </a:rPr>
              <a:t>Quadrivalent</a:t>
            </a:r>
            <a:r>
              <a:rPr lang="en-US" sz="3000" b="1" dirty="0">
                <a:ea typeface="ＭＳ Ｐゴシック" pitchFamily="-105" charset="-128"/>
              </a:rPr>
              <a:t> polysaccharide vaccine</a:t>
            </a:r>
          </a:p>
          <a:p>
            <a:pPr eaLnBrk="1" hangingPunct="1"/>
            <a:endParaRPr lang="en-US" sz="3000" b="1" dirty="0">
              <a:ea typeface="ＭＳ Ｐゴシック" pitchFamily="-105" charset="-128"/>
            </a:endParaRPr>
          </a:p>
          <a:p>
            <a:pPr eaLnBrk="1" hangingPunct="1"/>
            <a:r>
              <a:rPr lang="en-US" sz="3000" b="1" dirty="0" err="1">
                <a:ea typeface="ＭＳ Ｐゴシック" pitchFamily="-105" charset="-128"/>
              </a:rPr>
              <a:t>Quadrivalent</a:t>
            </a:r>
            <a:r>
              <a:rPr lang="en-US" sz="3000" b="1" dirty="0">
                <a:ea typeface="ＭＳ Ｐゴシック" pitchFamily="-105" charset="-128"/>
              </a:rPr>
              <a:t> conjugated-polysaccharide vaccine</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rtlCol="0">
            <a:normAutofit fontScale="90000"/>
            <a:scene3d>
              <a:camera prst="orthographicFront"/>
              <a:lightRig rig="threePt" dir="t">
                <a:rot lat="0" lon="0" rev="4800000"/>
              </a:lightRig>
            </a:scene3d>
          </a:bodyPr>
          <a:lstStyle/>
          <a:p>
            <a:pPr eaLnBrk="1" fontAlgn="auto" hangingPunct="1">
              <a:spcAft>
                <a:spcPts val="0"/>
              </a:spcAft>
              <a:defRPr/>
            </a:pPr>
            <a:r>
              <a:rPr lang="en-US" sz="3000" b="1" dirty="0">
                <a:solidFill>
                  <a:schemeClr val="accent1">
                    <a:satMod val="150000"/>
                  </a:schemeClr>
                </a:solidFill>
                <a:ea typeface="+mj-ea"/>
                <a:cs typeface="+mj-cs"/>
              </a:rPr>
              <a:t>Meningococcal Polysaccharide Vaccine (MPSV</a:t>
            </a:r>
            <a:r>
              <a:rPr lang="en-US" sz="3000" dirty="0">
                <a:solidFill>
                  <a:schemeClr val="accent1">
                    <a:satMod val="150000"/>
                  </a:schemeClr>
                </a:solidFill>
                <a:ea typeface="+mj-ea"/>
                <a:cs typeface="+mj-cs"/>
              </a:rPr>
              <a:t>)</a:t>
            </a:r>
          </a:p>
        </p:txBody>
      </p:sp>
      <p:sp>
        <p:nvSpPr>
          <p:cNvPr id="277507" name="Rectangle 3"/>
          <p:cNvSpPr>
            <a:spLocks noGrp="1" noChangeArrowheads="1"/>
          </p:cNvSpPr>
          <p:nvPr>
            <p:ph idx="1"/>
          </p:nvPr>
        </p:nvSpPr>
        <p:spPr>
          <a:xfrm>
            <a:off x="457200" y="2057400"/>
            <a:ext cx="8229600" cy="3886199"/>
          </a:xfrm>
        </p:spPr>
        <p:txBody>
          <a:bodyPr>
            <a:normAutofit fontScale="85000" lnSpcReduction="20000"/>
          </a:bodyPr>
          <a:lstStyle/>
          <a:p>
            <a:pPr eaLnBrk="1" hangingPunct="1">
              <a:lnSpc>
                <a:spcPct val="80000"/>
              </a:lnSpc>
            </a:pPr>
            <a:r>
              <a:rPr lang="en-US" sz="2700" b="1" dirty="0" err="1">
                <a:ea typeface="ＭＳ Ｐゴシック" pitchFamily="-105" charset="-128"/>
              </a:rPr>
              <a:t>Quadrivalent</a:t>
            </a:r>
            <a:r>
              <a:rPr lang="en-US" sz="2700" b="1" dirty="0">
                <a:ea typeface="ＭＳ Ｐゴシック" pitchFamily="-105" charset="-128"/>
              </a:rPr>
              <a:t> polysaccharide vaccine (A, C, Y, W-135)</a:t>
            </a:r>
          </a:p>
          <a:p>
            <a:pPr eaLnBrk="1" hangingPunct="1">
              <a:lnSpc>
                <a:spcPct val="80000"/>
              </a:lnSpc>
            </a:pPr>
            <a:endParaRPr lang="en-US" sz="2700" b="1" dirty="0">
              <a:ea typeface="ＭＳ Ｐゴシック" pitchFamily="-105" charset="-128"/>
            </a:endParaRPr>
          </a:p>
          <a:p>
            <a:pPr eaLnBrk="1" hangingPunct="1">
              <a:lnSpc>
                <a:spcPct val="80000"/>
              </a:lnSpc>
            </a:pPr>
            <a:r>
              <a:rPr lang="en-US" sz="2700" b="1" dirty="0" err="1">
                <a:ea typeface="ＭＳ Ｐゴシック" pitchFamily="-105" charset="-128"/>
              </a:rPr>
              <a:t>MPSV</a:t>
            </a:r>
            <a:r>
              <a:rPr lang="en-US" sz="2700" b="1" dirty="0">
                <a:ea typeface="ＭＳ Ｐゴシック" pitchFamily="-105" charset="-128"/>
              </a:rPr>
              <a:t> contains </a:t>
            </a:r>
            <a:r>
              <a:rPr lang="en-US" sz="2700" b="1" dirty="0" err="1">
                <a:ea typeface="ＭＳ Ｐゴシック" pitchFamily="-105" charset="-128"/>
              </a:rPr>
              <a:t>thimerosal</a:t>
            </a:r>
            <a:endParaRPr lang="en-US" sz="2700" b="1" dirty="0">
              <a:ea typeface="ＭＳ Ｐゴシック" pitchFamily="-105" charset="-128"/>
            </a:endParaRPr>
          </a:p>
          <a:p>
            <a:pPr eaLnBrk="1" hangingPunct="1">
              <a:lnSpc>
                <a:spcPct val="80000"/>
              </a:lnSpc>
            </a:pPr>
            <a:endParaRPr lang="en-US" sz="2700" b="1" dirty="0">
              <a:ea typeface="ＭＳ Ｐゴシック" pitchFamily="-105" charset="-128"/>
            </a:endParaRPr>
          </a:p>
          <a:p>
            <a:pPr eaLnBrk="1" hangingPunct="1">
              <a:lnSpc>
                <a:spcPct val="80000"/>
              </a:lnSpc>
            </a:pPr>
            <a:r>
              <a:rPr lang="en-US" sz="2700" b="1" dirty="0">
                <a:ea typeface="ＭＳ Ｐゴシック" pitchFamily="-105" charset="-128"/>
              </a:rPr>
              <a:t>Approved for individuals </a:t>
            </a:r>
            <a:r>
              <a:rPr lang="en-US" sz="2700" b="1" u="sng" dirty="0">
                <a:ea typeface="ＭＳ Ｐゴシック" pitchFamily="-105" charset="-128"/>
              </a:rPr>
              <a:t>&gt;</a:t>
            </a:r>
            <a:r>
              <a:rPr lang="en-US" sz="2700" b="1" dirty="0">
                <a:ea typeface="ＭＳ Ｐゴシック" pitchFamily="-105" charset="-128"/>
              </a:rPr>
              <a:t>2 years of age</a:t>
            </a:r>
          </a:p>
          <a:p>
            <a:pPr eaLnBrk="1" hangingPunct="1">
              <a:lnSpc>
                <a:spcPct val="80000"/>
              </a:lnSpc>
            </a:pPr>
            <a:endParaRPr lang="en-US" sz="2700" b="1" dirty="0">
              <a:ea typeface="ＭＳ Ｐゴシック" pitchFamily="-105" charset="-128"/>
            </a:endParaRPr>
          </a:p>
          <a:p>
            <a:pPr eaLnBrk="1" hangingPunct="1">
              <a:lnSpc>
                <a:spcPct val="80000"/>
              </a:lnSpc>
            </a:pPr>
            <a:r>
              <a:rPr lang="en-US" sz="2700" b="1" dirty="0">
                <a:ea typeface="ＭＳ Ｐゴシック" pitchFamily="-105" charset="-128"/>
              </a:rPr>
              <a:t>80-90% effective </a:t>
            </a:r>
          </a:p>
          <a:p>
            <a:pPr eaLnBrk="1" hangingPunct="1">
              <a:lnSpc>
                <a:spcPct val="80000"/>
              </a:lnSpc>
              <a:buFont typeface="Wingdings 2" pitchFamily="18" charset="2"/>
              <a:buNone/>
            </a:pPr>
            <a:endParaRPr lang="en-US" sz="2700" b="1" dirty="0">
              <a:ea typeface="ＭＳ Ｐゴシック" pitchFamily="-105" charset="-128"/>
            </a:endParaRPr>
          </a:p>
          <a:p>
            <a:pPr eaLnBrk="1" hangingPunct="1">
              <a:lnSpc>
                <a:spcPct val="80000"/>
              </a:lnSpc>
            </a:pPr>
            <a:r>
              <a:rPr lang="en-US" sz="2700" b="1" dirty="0">
                <a:ea typeface="ＭＳ Ｐゴシック" pitchFamily="-105" charset="-128"/>
              </a:rPr>
              <a:t>No longer routinely used</a:t>
            </a:r>
          </a:p>
          <a:p>
            <a:pPr eaLnBrk="1" hangingPunct="1">
              <a:lnSpc>
                <a:spcPct val="80000"/>
              </a:lnSpc>
            </a:pPr>
            <a:endParaRPr lang="en-US" sz="2700" b="1" dirty="0">
              <a:ea typeface="ＭＳ Ｐゴシック" pitchFamily="-105" charset="-128"/>
            </a:endParaRPr>
          </a:p>
          <a:p>
            <a:pPr eaLnBrk="1" hangingPunct="1">
              <a:lnSpc>
                <a:spcPct val="80000"/>
              </a:lnSpc>
            </a:pPr>
            <a:r>
              <a:rPr lang="en-US" sz="2700" b="1" dirty="0">
                <a:ea typeface="ＭＳ Ｐゴシック" pitchFamily="-105" charset="-128"/>
              </a:rPr>
              <a:t>Duration of immunity is short (&lt;5 years)</a:t>
            </a:r>
          </a:p>
          <a:p>
            <a:pPr eaLnBrk="1" hangingPunct="1">
              <a:lnSpc>
                <a:spcPct val="80000"/>
              </a:lnSpc>
            </a:pPr>
            <a:endParaRPr lang="en-US" sz="2700" dirty="0">
              <a:ea typeface="ＭＳ Ｐゴシック" pitchFamily="-105" charset="-128"/>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2438400" y="381000"/>
            <a:ext cx="6377940" cy="1293028"/>
          </a:xfrm>
        </p:spPr>
        <p:txBody>
          <a:bodyPr rtlCol="0">
            <a:normAutofit fontScale="90000"/>
            <a:scene3d>
              <a:camera prst="orthographicFront"/>
              <a:lightRig rig="threePt" dir="t">
                <a:rot lat="0" lon="0" rev="4800000"/>
              </a:lightRig>
            </a:scene3d>
          </a:bodyPr>
          <a:lstStyle/>
          <a:p>
            <a:pPr eaLnBrk="1" fontAlgn="auto" hangingPunct="1">
              <a:spcAft>
                <a:spcPts val="0"/>
              </a:spcAft>
              <a:defRPr/>
            </a:pPr>
            <a:r>
              <a:rPr lang="en-US" sz="4000" b="1" dirty="0">
                <a:solidFill>
                  <a:schemeClr val="accent1">
                    <a:satMod val="150000"/>
                  </a:schemeClr>
                </a:solidFill>
                <a:ea typeface="+mj-ea"/>
                <a:cs typeface="+mj-cs"/>
              </a:rPr>
              <a:t>Meningococcal Conjugate Vaccine (MCV)</a:t>
            </a:r>
          </a:p>
        </p:txBody>
      </p:sp>
      <p:sp>
        <p:nvSpPr>
          <p:cNvPr id="279555" name="Rectangle 3"/>
          <p:cNvSpPr>
            <a:spLocks noGrp="1" noChangeArrowheads="1"/>
          </p:cNvSpPr>
          <p:nvPr>
            <p:ph idx="1"/>
          </p:nvPr>
        </p:nvSpPr>
        <p:spPr>
          <a:xfrm>
            <a:off x="457200" y="2133600"/>
            <a:ext cx="8229600" cy="4343400"/>
          </a:xfrm>
        </p:spPr>
        <p:txBody>
          <a:bodyPr>
            <a:normAutofit fontScale="92500" lnSpcReduction="10000"/>
          </a:bodyPr>
          <a:lstStyle/>
          <a:p>
            <a:pPr eaLnBrk="1" hangingPunct="1"/>
            <a:r>
              <a:rPr lang="en-US" sz="2800" b="1" dirty="0" err="1">
                <a:ea typeface="ＭＳ Ｐゴシック" pitchFamily="-105" charset="-128"/>
              </a:rPr>
              <a:t>Quadrivalent</a:t>
            </a:r>
            <a:r>
              <a:rPr lang="en-US" sz="2800" b="1" dirty="0">
                <a:ea typeface="ＭＳ Ｐゴシック" pitchFamily="-105" charset="-128"/>
              </a:rPr>
              <a:t> polysaccharide vaccine (A, C, Y, W-135) conjugated to inactivated </a:t>
            </a:r>
            <a:r>
              <a:rPr lang="en-US" sz="2800" b="1" dirty="0" err="1">
                <a:ea typeface="ＭＳ Ｐゴシック" pitchFamily="-105" charset="-128"/>
              </a:rPr>
              <a:t>diptheria</a:t>
            </a:r>
            <a:r>
              <a:rPr lang="en-US" sz="2800" b="1" dirty="0">
                <a:ea typeface="ＭＳ Ｐゴシック" pitchFamily="-105" charset="-128"/>
              </a:rPr>
              <a:t> toxin (2005)</a:t>
            </a:r>
          </a:p>
          <a:p>
            <a:pPr eaLnBrk="1" hangingPunct="1"/>
            <a:endParaRPr lang="en-US" sz="2800" b="1" dirty="0">
              <a:ea typeface="ＭＳ Ｐゴシック" pitchFamily="-105" charset="-128"/>
            </a:endParaRPr>
          </a:p>
          <a:p>
            <a:pPr eaLnBrk="1" hangingPunct="1"/>
            <a:r>
              <a:rPr lang="en-US" sz="2800" b="1" dirty="0">
                <a:ea typeface="ＭＳ Ｐゴシック" pitchFamily="-105" charset="-128"/>
              </a:rPr>
              <a:t>&gt;90% effective with single dose</a:t>
            </a:r>
          </a:p>
          <a:p>
            <a:pPr eaLnBrk="1" hangingPunct="1"/>
            <a:endParaRPr lang="en-US" sz="2800" b="1" dirty="0">
              <a:ea typeface="ＭＳ Ｐゴシック" pitchFamily="-105" charset="-128"/>
            </a:endParaRPr>
          </a:p>
          <a:p>
            <a:pPr eaLnBrk="1" hangingPunct="1"/>
            <a:r>
              <a:rPr lang="en-US" sz="2800" b="1" dirty="0">
                <a:ea typeface="ＭＳ Ｐゴシック" pitchFamily="-105" charset="-128"/>
              </a:rPr>
              <a:t>Routinely recommended for 11-18 year olds</a:t>
            </a:r>
          </a:p>
          <a:p>
            <a:pPr eaLnBrk="1" hangingPunct="1"/>
            <a:endParaRPr lang="en-US" sz="2800" b="1" dirty="0">
              <a:ea typeface="ＭＳ Ｐゴシック" pitchFamily="-105" charset="-128"/>
            </a:endParaRPr>
          </a:p>
          <a:p>
            <a:pPr eaLnBrk="1" hangingPunct="1"/>
            <a:r>
              <a:rPr lang="en-US" sz="2800" b="1" dirty="0">
                <a:ea typeface="ＭＳ Ｐゴシック" pitchFamily="-105" charset="-128"/>
              </a:rPr>
              <a:t>Revaccination not currently recommended unless in high-risk group</a:t>
            </a:r>
          </a:p>
          <a:p>
            <a:pPr eaLnBrk="1" hangingPunct="1">
              <a:buFontTx/>
              <a:buNone/>
            </a:pPr>
            <a:endParaRPr lang="en-US" sz="2800" dirty="0">
              <a:ea typeface="ＭＳ Ｐゴシック" pitchFamily="-105" charset="-128"/>
            </a:endParaRPr>
          </a:p>
          <a:p>
            <a:pPr eaLnBrk="1" hangingPunct="1"/>
            <a:endParaRPr lang="en-US" sz="2800" dirty="0">
              <a:ea typeface="ＭＳ Ｐゴシック" pitchFamily="-105" charset="-128"/>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Rotavirus Gastroenteritis</a:t>
            </a:r>
          </a:p>
        </p:txBody>
      </p:sp>
      <p:sp>
        <p:nvSpPr>
          <p:cNvPr id="281603" name="Content Placeholder 2"/>
          <p:cNvSpPr>
            <a:spLocks noGrp="1"/>
          </p:cNvSpPr>
          <p:nvPr>
            <p:ph idx="1"/>
          </p:nvPr>
        </p:nvSpPr>
        <p:spPr>
          <a:xfrm>
            <a:off x="457200" y="2209800"/>
            <a:ext cx="8229600" cy="4495800"/>
          </a:xfrm>
        </p:spPr>
        <p:txBody>
          <a:bodyPr>
            <a:normAutofit fontScale="92500" lnSpcReduction="20000"/>
          </a:bodyPr>
          <a:lstStyle/>
          <a:p>
            <a:pPr eaLnBrk="1" hangingPunct="1">
              <a:lnSpc>
                <a:spcPct val="90000"/>
              </a:lnSpc>
            </a:pPr>
            <a:r>
              <a:rPr lang="en-US" sz="2400" b="1" dirty="0">
                <a:ea typeface="ＭＳ Ｐゴシック" pitchFamily="-105" charset="-128"/>
              </a:rPr>
              <a:t>Most common cause of severe dehydrating gastroenteritis in children</a:t>
            </a:r>
          </a:p>
          <a:p>
            <a:pPr eaLnBrk="1" hangingPunct="1">
              <a:lnSpc>
                <a:spcPct val="90000"/>
              </a:lnSpc>
            </a:pPr>
            <a:endParaRPr lang="en-US" sz="2400" b="1" dirty="0">
              <a:ea typeface="ＭＳ Ｐゴシック" pitchFamily="-105" charset="-128"/>
            </a:endParaRPr>
          </a:p>
          <a:p>
            <a:pPr eaLnBrk="1" hangingPunct="1">
              <a:lnSpc>
                <a:spcPct val="90000"/>
              </a:lnSpc>
            </a:pPr>
            <a:r>
              <a:rPr lang="en-US" sz="2400" b="1" dirty="0">
                <a:ea typeface="ＭＳ Ｐゴシック" pitchFamily="-105" charset="-128"/>
              </a:rPr>
              <a:t>Almost all children have been infected by 5 years of age</a:t>
            </a:r>
          </a:p>
          <a:p>
            <a:pPr eaLnBrk="1" hangingPunct="1">
              <a:lnSpc>
                <a:spcPct val="90000"/>
              </a:lnSpc>
            </a:pPr>
            <a:endParaRPr lang="en-US" sz="2400" b="1" dirty="0">
              <a:ea typeface="ＭＳ Ｐゴシック" pitchFamily="-105" charset="-128"/>
            </a:endParaRPr>
          </a:p>
          <a:p>
            <a:pPr eaLnBrk="1" hangingPunct="1">
              <a:lnSpc>
                <a:spcPct val="90000"/>
              </a:lnSpc>
            </a:pPr>
            <a:r>
              <a:rPr lang="en-US" sz="2400" b="1" dirty="0">
                <a:ea typeface="ＭＳ Ｐゴシック" pitchFamily="-105" charset="-128"/>
              </a:rPr>
              <a:t>Five strains account for 90% of isolates (G1-4, G9)</a:t>
            </a:r>
          </a:p>
          <a:p>
            <a:pPr eaLnBrk="1" hangingPunct="1">
              <a:lnSpc>
                <a:spcPct val="90000"/>
              </a:lnSpc>
            </a:pPr>
            <a:endParaRPr lang="en-US" sz="2400" b="1" dirty="0">
              <a:ea typeface="ＭＳ Ｐゴシック" pitchFamily="-105" charset="-128"/>
            </a:endParaRPr>
          </a:p>
          <a:p>
            <a:pPr eaLnBrk="1" hangingPunct="1">
              <a:lnSpc>
                <a:spcPct val="90000"/>
              </a:lnSpc>
            </a:pPr>
            <a:r>
              <a:rPr lang="en-US" sz="2400" b="1" dirty="0">
                <a:ea typeface="ＭＳ Ｐゴシック" pitchFamily="-105" charset="-128"/>
              </a:rPr>
              <a:t>1</a:t>
            </a:r>
            <a:r>
              <a:rPr lang="en-US" sz="2400" b="1" baseline="30000" dirty="0">
                <a:ea typeface="ＭＳ Ｐゴシック" pitchFamily="-105" charset="-128"/>
              </a:rPr>
              <a:t>st</a:t>
            </a:r>
            <a:r>
              <a:rPr lang="en-US" sz="2400" b="1" dirty="0">
                <a:ea typeface="ＭＳ Ｐゴシック" pitchFamily="-105" charset="-128"/>
              </a:rPr>
              <a:t> infection after 3 months of age is the most severe with temperatures &gt;102F</a:t>
            </a:r>
          </a:p>
          <a:p>
            <a:pPr eaLnBrk="1" hangingPunct="1">
              <a:lnSpc>
                <a:spcPct val="90000"/>
              </a:lnSpc>
            </a:pPr>
            <a:endParaRPr lang="en-US" sz="2400" b="1" dirty="0">
              <a:ea typeface="ＭＳ Ｐゴシック" pitchFamily="-105" charset="-128"/>
            </a:endParaRPr>
          </a:p>
          <a:p>
            <a:pPr eaLnBrk="1" hangingPunct="1">
              <a:lnSpc>
                <a:spcPct val="90000"/>
              </a:lnSpc>
            </a:pPr>
            <a:r>
              <a:rPr lang="en-US" sz="2400" b="1" dirty="0">
                <a:ea typeface="ＭＳ Ｐゴシック" pitchFamily="-105" charset="-128"/>
              </a:rPr>
              <a:t>GI symptoms generally resolve in 3-7 days</a:t>
            </a:r>
          </a:p>
          <a:p>
            <a:pPr eaLnBrk="1" hangingPunct="1">
              <a:lnSpc>
                <a:spcPct val="90000"/>
              </a:lnSpc>
            </a:pPr>
            <a:endParaRPr lang="en-US" sz="2400" b="1" dirty="0">
              <a:ea typeface="ＭＳ Ｐゴシック" pitchFamily="-105" charset="-128"/>
            </a:endParaRPr>
          </a:p>
          <a:p>
            <a:pPr eaLnBrk="1" hangingPunct="1">
              <a:lnSpc>
                <a:spcPct val="90000"/>
              </a:lnSpc>
            </a:pPr>
            <a:r>
              <a:rPr lang="en-US" sz="2400" b="1" dirty="0">
                <a:ea typeface="ＭＳ Ｐゴシック" pitchFamily="-105" charset="-128"/>
              </a:rPr>
              <a:t>Low mortality but high healthcare burden</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p:txBody>
          <a:bodyPr rtlCol="0">
            <a:normAutofit fontScale="9000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Rotavirus Vaccine- </a:t>
            </a:r>
            <a:r>
              <a:rPr lang="en-US" sz="4800" b="1" dirty="0" err="1">
                <a:solidFill>
                  <a:schemeClr val="accent1">
                    <a:satMod val="150000"/>
                  </a:schemeClr>
                </a:solidFill>
                <a:ea typeface="+mj-ea"/>
                <a:cs typeface="+mj-cs"/>
              </a:rPr>
              <a:t>RotaTeq</a:t>
            </a:r>
            <a:r>
              <a:rPr lang="en-US" sz="4800" b="1" dirty="0">
                <a:solidFill>
                  <a:schemeClr val="accent1">
                    <a:satMod val="150000"/>
                  </a:schemeClr>
                </a:solidFill>
                <a:ea typeface="+mj-ea"/>
                <a:cs typeface="+mj-cs"/>
              </a:rPr>
              <a:t>® </a:t>
            </a:r>
            <a:endParaRPr lang="en-US" b="1" dirty="0">
              <a:solidFill>
                <a:schemeClr val="accent1">
                  <a:satMod val="150000"/>
                </a:schemeClr>
              </a:solidFill>
              <a:ea typeface="+mj-ea"/>
              <a:cs typeface="+mj-cs"/>
            </a:endParaRPr>
          </a:p>
        </p:txBody>
      </p:sp>
      <p:sp>
        <p:nvSpPr>
          <p:cNvPr id="283651" name="Rectangle 3"/>
          <p:cNvSpPr>
            <a:spLocks noGrp="1" noChangeArrowheads="1"/>
          </p:cNvSpPr>
          <p:nvPr>
            <p:ph idx="1"/>
          </p:nvPr>
        </p:nvSpPr>
        <p:spPr>
          <a:xfrm>
            <a:off x="457200" y="1676400"/>
            <a:ext cx="8077200" cy="4648200"/>
          </a:xfrm>
        </p:spPr>
        <p:txBody>
          <a:bodyPr/>
          <a:lstStyle/>
          <a:p>
            <a:pPr eaLnBrk="1" hangingPunct="1"/>
            <a:r>
              <a:rPr lang="en-US" sz="2800" b="1" dirty="0">
                <a:ea typeface="ＭＳ Ｐゴシック" pitchFamily="-105" charset="-128"/>
              </a:rPr>
              <a:t>Live, oral vaccine</a:t>
            </a:r>
          </a:p>
          <a:p>
            <a:pPr eaLnBrk="1" hangingPunct="1"/>
            <a:endParaRPr lang="en-US" sz="2800" b="1" dirty="0">
              <a:ea typeface="ＭＳ Ｐゴシック" pitchFamily="-105" charset="-128"/>
            </a:endParaRPr>
          </a:p>
          <a:p>
            <a:pPr eaLnBrk="1" hangingPunct="1"/>
            <a:r>
              <a:rPr lang="en-US" sz="2800" b="1" dirty="0">
                <a:ea typeface="ＭＳ Ｐゴシック" pitchFamily="-105" charset="-128"/>
              </a:rPr>
              <a:t>Contains five re-assortment rotaviruses</a:t>
            </a:r>
          </a:p>
          <a:p>
            <a:pPr lvl="1" eaLnBrk="1" hangingPunct="1"/>
            <a:r>
              <a:rPr lang="en-US" sz="2400" b="1" dirty="0">
                <a:ea typeface="ＭＳ Ｐゴシック" pitchFamily="-105" charset="-128"/>
              </a:rPr>
              <a:t>Nonhuman rotaviruses used</a:t>
            </a:r>
          </a:p>
          <a:p>
            <a:pPr lvl="1" eaLnBrk="1" hangingPunct="1"/>
            <a:r>
              <a:rPr lang="en-US" sz="2400" b="1" dirty="0">
                <a:ea typeface="ＭＳ Ｐゴシック" pitchFamily="-105" charset="-128"/>
              </a:rPr>
              <a:t>Manipulated to express human rotavirus antigens on surface</a:t>
            </a:r>
          </a:p>
          <a:p>
            <a:pPr lvl="1" eaLnBrk="1" hangingPunct="1"/>
            <a:r>
              <a:rPr lang="en-US" sz="2400" b="1" dirty="0">
                <a:ea typeface="ＭＳ Ｐゴシック" pitchFamily="-105" charset="-128"/>
              </a:rPr>
              <a:t>Have low pathogenicity for humans</a:t>
            </a:r>
          </a:p>
          <a:p>
            <a:pPr lvl="1" eaLnBrk="1" hangingPunct="1"/>
            <a:r>
              <a:rPr lang="en-US" sz="2400" b="1" dirty="0">
                <a:ea typeface="ＭＳ Ｐゴシック" pitchFamily="-105" charset="-128"/>
              </a:rPr>
              <a:t>Replicate, but do not cause disease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1066800" y="544738"/>
            <a:ext cx="6377940" cy="1219201"/>
          </a:xfrm>
        </p:spPr>
        <p:txBody>
          <a:bodyPr rtlCol="0">
            <a:normAutofit/>
            <a:scene3d>
              <a:camera prst="orthographicFront"/>
              <a:lightRig rig="threePt" dir="t">
                <a:rot lat="0" lon="0" rev="4800000"/>
              </a:lightRig>
            </a:scene3d>
          </a:bodyPr>
          <a:lstStyle/>
          <a:p>
            <a:pPr eaLnBrk="1" fontAlgn="auto" hangingPunct="1">
              <a:spcAft>
                <a:spcPts val="0"/>
              </a:spcAft>
              <a:defRPr/>
            </a:pPr>
            <a:r>
              <a:rPr lang="en-US" sz="4400" b="1" dirty="0">
                <a:solidFill>
                  <a:srgbClr val="C00000"/>
                </a:solidFill>
                <a:ea typeface="+mj-ea"/>
                <a:cs typeface="+mj-cs"/>
              </a:rPr>
              <a:t>Smallpox</a:t>
            </a:r>
          </a:p>
        </p:txBody>
      </p:sp>
      <p:sp>
        <p:nvSpPr>
          <p:cNvPr id="28675" name="Content Placeholder 2"/>
          <p:cNvSpPr>
            <a:spLocks noGrp="1"/>
          </p:cNvSpPr>
          <p:nvPr>
            <p:ph idx="1"/>
          </p:nvPr>
        </p:nvSpPr>
        <p:spPr>
          <a:xfrm>
            <a:off x="457200" y="1774825"/>
            <a:ext cx="5181600" cy="4625975"/>
          </a:xfrm>
        </p:spPr>
        <p:txBody>
          <a:bodyPr/>
          <a:lstStyle/>
          <a:p>
            <a:pPr eaLnBrk="1" hangingPunct="1"/>
            <a:r>
              <a:rPr lang="en-US" sz="2400" b="1" dirty="0">
                <a:ea typeface="ＭＳ Ｐゴシック" pitchFamily="-105" charset="-128"/>
              </a:rPr>
              <a:t>Global Eradication Program in 1966</a:t>
            </a:r>
          </a:p>
          <a:p>
            <a:pPr marL="0" indent="0" eaLnBrk="1" hangingPunct="1">
              <a:buNone/>
            </a:pPr>
            <a:endParaRPr lang="en-US" sz="2400" b="1" dirty="0">
              <a:ea typeface="ＭＳ Ｐゴシック" pitchFamily="-105" charset="-128"/>
            </a:endParaRPr>
          </a:p>
          <a:p>
            <a:pPr lvl="1" eaLnBrk="1" hangingPunct="1"/>
            <a:r>
              <a:rPr lang="en-US" sz="2400" b="1" dirty="0">
                <a:ea typeface="ＭＳ Ｐゴシック" pitchFamily="-105" charset="-128"/>
              </a:rPr>
              <a:t>Last case reported in U.S. was in 1949</a:t>
            </a:r>
          </a:p>
          <a:p>
            <a:pPr lvl="1" eaLnBrk="1" hangingPunct="1"/>
            <a:r>
              <a:rPr lang="en-US" sz="2400" b="1" dirty="0">
                <a:ea typeface="ＭＳ Ｐゴシック" pitchFamily="-105" charset="-128"/>
              </a:rPr>
              <a:t>Routine vaccination discontinued 1972</a:t>
            </a:r>
          </a:p>
          <a:p>
            <a:pPr lvl="1" eaLnBrk="1" hangingPunct="1"/>
            <a:r>
              <a:rPr lang="en-US" sz="2400" b="1" dirty="0">
                <a:ea typeface="ＭＳ Ｐゴシック" pitchFamily="-105" charset="-128"/>
              </a:rPr>
              <a:t>Last indigenous case reported on earth was in 1977</a:t>
            </a:r>
          </a:p>
          <a:p>
            <a:pPr eaLnBrk="1" hangingPunct="1"/>
            <a:endParaRPr lang="en-US" dirty="0">
              <a:ea typeface="ＭＳ Ｐゴシック" pitchFamily="-105" charset="-128"/>
            </a:endParaRPr>
          </a:p>
        </p:txBody>
      </p:sp>
      <p:pic>
        <p:nvPicPr>
          <p:cNvPr id="28676" name="Picture 6" descr="http://127.0.0.1:1818/images/129FF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124200"/>
            <a:ext cx="2665413"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p:txBody>
          <a:bodyPr rtlCol="0">
            <a:normAutofit fontScale="9000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Rotavirus Vaccine- </a:t>
            </a:r>
            <a:r>
              <a:rPr lang="en-US" sz="4800" b="1" dirty="0" err="1">
                <a:solidFill>
                  <a:schemeClr val="accent1">
                    <a:satMod val="150000"/>
                  </a:schemeClr>
                </a:solidFill>
                <a:ea typeface="+mj-ea"/>
                <a:cs typeface="+mj-cs"/>
              </a:rPr>
              <a:t>RotaTeq</a:t>
            </a:r>
            <a:r>
              <a:rPr lang="en-US" sz="4800" b="1" dirty="0">
                <a:solidFill>
                  <a:schemeClr val="accent1">
                    <a:satMod val="150000"/>
                  </a:schemeClr>
                </a:solidFill>
                <a:ea typeface="+mj-ea"/>
                <a:cs typeface="+mj-cs"/>
              </a:rPr>
              <a:t>® </a:t>
            </a:r>
            <a:endParaRPr lang="en-US" b="1" dirty="0">
              <a:solidFill>
                <a:schemeClr val="accent1">
                  <a:satMod val="150000"/>
                </a:schemeClr>
              </a:solidFill>
              <a:ea typeface="+mj-ea"/>
              <a:cs typeface="+mj-cs"/>
            </a:endParaRPr>
          </a:p>
        </p:txBody>
      </p:sp>
      <p:sp>
        <p:nvSpPr>
          <p:cNvPr id="285699" name="Rectangle 3"/>
          <p:cNvSpPr>
            <a:spLocks noGrp="1" noChangeArrowheads="1"/>
          </p:cNvSpPr>
          <p:nvPr>
            <p:ph idx="1"/>
          </p:nvPr>
        </p:nvSpPr>
        <p:spPr>
          <a:xfrm>
            <a:off x="461554" y="2057401"/>
            <a:ext cx="8077200" cy="4572000"/>
          </a:xfrm>
        </p:spPr>
        <p:txBody>
          <a:bodyPr>
            <a:normAutofit lnSpcReduction="10000"/>
          </a:bodyPr>
          <a:lstStyle/>
          <a:p>
            <a:pPr eaLnBrk="1" hangingPunct="1"/>
            <a:r>
              <a:rPr lang="en-US" sz="2600" b="1" dirty="0">
                <a:ea typeface="ＭＳ Ｐゴシック" pitchFamily="-105" charset="-128"/>
              </a:rPr>
              <a:t>3-dose series beginning at about 2 months of age</a:t>
            </a:r>
          </a:p>
          <a:p>
            <a:pPr eaLnBrk="1" hangingPunct="1"/>
            <a:endParaRPr lang="en-US" sz="2600" b="1" dirty="0">
              <a:ea typeface="ＭＳ Ｐゴシック" pitchFamily="-105" charset="-128"/>
            </a:endParaRPr>
          </a:p>
          <a:p>
            <a:pPr eaLnBrk="1" hangingPunct="1"/>
            <a:r>
              <a:rPr lang="en-US" sz="2600" b="1" dirty="0">
                <a:ea typeface="ＭＳ Ｐゴシック" pitchFamily="-105" charset="-128"/>
              </a:rPr>
              <a:t>Vaccination should not be initiated for infants older than 15 weeks</a:t>
            </a:r>
          </a:p>
          <a:p>
            <a:pPr eaLnBrk="1" hangingPunct="1"/>
            <a:endParaRPr lang="en-US" sz="2600" b="1" dirty="0">
              <a:ea typeface="ＭＳ Ｐゴシック" pitchFamily="-105" charset="-128"/>
            </a:endParaRPr>
          </a:p>
          <a:p>
            <a:pPr eaLnBrk="1" hangingPunct="1"/>
            <a:r>
              <a:rPr lang="en-US" sz="2600" b="1" dirty="0" err="1">
                <a:ea typeface="ＭＳ Ｐゴシック" pitchFamily="-105" charset="-128"/>
              </a:rPr>
              <a:t>ACIP</a:t>
            </a:r>
            <a:r>
              <a:rPr lang="en-US" sz="2600" b="1" dirty="0">
                <a:ea typeface="ＭＳ Ｐゴシック" pitchFamily="-105" charset="-128"/>
              </a:rPr>
              <a:t> recommends immunization of all infants without a contraindication</a:t>
            </a:r>
          </a:p>
          <a:p>
            <a:pPr eaLnBrk="1" hangingPunct="1"/>
            <a:endParaRPr lang="en-US" sz="2600" b="1" dirty="0">
              <a:ea typeface="ＭＳ Ｐゴシック" pitchFamily="-105" charset="-128"/>
            </a:endParaRPr>
          </a:p>
          <a:p>
            <a:pPr eaLnBrk="1" hangingPunct="1"/>
            <a:r>
              <a:rPr lang="en-US" sz="2600" b="1" dirty="0">
                <a:ea typeface="ＭＳ Ｐゴシック" pitchFamily="-105" charset="-128"/>
              </a:rPr>
              <a:t>No special contraindications or adverse reactions</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rtlCol="0">
            <a:normAutofit fontScale="90000"/>
            <a:scene3d>
              <a:camera prst="orthographicFront"/>
              <a:lightRig rig="threePt" dir="t">
                <a:rot lat="0" lon="0" rev="4800000"/>
              </a:lightRig>
            </a:scene3d>
          </a:bodyPr>
          <a:lstStyle/>
          <a:p>
            <a:pPr algn="l" eaLnBrk="1" fontAlgn="auto" hangingPunct="1">
              <a:spcAft>
                <a:spcPts val="0"/>
              </a:spcAft>
              <a:defRPr/>
            </a:pPr>
            <a:r>
              <a:rPr lang="en-US" sz="4000" b="1" dirty="0">
                <a:solidFill>
                  <a:schemeClr val="accent1">
                    <a:satMod val="150000"/>
                  </a:schemeClr>
                </a:solidFill>
                <a:ea typeface="+mj-ea"/>
                <a:cs typeface="+mj-cs"/>
              </a:rPr>
              <a:t>Which vaccine is ineffective in children under 2 years of age?</a:t>
            </a:r>
          </a:p>
        </p:txBody>
      </p:sp>
      <p:sp>
        <p:nvSpPr>
          <p:cNvPr id="297987" name="Rectangle 3"/>
          <p:cNvSpPr>
            <a:spLocks noGrp="1" noChangeArrowheads="1"/>
          </p:cNvSpPr>
          <p:nvPr>
            <p:ph idx="1"/>
          </p:nvPr>
        </p:nvSpPr>
        <p:spPr/>
        <p:txBody>
          <a:bodyPr/>
          <a:lstStyle/>
          <a:p>
            <a:pPr marL="609600" indent="-609600" eaLnBrk="1" hangingPunct="1">
              <a:buFontTx/>
              <a:buAutoNum type="alphaUcPeriod"/>
            </a:pPr>
            <a:r>
              <a:rPr lang="en-US" sz="2800" b="1" dirty="0" err="1">
                <a:ea typeface="ＭＳ Ｐゴシック" pitchFamily="-105" charset="-128"/>
              </a:rPr>
              <a:t>PPV</a:t>
            </a:r>
            <a:r>
              <a:rPr lang="en-US" sz="2800" b="1" dirty="0">
                <a:ea typeface="ＭＳ Ｐゴシック" pitchFamily="-105" charset="-128"/>
              </a:rPr>
              <a:t> (Pneumococcal polysaccharide vaccine)</a:t>
            </a:r>
          </a:p>
          <a:p>
            <a:pPr marL="609600" indent="-609600" eaLnBrk="1" hangingPunct="1">
              <a:buFontTx/>
              <a:buAutoNum type="alphaUcPeriod"/>
            </a:pPr>
            <a:endParaRPr lang="en-US" sz="2800" b="1" dirty="0">
              <a:ea typeface="ＭＳ Ｐゴシック" pitchFamily="-105" charset="-128"/>
            </a:endParaRPr>
          </a:p>
          <a:p>
            <a:pPr marL="609600" indent="-609600" eaLnBrk="1" hangingPunct="1">
              <a:buFontTx/>
              <a:buAutoNum type="alphaUcPeriod"/>
            </a:pPr>
            <a:endParaRPr lang="en-US" sz="1200" b="1" dirty="0">
              <a:ea typeface="ＭＳ Ｐゴシック" pitchFamily="-105" charset="-128"/>
            </a:endParaRPr>
          </a:p>
          <a:p>
            <a:pPr marL="609600" indent="-609600" eaLnBrk="1" hangingPunct="1">
              <a:buFontTx/>
              <a:buAutoNum type="alphaUcPeriod"/>
            </a:pPr>
            <a:r>
              <a:rPr lang="en-US" sz="2800" b="1" dirty="0" err="1">
                <a:ea typeface="ＭＳ Ｐゴシック" pitchFamily="-105" charset="-128"/>
              </a:rPr>
              <a:t>PCV</a:t>
            </a:r>
            <a:r>
              <a:rPr lang="en-US" sz="2800" b="1" dirty="0">
                <a:ea typeface="ＭＳ Ｐゴシック" pitchFamily="-105" charset="-128"/>
              </a:rPr>
              <a:t> (Pneumococcal conjugate vaccine)</a:t>
            </a:r>
          </a:p>
          <a:p>
            <a:pPr marL="609600" indent="-609600" eaLnBrk="1" hangingPunct="1">
              <a:buFontTx/>
              <a:buAutoNum type="alphaUcPeriod"/>
            </a:pPr>
            <a:endParaRPr lang="en-US" sz="1200" b="1" dirty="0">
              <a:ea typeface="ＭＳ Ｐゴシック" pitchFamily="-105" charset="-128"/>
            </a:endParaRPr>
          </a:p>
          <a:p>
            <a:pPr marL="609600" indent="-609600" eaLnBrk="1" hangingPunct="1">
              <a:buFontTx/>
              <a:buAutoNum type="alphaUcPeriod"/>
            </a:pPr>
            <a:endParaRPr lang="en-US" sz="2800" b="1" dirty="0">
              <a:ea typeface="ＭＳ Ｐゴシック" pitchFamily="-105" charset="-128"/>
            </a:endParaRPr>
          </a:p>
          <a:p>
            <a:pPr marL="609600" indent="-609600" eaLnBrk="1" hangingPunct="1">
              <a:buFontTx/>
              <a:buAutoNum type="alphaUcPeriod"/>
            </a:pPr>
            <a:r>
              <a:rPr lang="en-US" sz="2800" b="1" dirty="0">
                <a:ea typeface="ＭＳ Ｐゴシック" pitchFamily="-105" charset="-128"/>
              </a:rPr>
              <a:t>Rotavirus vaccine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297987">
                                            <p:txEl>
                                              <p:pRg st="0" end="0"/>
                                            </p:txEl>
                                          </p:spTgt>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Poliomyelitis</a:t>
            </a:r>
          </a:p>
        </p:txBody>
      </p:sp>
      <p:sp>
        <p:nvSpPr>
          <p:cNvPr id="289795" name="Content Placeholder 2"/>
          <p:cNvSpPr>
            <a:spLocks noGrp="1"/>
          </p:cNvSpPr>
          <p:nvPr>
            <p:ph idx="1"/>
          </p:nvPr>
        </p:nvSpPr>
        <p:spPr>
          <a:xfrm>
            <a:off x="457200" y="1774825"/>
            <a:ext cx="6400800" cy="4625975"/>
          </a:xfrm>
        </p:spPr>
        <p:txBody>
          <a:bodyPr>
            <a:normAutofit fontScale="92500" lnSpcReduction="20000"/>
          </a:bodyPr>
          <a:lstStyle/>
          <a:p>
            <a:pPr eaLnBrk="1" hangingPunct="1">
              <a:lnSpc>
                <a:spcPct val="90000"/>
              </a:lnSpc>
            </a:pPr>
            <a:r>
              <a:rPr lang="en-US" sz="2700" b="1" dirty="0" err="1">
                <a:ea typeface="ＭＳ Ｐゴシック" pitchFamily="-105" charset="-128"/>
              </a:rPr>
              <a:t>Enterovirus</a:t>
            </a:r>
            <a:r>
              <a:rPr lang="en-US" sz="2700" b="1" dirty="0">
                <a:ea typeface="ＭＳ Ｐゴシック" pitchFamily="-105" charset="-128"/>
              </a:rPr>
              <a:t> with three distinct serotypes (1,2,3)</a:t>
            </a:r>
          </a:p>
          <a:p>
            <a:pPr eaLnBrk="1" hangingPunct="1">
              <a:lnSpc>
                <a:spcPct val="90000"/>
              </a:lnSpc>
            </a:pPr>
            <a:endParaRPr lang="en-US" sz="2700" b="1" dirty="0">
              <a:ea typeface="ＭＳ Ｐゴシック" pitchFamily="-105" charset="-128"/>
            </a:endParaRPr>
          </a:p>
          <a:p>
            <a:pPr eaLnBrk="1" hangingPunct="1">
              <a:lnSpc>
                <a:spcPct val="90000"/>
              </a:lnSpc>
            </a:pPr>
            <a:r>
              <a:rPr lang="en-US" sz="2700" b="1" dirty="0">
                <a:ea typeface="ＭＳ Ｐゴシック" pitchFamily="-105" charset="-128"/>
              </a:rPr>
              <a:t>Oral-fecal transmission</a:t>
            </a:r>
          </a:p>
          <a:p>
            <a:pPr eaLnBrk="1" hangingPunct="1">
              <a:lnSpc>
                <a:spcPct val="90000"/>
              </a:lnSpc>
            </a:pPr>
            <a:endParaRPr lang="en-US" sz="2700" b="1" dirty="0">
              <a:ea typeface="ＭＳ Ｐゴシック" pitchFamily="-105" charset="-128"/>
            </a:endParaRPr>
          </a:p>
          <a:p>
            <a:pPr eaLnBrk="1" hangingPunct="1">
              <a:lnSpc>
                <a:spcPct val="90000"/>
              </a:lnSpc>
            </a:pPr>
            <a:r>
              <a:rPr lang="en-US" sz="2700" b="1" dirty="0">
                <a:ea typeface="ＭＳ Ｐゴシック" pitchFamily="-105" charset="-128"/>
              </a:rPr>
              <a:t>Immunity to one does not protect against the others</a:t>
            </a:r>
          </a:p>
          <a:p>
            <a:pPr eaLnBrk="1" hangingPunct="1">
              <a:lnSpc>
                <a:spcPct val="90000"/>
              </a:lnSpc>
            </a:pPr>
            <a:endParaRPr lang="en-US" sz="2700" b="1" dirty="0">
              <a:ea typeface="ＭＳ Ｐゴシック" pitchFamily="-105" charset="-128"/>
            </a:endParaRPr>
          </a:p>
          <a:p>
            <a:pPr eaLnBrk="1" hangingPunct="1">
              <a:lnSpc>
                <a:spcPct val="90000"/>
              </a:lnSpc>
            </a:pPr>
            <a:r>
              <a:rPr lang="en-US" sz="2700" b="1" dirty="0">
                <a:ea typeface="ＭＳ Ｐゴシック" pitchFamily="-105" charset="-128"/>
              </a:rPr>
              <a:t>Most infections are asymptomatic</a:t>
            </a:r>
            <a:r>
              <a:rPr lang="en-US" sz="2800" b="1" dirty="0">
                <a:ea typeface="ＭＳ Ｐゴシック" pitchFamily="-105" charset="-128"/>
              </a:rPr>
              <a:t> </a:t>
            </a:r>
          </a:p>
          <a:p>
            <a:pPr eaLnBrk="1" hangingPunct="1">
              <a:lnSpc>
                <a:spcPct val="90000"/>
              </a:lnSpc>
            </a:pPr>
            <a:endParaRPr lang="en-US" sz="2700" b="1" dirty="0">
              <a:ea typeface="ＭＳ Ｐゴシック" pitchFamily="-105" charset="-128"/>
            </a:endParaRPr>
          </a:p>
          <a:p>
            <a:pPr eaLnBrk="1" hangingPunct="1">
              <a:lnSpc>
                <a:spcPct val="90000"/>
              </a:lnSpc>
            </a:pPr>
            <a:r>
              <a:rPr lang="en-US" sz="2700" b="1" dirty="0">
                <a:ea typeface="ＭＳ Ｐゴシック" pitchFamily="-105" charset="-128"/>
              </a:rPr>
              <a:t>Infection spreads to CNS causing destruction of motor neurons</a:t>
            </a:r>
          </a:p>
          <a:p>
            <a:pPr eaLnBrk="1" hangingPunct="1">
              <a:lnSpc>
                <a:spcPct val="90000"/>
              </a:lnSpc>
            </a:pPr>
            <a:endParaRPr lang="en-US" sz="2800" dirty="0">
              <a:ea typeface="ＭＳ Ｐゴシック" pitchFamily="-105" charset="-128"/>
            </a:endParaRPr>
          </a:p>
          <a:p>
            <a:pPr eaLnBrk="1" hangingPunct="1">
              <a:lnSpc>
                <a:spcPct val="90000"/>
              </a:lnSpc>
            </a:pPr>
            <a:endParaRPr lang="en-US" sz="2800" dirty="0">
              <a:ea typeface="ＭＳ Ｐゴシック" pitchFamily="-105" charset="-128"/>
            </a:endParaRPr>
          </a:p>
        </p:txBody>
      </p:sp>
      <p:pic>
        <p:nvPicPr>
          <p:cNvPr id="28979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590800"/>
            <a:ext cx="2438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Paralytic Polio</a:t>
            </a:r>
          </a:p>
        </p:txBody>
      </p:sp>
      <p:sp>
        <p:nvSpPr>
          <p:cNvPr id="291843" name="Rectangle 3"/>
          <p:cNvSpPr>
            <a:spLocks noGrp="1" noChangeArrowheads="1"/>
          </p:cNvSpPr>
          <p:nvPr>
            <p:ph idx="1"/>
          </p:nvPr>
        </p:nvSpPr>
        <p:spPr/>
        <p:txBody>
          <a:bodyPr>
            <a:normAutofit fontScale="92500" lnSpcReduction="20000"/>
          </a:bodyPr>
          <a:lstStyle/>
          <a:p>
            <a:pPr eaLnBrk="1" hangingPunct="1"/>
            <a:r>
              <a:rPr lang="en-US" sz="2800" b="1" dirty="0">
                <a:ea typeface="ＭＳ Ｐゴシック" pitchFamily="-105" charset="-128"/>
              </a:rPr>
              <a:t>Some or all motor function may be recovered</a:t>
            </a:r>
          </a:p>
          <a:p>
            <a:pPr eaLnBrk="1" hangingPunct="1"/>
            <a:endParaRPr lang="en-US" sz="2800" b="1" dirty="0">
              <a:ea typeface="ＭＳ Ｐゴシック" pitchFamily="-105" charset="-128"/>
            </a:endParaRPr>
          </a:p>
          <a:p>
            <a:pPr eaLnBrk="1" hangingPunct="1"/>
            <a:r>
              <a:rPr lang="en-US" sz="2800" b="1" dirty="0">
                <a:ea typeface="ＭＳ Ｐゴシック" pitchFamily="-105" charset="-128"/>
              </a:rPr>
              <a:t>1:200 develop permanent paralysis (usually asymmetric)</a:t>
            </a:r>
          </a:p>
          <a:p>
            <a:pPr eaLnBrk="1" hangingPunct="1"/>
            <a:endParaRPr lang="en-US" sz="2800" b="1" dirty="0">
              <a:ea typeface="ＭＳ Ｐゴシック" pitchFamily="-105" charset="-128"/>
            </a:endParaRPr>
          </a:p>
          <a:p>
            <a:pPr eaLnBrk="1" hangingPunct="1"/>
            <a:r>
              <a:rPr lang="en-US" sz="2800" b="1" dirty="0">
                <a:ea typeface="ＭＳ Ｐゴシック" pitchFamily="-105" charset="-128"/>
              </a:rPr>
              <a:t>Sensory function remains intact </a:t>
            </a:r>
          </a:p>
          <a:p>
            <a:pPr eaLnBrk="1" hangingPunct="1"/>
            <a:endParaRPr lang="en-US" sz="2800" b="1" dirty="0">
              <a:ea typeface="ＭＳ Ｐゴシック" pitchFamily="-105" charset="-128"/>
            </a:endParaRPr>
          </a:p>
          <a:p>
            <a:pPr eaLnBrk="1" hangingPunct="1"/>
            <a:r>
              <a:rPr lang="en-US" sz="2800" b="1" dirty="0">
                <a:ea typeface="ＭＳ Ｐゴシック" pitchFamily="-105" charset="-128"/>
              </a:rPr>
              <a:t>Severity increases with age</a:t>
            </a:r>
          </a:p>
          <a:p>
            <a:pPr eaLnBrk="1" hangingPunct="1"/>
            <a:endParaRPr lang="en-US" sz="2800" b="1" dirty="0">
              <a:ea typeface="ＭＳ Ｐゴシック" pitchFamily="-105" charset="-128"/>
            </a:endParaRPr>
          </a:p>
          <a:p>
            <a:pPr eaLnBrk="1" hangingPunct="1"/>
            <a:r>
              <a:rPr lang="en-US" sz="2800" b="1" dirty="0">
                <a:ea typeface="ＭＳ Ｐゴシック" pitchFamily="-105" charset="-128"/>
              </a:rPr>
              <a:t>Fatal in 2-5% of cases</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518410" y="307172"/>
            <a:ext cx="6377940" cy="1293028"/>
          </a:xfrm>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Polio Epidemic in U.S.</a:t>
            </a:r>
          </a:p>
        </p:txBody>
      </p:sp>
      <p:sp>
        <p:nvSpPr>
          <p:cNvPr id="293891" name="Content Placeholder 2"/>
          <p:cNvSpPr>
            <a:spLocks noGrp="1"/>
          </p:cNvSpPr>
          <p:nvPr>
            <p:ph idx="1"/>
          </p:nvPr>
        </p:nvSpPr>
        <p:spPr>
          <a:xfrm>
            <a:off x="457200" y="1600200"/>
            <a:ext cx="6248400" cy="5029200"/>
          </a:xfrm>
        </p:spPr>
        <p:txBody>
          <a:bodyPr>
            <a:normAutofit lnSpcReduction="10000"/>
          </a:bodyPr>
          <a:lstStyle/>
          <a:p>
            <a:pPr eaLnBrk="1" hangingPunct="1"/>
            <a:r>
              <a:rPr lang="en-US" sz="2200" b="1" dirty="0">
                <a:ea typeface="ＭＳ Ｐゴシック" pitchFamily="-105" charset="-128"/>
              </a:rPr>
              <a:t>1920s outbreaks crippled and killed thousands, with the epidemic peaking in 1952 (57,628 cases)</a:t>
            </a:r>
          </a:p>
          <a:p>
            <a:pPr eaLnBrk="1" hangingPunct="1">
              <a:buFont typeface="Wingdings 2" pitchFamily="18" charset="2"/>
              <a:buNone/>
            </a:pPr>
            <a:endParaRPr lang="en-US" sz="2200" b="1" dirty="0">
              <a:ea typeface="ＭＳ Ｐゴシック" pitchFamily="-105" charset="-128"/>
            </a:endParaRPr>
          </a:p>
          <a:p>
            <a:pPr eaLnBrk="1" hangingPunct="1"/>
            <a:r>
              <a:rPr lang="en-US" sz="2200" b="1" dirty="0">
                <a:ea typeface="ＭＳ Ｐゴシック" pitchFamily="-105" charset="-128"/>
              </a:rPr>
              <a:t>1955 vaccine was developed and reduced incidence by 90% within 2 years</a:t>
            </a:r>
          </a:p>
          <a:p>
            <a:pPr eaLnBrk="1" hangingPunct="1"/>
            <a:endParaRPr lang="en-US" sz="2200" b="1" dirty="0">
              <a:ea typeface="ＭＳ Ｐゴシック" pitchFamily="-105" charset="-128"/>
            </a:endParaRPr>
          </a:p>
          <a:p>
            <a:pPr eaLnBrk="1" hangingPunct="1"/>
            <a:r>
              <a:rPr lang="en-US" sz="2200" b="1" dirty="0">
                <a:ea typeface="ＭＳ Ｐゴシック" pitchFamily="-105" charset="-128"/>
              </a:rPr>
              <a:t>Eradicated in the U.S.</a:t>
            </a:r>
          </a:p>
          <a:p>
            <a:pPr eaLnBrk="1" hangingPunct="1"/>
            <a:endParaRPr lang="en-US" sz="2200" b="1" dirty="0">
              <a:ea typeface="ＭＳ Ｐゴシック" pitchFamily="-105" charset="-128"/>
            </a:endParaRPr>
          </a:p>
          <a:p>
            <a:pPr eaLnBrk="1" hangingPunct="1"/>
            <a:r>
              <a:rPr lang="en-US" sz="2200" b="1" dirty="0">
                <a:ea typeface="ＭＳ Ｐゴシック" pitchFamily="-105" charset="-128"/>
              </a:rPr>
              <a:t>Hundreds of new cases are still reported each year worldwide</a:t>
            </a:r>
          </a:p>
          <a:p>
            <a:pPr eaLnBrk="1" hangingPunct="1"/>
            <a:endParaRPr lang="en-US" sz="2200" b="1" dirty="0">
              <a:ea typeface="ＭＳ Ｐゴシック" pitchFamily="-105" charset="-128"/>
            </a:endParaRPr>
          </a:p>
          <a:p>
            <a:pPr eaLnBrk="1" hangingPunct="1"/>
            <a:r>
              <a:rPr lang="en-US" sz="2200" b="1" dirty="0">
                <a:ea typeface="ＭＳ Ｐゴシック" pitchFamily="-105" charset="-128"/>
              </a:rPr>
              <a:t>Will be the 2</a:t>
            </a:r>
            <a:r>
              <a:rPr lang="en-US" sz="2200" b="1" baseline="30000" dirty="0">
                <a:ea typeface="ＭＳ Ｐゴシック" pitchFamily="-105" charset="-128"/>
              </a:rPr>
              <a:t>nd</a:t>
            </a:r>
            <a:r>
              <a:rPr lang="en-US" sz="2200" b="1" dirty="0">
                <a:ea typeface="ＭＳ Ｐゴシック" pitchFamily="-105" charset="-128"/>
              </a:rPr>
              <a:t> virus eradicated from the planet by vaccine</a:t>
            </a:r>
          </a:p>
          <a:p>
            <a:pPr eaLnBrk="1" hangingPunct="1"/>
            <a:endParaRPr lang="en-US" sz="2200" dirty="0">
              <a:ea typeface="ＭＳ Ｐゴシック" pitchFamily="-105" charset="-128"/>
            </a:endParaRPr>
          </a:p>
          <a:p>
            <a:pPr eaLnBrk="1" hangingPunct="1">
              <a:buFontTx/>
              <a:buNone/>
            </a:pPr>
            <a:endParaRPr lang="en-US" sz="2200" dirty="0">
              <a:ea typeface="ＭＳ Ｐゴシック" pitchFamily="-105" charset="-128"/>
            </a:endParaRPr>
          </a:p>
        </p:txBody>
      </p:sp>
      <p:pic>
        <p:nvPicPr>
          <p:cNvPr id="293892" name="Picture 2" descr="http://www.nchealthandhealing.com/elements/media/topic-media/photo_R2940_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057400"/>
            <a:ext cx="2190750"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scene3d>
              <a:camera prst="orthographicFront"/>
              <a:lightRig rig="threePt" dir="t">
                <a:rot lat="0" lon="0" rev="4800000"/>
              </a:lightRig>
            </a:scene3d>
          </a:bodyPr>
          <a:lstStyle/>
          <a:p>
            <a:pPr eaLnBrk="1" hangingPunct="1">
              <a:defRPr/>
            </a:pPr>
            <a:r>
              <a:rPr lang="en-US" b="1" dirty="0">
                <a:solidFill>
                  <a:srgbClr val="C00000"/>
                </a:solidFill>
              </a:rPr>
              <a:t>The ‘Iron Lung’</a:t>
            </a:r>
          </a:p>
        </p:txBody>
      </p:sp>
      <p:pic>
        <p:nvPicPr>
          <p:cNvPr id="295939" name="Content Placeholder 3" descr="iron lung for polio.gif"/>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38425" y="2938462"/>
            <a:ext cx="3867150" cy="2581275"/>
          </a:xfrm>
        </p:spPr>
      </p:pic>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Polio Vaccine</a:t>
            </a:r>
          </a:p>
        </p:txBody>
      </p:sp>
      <p:sp>
        <p:nvSpPr>
          <p:cNvPr id="126979" name="Content Placeholder 2"/>
          <p:cNvSpPr>
            <a:spLocks noGrp="1"/>
          </p:cNvSpPr>
          <p:nvPr>
            <p:ph idx="1"/>
          </p:nvPr>
        </p:nvSpPr>
        <p:spPr/>
        <p:txBody>
          <a:bodyPr>
            <a:normAutofit fontScale="85000" lnSpcReduction="20000"/>
          </a:bodyPr>
          <a:lstStyle/>
          <a:p>
            <a:pPr eaLnBrk="1" hangingPunct="1">
              <a:buFontTx/>
              <a:buNone/>
            </a:pPr>
            <a:r>
              <a:rPr lang="en-US" sz="2600" b="1">
                <a:ea typeface="ＭＳ Ｐゴシック" pitchFamily="-105" charset="-128"/>
              </a:rPr>
              <a:t>1955 Inactivated vaccine (IPV)</a:t>
            </a:r>
          </a:p>
          <a:p>
            <a:pPr eaLnBrk="1" hangingPunct="1">
              <a:buFontTx/>
              <a:buNone/>
            </a:pPr>
            <a:endParaRPr lang="en-US" sz="2600" b="1">
              <a:ea typeface="ＭＳ Ｐゴシック" pitchFamily="-105" charset="-128"/>
            </a:endParaRPr>
          </a:p>
          <a:p>
            <a:pPr eaLnBrk="1" hangingPunct="1">
              <a:buFontTx/>
              <a:buNone/>
            </a:pPr>
            <a:r>
              <a:rPr lang="en-US" sz="2600" b="1">
                <a:ea typeface="ＭＳ Ｐゴシック" pitchFamily="-105" charset="-128"/>
              </a:rPr>
              <a:t>1963 Oral Polio Vaccine (OPV)</a:t>
            </a:r>
          </a:p>
          <a:p>
            <a:pPr eaLnBrk="1" hangingPunct="1">
              <a:buFontTx/>
              <a:buNone/>
            </a:pPr>
            <a:endParaRPr lang="en-US" sz="2600">
              <a:ea typeface="ＭＳ Ｐゴシック" pitchFamily="-105" charset="-128"/>
            </a:endParaRPr>
          </a:p>
          <a:p>
            <a:pPr eaLnBrk="1" hangingPunct="1">
              <a:buFontTx/>
              <a:buNone/>
            </a:pPr>
            <a:r>
              <a:rPr lang="en-US" sz="2600">
                <a:ea typeface="ＭＳ Ｐゴシック" pitchFamily="-105" charset="-128"/>
              </a:rPr>
              <a:t>1979 Last case of ‘wild virus’ reported</a:t>
            </a:r>
          </a:p>
          <a:p>
            <a:pPr eaLnBrk="1" hangingPunct="1">
              <a:buFontTx/>
              <a:buNone/>
            </a:pPr>
            <a:endParaRPr lang="en-US" sz="2600" b="1">
              <a:ea typeface="ＭＳ Ｐゴシック" pitchFamily="-105" charset="-128"/>
            </a:endParaRPr>
          </a:p>
          <a:p>
            <a:pPr eaLnBrk="1" hangingPunct="1">
              <a:buFontTx/>
              <a:buNone/>
            </a:pPr>
            <a:r>
              <a:rPr lang="en-US" sz="2600" b="1">
                <a:ea typeface="ＭＳ Ｐゴシック" pitchFamily="-105" charset="-128"/>
              </a:rPr>
              <a:t>1987 Enhanced IPV </a:t>
            </a:r>
            <a:r>
              <a:rPr lang="en-US" sz="2600">
                <a:ea typeface="ＭＳ Ｐゴシック" pitchFamily="-105" charset="-128"/>
              </a:rPr>
              <a:t>(Original IPV taken off the market)</a:t>
            </a:r>
          </a:p>
          <a:p>
            <a:pPr eaLnBrk="1" hangingPunct="1">
              <a:buFontTx/>
              <a:buNone/>
            </a:pPr>
            <a:endParaRPr lang="en-US" sz="2600">
              <a:ea typeface="ＭＳ Ｐゴシック" pitchFamily="-105" charset="-128"/>
            </a:endParaRPr>
          </a:p>
          <a:p>
            <a:pPr eaLnBrk="1" hangingPunct="1">
              <a:buFontTx/>
              <a:buNone/>
            </a:pPr>
            <a:r>
              <a:rPr lang="en-US" sz="2600">
                <a:ea typeface="ＭＳ Ｐゴシック" pitchFamily="-105" charset="-128"/>
              </a:rPr>
              <a:t>2000 OPV use discontinued in U.S. </a:t>
            </a:r>
          </a:p>
          <a:p>
            <a:pPr eaLnBrk="1" hangingPunct="1">
              <a:buFontTx/>
              <a:buNone/>
            </a:pPr>
            <a:endParaRPr lang="en-US" sz="2600">
              <a:ea typeface="ＭＳ Ｐゴシック" pitchFamily="-105" charset="-128"/>
            </a:endParaRPr>
          </a:p>
          <a:p>
            <a:pPr eaLnBrk="1" hangingPunct="1">
              <a:buFontTx/>
              <a:buNone/>
            </a:pPr>
            <a:r>
              <a:rPr lang="en-US" sz="2600">
                <a:ea typeface="ＭＳ Ｐゴシック" pitchFamily="-105" charset="-128"/>
              </a:rPr>
              <a:t>2004 Last imported case</a:t>
            </a:r>
          </a:p>
          <a:p>
            <a:pPr eaLnBrk="1" hangingPunct="1">
              <a:buFontTx/>
              <a:buNone/>
            </a:pPr>
            <a:endParaRPr lang="en-US" sz="2600">
              <a:ea typeface="ＭＳ Ｐゴシック" pitchFamily="-105" charset="-128"/>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Inactivated Polio Vaccine</a:t>
            </a:r>
          </a:p>
        </p:txBody>
      </p:sp>
      <p:sp>
        <p:nvSpPr>
          <p:cNvPr id="300035" name="Rectangle 3"/>
          <p:cNvSpPr>
            <a:spLocks noGrp="1" noChangeArrowheads="1"/>
          </p:cNvSpPr>
          <p:nvPr>
            <p:ph idx="1"/>
          </p:nvPr>
        </p:nvSpPr>
        <p:spPr>
          <a:xfrm>
            <a:off x="457200" y="2057400"/>
            <a:ext cx="8305800" cy="5029200"/>
          </a:xfrm>
        </p:spPr>
        <p:txBody>
          <a:bodyPr/>
          <a:lstStyle/>
          <a:p>
            <a:pPr eaLnBrk="1" hangingPunct="1"/>
            <a:r>
              <a:rPr lang="en-US" sz="3000" b="1" dirty="0" err="1">
                <a:ea typeface="ＭＳ Ｐゴシック" pitchFamily="-105" charset="-128"/>
              </a:rPr>
              <a:t>IPV</a:t>
            </a:r>
            <a:r>
              <a:rPr lang="en-US" sz="3000" b="1" dirty="0">
                <a:ea typeface="ＭＳ Ｐゴシック" pitchFamily="-105" charset="-128"/>
              </a:rPr>
              <a:t> contains 3 viruses</a:t>
            </a:r>
          </a:p>
          <a:p>
            <a:pPr eaLnBrk="1" hangingPunct="1"/>
            <a:endParaRPr lang="en-US" sz="3000" b="1" dirty="0">
              <a:ea typeface="ＭＳ Ｐゴシック" pitchFamily="-105" charset="-128"/>
            </a:endParaRPr>
          </a:p>
          <a:p>
            <a:pPr eaLnBrk="1" hangingPunct="1"/>
            <a:r>
              <a:rPr lang="en-US" sz="3000" b="1" dirty="0">
                <a:ea typeface="ＭＳ Ｐゴシック" pitchFamily="-105" charset="-128"/>
              </a:rPr>
              <a:t>No special contraindications</a:t>
            </a:r>
          </a:p>
          <a:p>
            <a:pPr eaLnBrk="1" hangingPunct="1"/>
            <a:endParaRPr lang="en-US" sz="3000" b="1" dirty="0">
              <a:ea typeface="ＭＳ Ｐゴシック" pitchFamily="-105" charset="-128"/>
            </a:endParaRPr>
          </a:p>
          <a:p>
            <a:pPr eaLnBrk="1" hangingPunct="1"/>
            <a:r>
              <a:rPr lang="en-US" sz="3000" b="1" dirty="0" err="1">
                <a:ea typeface="ＭＳ Ｐゴシック" pitchFamily="-105" charset="-128"/>
              </a:rPr>
              <a:t>IPV</a:t>
            </a:r>
            <a:r>
              <a:rPr lang="en-US" sz="3000" b="1" dirty="0">
                <a:ea typeface="ＭＳ Ｐゴシック" pitchFamily="-105" charset="-128"/>
              </a:rPr>
              <a:t> is safe (if not the safest vaccine)</a:t>
            </a:r>
          </a:p>
          <a:p>
            <a:pPr eaLnBrk="1" hangingPunct="1"/>
            <a:endParaRPr lang="en-US" sz="3000" b="1" dirty="0">
              <a:ea typeface="ＭＳ Ｐゴシック" pitchFamily="-105" charset="-128"/>
            </a:endParaRPr>
          </a:p>
          <a:p>
            <a:pPr eaLnBrk="1" hangingPunct="1"/>
            <a:r>
              <a:rPr lang="en-US" sz="3000" b="1" dirty="0" err="1">
                <a:ea typeface="ＭＳ Ｐゴシック" pitchFamily="-105" charset="-128"/>
              </a:rPr>
              <a:t>OPV</a:t>
            </a:r>
            <a:r>
              <a:rPr lang="en-US" sz="3000" b="1" dirty="0">
                <a:ea typeface="ＭＳ Ｐゴシック" pitchFamily="-105" charset="-128"/>
              </a:rPr>
              <a:t> still widely used outside of U.S.</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Inactivated Polio Vaccine</a:t>
            </a:r>
          </a:p>
        </p:txBody>
      </p:sp>
      <p:sp>
        <p:nvSpPr>
          <p:cNvPr id="302083" name="Rectangle 3"/>
          <p:cNvSpPr>
            <a:spLocks noGrp="1" noChangeArrowheads="1"/>
          </p:cNvSpPr>
          <p:nvPr>
            <p:ph idx="1"/>
          </p:nvPr>
        </p:nvSpPr>
        <p:spPr/>
        <p:txBody>
          <a:bodyPr>
            <a:normAutofit fontScale="92500" lnSpcReduction="20000"/>
          </a:bodyPr>
          <a:lstStyle/>
          <a:p>
            <a:pPr eaLnBrk="1" hangingPunct="1">
              <a:lnSpc>
                <a:spcPct val="90000"/>
              </a:lnSpc>
            </a:pPr>
            <a:r>
              <a:rPr lang="en-US" sz="3000" dirty="0">
                <a:ea typeface="ＭＳ Ｐゴシック" pitchFamily="-105" charset="-128"/>
              </a:rPr>
              <a:t>Children</a:t>
            </a:r>
          </a:p>
          <a:p>
            <a:pPr lvl="1" eaLnBrk="1" hangingPunct="1">
              <a:lnSpc>
                <a:spcPct val="90000"/>
              </a:lnSpc>
            </a:pPr>
            <a:r>
              <a:rPr lang="en-US" sz="2400" dirty="0">
                <a:ea typeface="ＭＳ Ｐゴシック" pitchFamily="-105" charset="-128"/>
              </a:rPr>
              <a:t>99% effective after 3 doses</a:t>
            </a:r>
          </a:p>
          <a:p>
            <a:pPr lvl="1" eaLnBrk="1" hangingPunct="1">
              <a:lnSpc>
                <a:spcPct val="90000"/>
              </a:lnSpc>
            </a:pPr>
            <a:r>
              <a:rPr lang="en-US" sz="2400" dirty="0">
                <a:ea typeface="ＭＳ Ｐゴシック" pitchFamily="-105" charset="-128"/>
              </a:rPr>
              <a:t>4</a:t>
            </a:r>
            <a:r>
              <a:rPr lang="en-US" sz="2400" baseline="30000" dirty="0">
                <a:ea typeface="ＭＳ Ｐゴシック" pitchFamily="-105" charset="-128"/>
              </a:rPr>
              <a:t>th</a:t>
            </a:r>
            <a:r>
              <a:rPr lang="en-US" sz="2400" dirty="0">
                <a:ea typeface="ＭＳ Ｐゴシック" pitchFamily="-105" charset="-128"/>
              </a:rPr>
              <a:t> dose given as booster given before school entry</a:t>
            </a:r>
          </a:p>
          <a:p>
            <a:pPr eaLnBrk="1" hangingPunct="1">
              <a:lnSpc>
                <a:spcPct val="90000"/>
              </a:lnSpc>
            </a:pPr>
            <a:endParaRPr lang="en-US" sz="3000" dirty="0">
              <a:ea typeface="ＭＳ Ｐゴシック" pitchFamily="-105" charset="-128"/>
            </a:endParaRPr>
          </a:p>
          <a:p>
            <a:pPr eaLnBrk="1" hangingPunct="1">
              <a:lnSpc>
                <a:spcPct val="90000"/>
              </a:lnSpc>
            </a:pPr>
            <a:r>
              <a:rPr lang="en-US" sz="3000" dirty="0">
                <a:ea typeface="ＭＳ Ｐゴシック" pitchFamily="-105" charset="-128"/>
              </a:rPr>
              <a:t>Adults who are not vaccinated</a:t>
            </a:r>
          </a:p>
          <a:p>
            <a:pPr lvl="1" eaLnBrk="1" hangingPunct="1">
              <a:lnSpc>
                <a:spcPct val="90000"/>
              </a:lnSpc>
            </a:pPr>
            <a:r>
              <a:rPr lang="en-US" sz="2400" dirty="0">
                <a:ea typeface="ＭＳ Ｐゴシック" pitchFamily="-105" charset="-128"/>
              </a:rPr>
              <a:t>Not recommended unless traveling to polio-endemic areas</a:t>
            </a:r>
          </a:p>
          <a:p>
            <a:pPr lvl="1" eaLnBrk="1" hangingPunct="1">
              <a:lnSpc>
                <a:spcPct val="90000"/>
              </a:lnSpc>
            </a:pPr>
            <a:r>
              <a:rPr lang="en-US" sz="2400" dirty="0">
                <a:ea typeface="ＭＳ Ｐゴシック" pitchFamily="-105" charset="-128"/>
              </a:rPr>
              <a:t>Only require 3 dose series of same dose</a:t>
            </a:r>
          </a:p>
          <a:p>
            <a:pPr eaLnBrk="1" hangingPunct="1">
              <a:lnSpc>
                <a:spcPct val="90000"/>
              </a:lnSpc>
            </a:pPr>
            <a:endParaRPr lang="en-US" sz="3000" dirty="0">
              <a:ea typeface="ＭＳ Ｐゴシック" pitchFamily="-105" charset="-128"/>
            </a:endParaRPr>
          </a:p>
          <a:p>
            <a:pPr eaLnBrk="1" hangingPunct="1">
              <a:lnSpc>
                <a:spcPct val="90000"/>
              </a:lnSpc>
            </a:pPr>
            <a:r>
              <a:rPr lang="en-US" sz="3000" b="1" dirty="0">
                <a:ea typeface="ＭＳ Ｐゴシック" pitchFamily="-105" charset="-128"/>
              </a:rPr>
              <a:t>Any 4 dose combination of </a:t>
            </a:r>
            <a:r>
              <a:rPr lang="en-US" sz="3000" b="1" dirty="0" err="1">
                <a:ea typeface="ＭＳ Ｐゴシック" pitchFamily="-105" charset="-128"/>
              </a:rPr>
              <a:t>IPV</a:t>
            </a:r>
            <a:r>
              <a:rPr lang="en-US" sz="3000" b="1" dirty="0">
                <a:ea typeface="ＭＳ Ｐゴシック" pitchFamily="-105" charset="-128"/>
              </a:rPr>
              <a:t> and </a:t>
            </a:r>
            <a:r>
              <a:rPr lang="en-US" sz="3000" b="1" dirty="0" err="1">
                <a:ea typeface="ＭＳ Ｐゴシック" pitchFamily="-105" charset="-128"/>
              </a:rPr>
              <a:t>OPV</a:t>
            </a:r>
            <a:r>
              <a:rPr lang="en-US" sz="3000" b="1" dirty="0">
                <a:ea typeface="ＭＳ Ｐゴシック" pitchFamily="-105" charset="-128"/>
              </a:rPr>
              <a:t> may be used</a:t>
            </a:r>
          </a:p>
          <a:p>
            <a:pPr eaLnBrk="1" hangingPunct="1">
              <a:lnSpc>
                <a:spcPct val="90000"/>
              </a:lnSpc>
            </a:pPr>
            <a:endParaRPr lang="en-US" sz="2400" dirty="0">
              <a:ea typeface="ＭＳ Ｐゴシック" pitchFamily="-105" charset="-128"/>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Human Papillomavirus (</a:t>
            </a:r>
            <a:r>
              <a:rPr lang="en-US" b="1" dirty="0" err="1">
                <a:solidFill>
                  <a:schemeClr val="accent1">
                    <a:satMod val="150000"/>
                  </a:schemeClr>
                </a:solidFill>
                <a:ea typeface="+mj-ea"/>
                <a:cs typeface="+mj-cs"/>
              </a:rPr>
              <a:t>HPV</a:t>
            </a:r>
            <a:r>
              <a:rPr lang="en-US" b="1" dirty="0">
                <a:solidFill>
                  <a:schemeClr val="accent1">
                    <a:satMod val="150000"/>
                  </a:schemeClr>
                </a:solidFill>
                <a:ea typeface="+mj-ea"/>
                <a:cs typeface="+mj-cs"/>
              </a:rPr>
              <a:t>)</a:t>
            </a:r>
          </a:p>
        </p:txBody>
      </p:sp>
      <p:sp>
        <p:nvSpPr>
          <p:cNvPr id="129027" name="Content Placeholder 2"/>
          <p:cNvSpPr>
            <a:spLocks noGrp="1"/>
          </p:cNvSpPr>
          <p:nvPr>
            <p:ph idx="1"/>
          </p:nvPr>
        </p:nvSpPr>
        <p:spPr/>
        <p:txBody>
          <a:bodyPr>
            <a:normAutofit fontScale="85000" lnSpcReduction="10000"/>
          </a:bodyPr>
          <a:lstStyle/>
          <a:p>
            <a:pPr eaLnBrk="1" hangingPunct="1">
              <a:lnSpc>
                <a:spcPct val="90000"/>
              </a:lnSpc>
            </a:pPr>
            <a:r>
              <a:rPr lang="en-US" sz="3000" b="1" dirty="0">
                <a:ea typeface="ＭＳ Ｐゴシック" pitchFamily="-105" charset="-128"/>
              </a:rPr>
              <a:t>More than 100 types of </a:t>
            </a:r>
            <a:r>
              <a:rPr lang="en-US" sz="3000" b="1" dirty="0" err="1">
                <a:ea typeface="ＭＳ Ｐゴシック" pitchFamily="-105" charset="-128"/>
              </a:rPr>
              <a:t>HPV</a:t>
            </a:r>
            <a:endParaRPr lang="en-US" sz="3000" b="1" dirty="0">
              <a:ea typeface="ＭＳ Ｐゴシック" pitchFamily="-105" charset="-128"/>
            </a:endParaRPr>
          </a:p>
          <a:p>
            <a:pPr eaLnBrk="1" hangingPunct="1">
              <a:lnSpc>
                <a:spcPct val="90000"/>
              </a:lnSpc>
            </a:pPr>
            <a:endParaRPr lang="en-US" sz="3000" b="1" dirty="0">
              <a:ea typeface="ＭＳ Ｐゴシック" pitchFamily="-105" charset="-128"/>
            </a:endParaRPr>
          </a:p>
          <a:p>
            <a:pPr eaLnBrk="1" hangingPunct="1">
              <a:lnSpc>
                <a:spcPct val="90000"/>
              </a:lnSpc>
            </a:pPr>
            <a:r>
              <a:rPr lang="en-US" sz="3000" b="1" dirty="0">
                <a:ea typeface="ＭＳ Ｐゴシック" pitchFamily="-105" charset="-128"/>
              </a:rPr>
              <a:t>Transmitted through direct skin-to-skin contact</a:t>
            </a:r>
          </a:p>
          <a:p>
            <a:pPr eaLnBrk="1" hangingPunct="1">
              <a:lnSpc>
                <a:spcPct val="90000"/>
              </a:lnSpc>
            </a:pPr>
            <a:endParaRPr lang="en-US" sz="3000" b="1" dirty="0">
              <a:ea typeface="ＭＳ Ｐゴシック" pitchFamily="-105" charset="-128"/>
            </a:endParaRPr>
          </a:p>
          <a:p>
            <a:pPr eaLnBrk="1" hangingPunct="1">
              <a:lnSpc>
                <a:spcPct val="90000"/>
              </a:lnSpc>
            </a:pPr>
            <a:r>
              <a:rPr lang="en-US" sz="3000" b="1" dirty="0">
                <a:ea typeface="ＭＳ Ｐゴシック" pitchFamily="-105" charset="-128"/>
              </a:rPr>
              <a:t>Over 40 types infect mucosal surfaces, including </a:t>
            </a:r>
            <a:r>
              <a:rPr lang="en-US" sz="3000" b="1" dirty="0" err="1">
                <a:ea typeface="ＭＳ Ｐゴシック" pitchFamily="-105" charset="-128"/>
              </a:rPr>
              <a:t>anogenital</a:t>
            </a:r>
            <a:r>
              <a:rPr lang="en-US" sz="3000" b="1" dirty="0">
                <a:ea typeface="ＭＳ Ｐゴシック" pitchFamily="-105" charset="-128"/>
              </a:rPr>
              <a:t> epithelium</a:t>
            </a:r>
          </a:p>
          <a:p>
            <a:pPr eaLnBrk="1" hangingPunct="1">
              <a:lnSpc>
                <a:spcPct val="90000"/>
              </a:lnSpc>
            </a:pPr>
            <a:endParaRPr lang="en-US" sz="3000" b="1" dirty="0">
              <a:ea typeface="ＭＳ Ｐゴシック" pitchFamily="-105" charset="-128"/>
            </a:endParaRPr>
          </a:p>
          <a:p>
            <a:pPr eaLnBrk="1" hangingPunct="1">
              <a:lnSpc>
                <a:spcPct val="90000"/>
              </a:lnSpc>
            </a:pPr>
            <a:r>
              <a:rPr lang="en-US" sz="3000" b="1" dirty="0">
                <a:ea typeface="ＭＳ Ｐゴシック" pitchFamily="-105" charset="-128"/>
              </a:rPr>
              <a:t>Most common sexually transmitted infection</a:t>
            </a:r>
          </a:p>
          <a:p>
            <a:pPr lvl="1" eaLnBrk="1" hangingPunct="1">
              <a:lnSpc>
                <a:spcPct val="90000"/>
              </a:lnSpc>
            </a:pPr>
            <a:r>
              <a:rPr lang="en-US" sz="2600" b="1" dirty="0">
                <a:ea typeface="ＭＳ Ｐゴシック" pitchFamily="-105" charset="-128"/>
              </a:rPr>
              <a:t>20,000,000 Americans currently infected with </a:t>
            </a:r>
            <a:r>
              <a:rPr lang="en-US" sz="2600" b="1" dirty="0" err="1">
                <a:ea typeface="ＭＳ Ｐゴシック" pitchFamily="-105" charset="-128"/>
              </a:rPr>
              <a:t>HPV</a:t>
            </a:r>
            <a:endParaRPr lang="en-US" sz="2600" b="1" dirty="0">
              <a:ea typeface="ＭＳ Ｐゴシック" pitchFamily="-105" charset="-128"/>
            </a:endParaRPr>
          </a:p>
          <a:p>
            <a:pPr lvl="1" eaLnBrk="1" hangingPunct="1">
              <a:lnSpc>
                <a:spcPct val="90000"/>
              </a:lnSpc>
            </a:pPr>
            <a:r>
              <a:rPr lang="en-US" sz="2600" b="1" dirty="0">
                <a:ea typeface="ＭＳ Ｐゴシック" pitchFamily="-105" charset="-128"/>
              </a:rPr>
              <a:t>Up to 30% are infected with multiple strains</a:t>
            </a:r>
          </a:p>
          <a:p>
            <a:pPr eaLnBrk="1" hangingPunct="1">
              <a:lnSpc>
                <a:spcPct val="90000"/>
              </a:lnSpc>
            </a:pPr>
            <a:endParaRPr lang="en-US" sz="3000" dirty="0">
              <a:ea typeface="ＭＳ Ｐゴシック" pitchFamily="-105"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1972" name="Picture 4" descr="http://aim.search.aol.com/search/redir?src=image&amp;clickedItemURN=http%3A%2F%2Fwww.montgomerycountymd.gov%2Fcontent%2Ffirerescue%2Fpsta%2Fstp%2Finfectiousdisease04%2Fimages%2FmumpsBWeb.jpg&amp;moduleId=image_details.jsp.M&amp;clickedItemDescription=Image%20Detai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447800"/>
            <a:ext cx="463708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973" name="Picture 6" descr="http://aim.search.aol.com/search/redir?src=image&amp;clickedItemURN=http%3A%2F%2Fupload.wikimedia.org%2Fwikipedia%2Fcommons%2F5%2F5a%2FMumps.jpg&amp;moduleId=image_details.jsp.M&amp;clickedItemDescription=Image%20Detai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219200"/>
            <a:ext cx="353695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970" name="Title 1"/>
          <p:cNvSpPr>
            <a:spLocks noGrp="1"/>
          </p:cNvSpPr>
          <p:nvPr>
            <p:ph type="title" idx="4294967295"/>
          </p:nvPr>
        </p:nvSpPr>
        <p:spPr>
          <a:xfrm>
            <a:off x="914400" y="0"/>
            <a:ext cx="8229600" cy="1371600"/>
          </a:xfrm>
        </p:spPr>
        <p:txBody>
          <a:bodyPr rtlCol="0">
            <a:scene3d>
              <a:camera prst="orthographicFront"/>
              <a:lightRig rig="threePt" dir="t">
                <a:rot lat="0" lon="0" rev="4800000"/>
              </a:lightRig>
            </a:scene3d>
          </a:bodyPr>
          <a:lstStyle/>
          <a:p>
            <a:pPr eaLnBrk="1" fontAlgn="auto" hangingPunct="1">
              <a:spcAft>
                <a:spcPts val="0"/>
              </a:spcAft>
              <a:defRPr/>
            </a:pPr>
            <a:r>
              <a:rPr lang="en-US" sz="4600" b="1" dirty="0">
                <a:solidFill>
                  <a:schemeClr val="bg1">
                    <a:lumMod val="95000"/>
                  </a:schemeClr>
                </a:solidFill>
                <a:ea typeface="+mj-ea"/>
                <a:cs typeface="+mj-cs"/>
              </a:rPr>
              <a:t>MUMPS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1973"/>
                                        </p:tgtEl>
                                        <p:attrNameLst>
                                          <p:attrName>style.visibility</p:attrName>
                                        </p:attrNameLst>
                                      </p:cBhvr>
                                      <p:to>
                                        <p:strVal val="visible"/>
                                      </p:to>
                                    </p:set>
                                    <p:anim calcmode="lin" valueType="num">
                                      <p:cBhvr additive="base">
                                        <p:cTn id="7" dur="500" fill="hold"/>
                                        <p:tgtEl>
                                          <p:spTgt spid="211973"/>
                                        </p:tgtEl>
                                        <p:attrNameLst>
                                          <p:attrName>ppt_x</p:attrName>
                                        </p:attrNameLst>
                                      </p:cBhvr>
                                      <p:tavLst>
                                        <p:tav tm="0">
                                          <p:val>
                                            <p:strVal val="#ppt_x"/>
                                          </p:val>
                                        </p:tav>
                                        <p:tav tm="100000">
                                          <p:val>
                                            <p:strVal val="#ppt_x"/>
                                          </p:val>
                                        </p:tav>
                                      </p:tavLst>
                                    </p:anim>
                                    <p:anim calcmode="lin" valueType="num">
                                      <p:cBhvr additive="base">
                                        <p:cTn id="8" dur="500" fill="hold"/>
                                        <p:tgtEl>
                                          <p:spTgt spid="21197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11972"/>
                                        </p:tgtEl>
                                        <p:attrNameLst>
                                          <p:attrName>style.visibility</p:attrName>
                                        </p:attrNameLst>
                                      </p:cBhvr>
                                      <p:to>
                                        <p:strVal val="visible"/>
                                      </p:to>
                                    </p:set>
                                    <p:anim calcmode="lin" valueType="num">
                                      <p:cBhvr additive="base">
                                        <p:cTn id="13" dur="500" fill="hold"/>
                                        <p:tgtEl>
                                          <p:spTgt spid="211972"/>
                                        </p:tgtEl>
                                        <p:attrNameLst>
                                          <p:attrName>ppt_x</p:attrName>
                                        </p:attrNameLst>
                                      </p:cBhvr>
                                      <p:tavLst>
                                        <p:tav tm="0">
                                          <p:val>
                                            <p:strVal val="#ppt_x"/>
                                          </p:val>
                                        </p:tav>
                                        <p:tav tm="100000">
                                          <p:val>
                                            <p:strVal val="#ppt_x"/>
                                          </p:val>
                                        </p:tav>
                                      </p:tavLst>
                                    </p:anim>
                                    <p:anim calcmode="lin" valueType="num">
                                      <p:cBhvr additive="base">
                                        <p:cTn id="14" dur="500" fill="hold"/>
                                        <p:tgtEl>
                                          <p:spTgt spid="21197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11970"/>
                                        </p:tgtEl>
                                        <p:attrNameLst>
                                          <p:attrName>style.visibility</p:attrName>
                                        </p:attrNameLst>
                                      </p:cBhvr>
                                      <p:to>
                                        <p:strVal val="visible"/>
                                      </p:to>
                                    </p:set>
                                    <p:anim calcmode="lin" valueType="num">
                                      <p:cBhvr additive="base">
                                        <p:cTn id="19" dur="500" fill="hold"/>
                                        <p:tgtEl>
                                          <p:spTgt spid="211970"/>
                                        </p:tgtEl>
                                        <p:attrNameLst>
                                          <p:attrName>ppt_x</p:attrName>
                                        </p:attrNameLst>
                                      </p:cBhvr>
                                      <p:tavLst>
                                        <p:tav tm="0">
                                          <p:val>
                                            <p:strVal val="#ppt_x"/>
                                          </p:val>
                                        </p:tav>
                                        <p:tav tm="100000">
                                          <p:val>
                                            <p:strVal val="#ppt_x"/>
                                          </p:val>
                                        </p:tav>
                                      </p:tavLst>
                                    </p:anim>
                                    <p:anim calcmode="lin" valueType="num">
                                      <p:cBhvr additive="base">
                                        <p:cTn id="20" dur="500" fill="hold"/>
                                        <p:tgtEl>
                                          <p:spTgt spid="2119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dirty="0">
                <a:solidFill>
                  <a:srgbClr val="C00000"/>
                </a:solidFill>
                <a:ea typeface="+mj-ea"/>
                <a:cs typeface="+mj-cs"/>
              </a:rPr>
              <a:t>Human Papillomavirus (</a:t>
            </a:r>
            <a:r>
              <a:rPr lang="en-US" dirty="0" err="1">
                <a:solidFill>
                  <a:srgbClr val="C00000"/>
                </a:solidFill>
                <a:ea typeface="+mj-ea"/>
                <a:cs typeface="+mj-cs"/>
              </a:rPr>
              <a:t>HPV</a:t>
            </a:r>
            <a:r>
              <a:rPr lang="en-US" dirty="0">
                <a:solidFill>
                  <a:srgbClr val="C00000"/>
                </a:solidFill>
                <a:ea typeface="+mj-ea"/>
                <a:cs typeface="+mj-cs"/>
              </a:rPr>
              <a:t>)</a:t>
            </a:r>
          </a:p>
        </p:txBody>
      </p:sp>
      <p:sp>
        <p:nvSpPr>
          <p:cNvPr id="306179" name="Rectangle 3"/>
          <p:cNvSpPr>
            <a:spLocks noGrp="1" noChangeArrowheads="1"/>
          </p:cNvSpPr>
          <p:nvPr>
            <p:ph idx="1"/>
          </p:nvPr>
        </p:nvSpPr>
        <p:spPr/>
        <p:txBody>
          <a:bodyPr>
            <a:normAutofit lnSpcReduction="10000"/>
          </a:bodyPr>
          <a:lstStyle/>
          <a:p>
            <a:pPr eaLnBrk="1" hangingPunct="1"/>
            <a:r>
              <a:rPr lang="en-US" sz="2600" b="1" dirty="0">
                <a:ea typeface="ＭＳ Ｐゴシック" pitchFamily="-105" charset="-128"/>
              </a:rPr>
              <a:t>Certain strains increase risk for cancer</a:t>
            </a:r>
          </a:p>
          <a:p>
            <a:pPr lvl="1" eaLnBrk="1" hangingPunct="1"/>
            <a:r>
              <a:rPr lang="en-US" sz="2200" b="1" dirty="0">
                <a:ea typeface="ＭＳ Ｐゴシック" pitchFamily="-105" charset="-128"/>
              </a:rPr>
              <a:t>“High-risk” oncogenic strains (16,18)</a:t>
            </a:r>
          </a:p>
          <a:p>
            <a:pPr lvl="1" eaLnBrk="1" hangingPunct="1"/>
            <a:r>
              <a:rPr lang="en-US" sz="2200" b="1" dirty="0">
                <a:ea typeface="ＭＳ Ｐゴシック" pitchFamily="-105" charset="-128"/>
              </a:rPr>
              <a:t>“Low-risk” oncogenic strains (6, 11)</a:t>
            </a:r>
          </a:p>
          <a:p>
            <a:pPr eaLnBrk="1" hangingPunct="1"/>
            <a:endParaRPr lang="en-US" sz="2600" b="1" dirty="0">
              <a:ea typeface="ＭＳ Ｐゴシック" pitchFamily="-105" charset="-128"/>
            </a:endParaRPr>
          </a:p>
          <a:p>
            <a:pPr eaLnBrk="1" hangingPunct="1"/>
            <a:r>
              <a:rPr lang="en-US" sz="2600" b="1" dirty="0">
                <a:ea typeface="ＭＳ Ｐゴシック" pitchFamily="-105" charset="-128"/>
              </a:rPr>
              <a:t>Approximately 11,000 women diagnosed with cancer in 2007 (3500 deaths)</a:t>
            </a:r>
          </a:p>
          <a:p>
            <a:pPr eaLnBrk="1" hangingPunct="1"/>
            <a:endParaRPr lang="en-US" sz="2600" b="1" dirty="0">
              <a:ea typeface="ＭＳ Ｐゴシック" pitchFamily="-105" charset="-128"/>
            </a:endParaRPr>
          </a:p>
          <a:p>
            <a:pPr eaLnBrk="1" hangingPunct="1"/>
            <a:r>
              <a:rPr lang="en-US" sz="2600" b="1" dirty="0">
                <a:ea typeface="ＭＳ Ｐゴシック" pitchFamily="-105" charset="-128"/>
              </a:rPr>
              <a:t>Most individuals are able to clear infection</a:t>
            </a:r>
          </a:p>
          <a:p>
            <a:pPr lvl="1" eaLnBrk="1" hangingPunct="1"/>
            <a:r>
              <a:rPr lang="en-US" sz="2200" b="1" dirty="0">
                <a:ea typeface="ＭＳ Ｐゴシック" pitchFamily="-105" charset="-128"/>
              </a:rPr>
              <a:t>70% become </a:t>
            </a:r>
            <a:r>
              <a:rPr lang="en-US" sz="2200" b="1" dirty="0" err="1">
                <a:ea typeface="ＭＳ Ｐゴシック" pitchFamily="-105" charset="-128"/>
              </a:rPr>
              <a:t>HPV</a:t>
            </a:r>
            <a:r>
              <a:rPr lang="en-US" sz="2200" b="1" dirty="0">
                <a:ea typeface="ＭＳ Ｐゴシック" pitchFamily="-105" charset="-128"/>
              </a:rPr>
              <a:t> DNA negative within one year</a:t>
            </a:r>
          </a:p>
          <a:p>
            <a:pPr lvl="1" eaLnBrk="1" hangingPunct="1"/>
            <a:r>
              <a:rPr lang="en-US" sz="2200" b="1" dirty="0">
                <a:ea typeface="ＭＳ Ｐゴシック" pitchFamily="-105" charset="-128"/>
              </a:rPr>
              <a:t>90% become </a:t>
            </a:r>
            <a:r>
              <a:rPr lang="en-US" sz="2200" b="1" dirty="0" err="1">
                <a:ea typeface="ＭＳ Ｐゴシック" pitchFamily="-105" charset="-128"/>
              </a:rPr>
              <a:t>HPV</a:t>
            </a:r>
            <a:r>
              <a:rPr lang="en-US" sz="2200" b="1" dirty="0">
                <a:ea typeface="ＭＳ Ｐゴシック" pitchFamily="-105" charset="-128"/>
              </a:rPr>
              <a:t> DNA negative within two years </a:t>
            </a:r>
          </a:p>
          <a:p>
            <a:pPr lvl="1" eaLnBrk="1" hangingPunct="1"/>
            <a:endParaRPr lang="en-US" sz="2200" dirty="0">
              <a:ea typeface="ＭＳ Ｐゴシック" pitchFamily="-105" charset="-128"/>
            </a:endParaRPr>
          </a:p>
          <a:p>
            <a:pPr eaLnBrk="1" hangingPunct="1"/>
            <a:endParaRPr lang="en-US" sz="2600" dirty="0">
              <a:ea typeface="ＭＳ Ｐゴシック" pitchFamily="-105" charset="-128"/>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err="1">
                <a:solidFill>
                  <a:schemeClr val="accent1">
                    <a:satMod val="150000"/>
                  </a:schemeClr>
                </a:solidFill>
                <a:ea typeface="+mj-ea"/>
                <a:cs typeface="+mj-cs"/>
              </a:rPr>
              <a:t>Quadrivalent</a:t>
            </a:r>
            <a:r>
              <a:rPr lang="en-US" b="1" dirty="0">
                <a:solidFill>
                  <a:schemeClr val="accent1">
                    <a:satMod val="150000"/>
                  </a:schemeClr>
                </a:solidFill>
                <a:ea typeface="+mj-ea"/>
                <a:cs typeface="+mj-cs"/>
              </a:rPr>
              <a:t> </a:t>
            </a:r>
            <a:r>
              <a:rPr lang="en-US" b="1" dirty="0" err="1">
                <a:solidFill>
                  <a:schemeClr val="accent1">
                    <a:satMod val="150000"/>
                  </a:schemeClr>
                </a:solidFill>
                <a:ea typeface="+mj-ea"/>
                <a:cs typeface="+mj-cs"/>
              </a:rPr>
              <a:t>HPV</a:t>
            </a:r>
            <a:r>
              <a:rPr lang="en-US" b="1" dirty="0">
                <a:solidFill>
                  <a:schemeClr val="accent1">
                    <a:satMod val="150000"/>
                  </a:schemeClr>
                </a:solidFill>
                <a:ea typeface="+mj-ea"/>
                <a:cs typeface="+mj-cs"/>
              </a:rPr>
              <a:t> Vaccine</a:t>
            </a:r>
          </a:p>
        </p:txBody>
      </p:sp>
      <p:sp>
        <p:nvSpPr>
          <p:cNvPr id="308227" name="Rectangle 3"/>
          <p:cNvSpPr>
            <a:spLocks noGrp="1" noChangeArrowheads="1"/>
          </p:cNvSpPr>
          <p:nvPr>
            <p:ph idx="1"/>
          </p:nvPr>
        </p:nvSpPr>
        <p:spPr>
          <a:xfrm>
            <a:off x="457200" y="1752600"/>
            <a:ext cx="8305800" cy="4876800"/>
          </a:xfrm>
        </p:spPr>
        <p:txBody>
          <a:bodyPr>
            <a:normAutofit fontScale="92500" lnSpcReduction="10000"/>
          </a:bodyPr>
          <a:lstStyle/>
          <a:p>
            <a:pPr eaLnBrk="1" hangingPunct="1"/>
            <a:r>
              <a:rPr lang="en-US" sz="2800" b="1" dirty="0">
                <a:ea typeface="ＭＳ Ｐゴシック" pitchFamily="-105" charset="-128"/>
              </a:rPr>
              <a:t>Inactivated vaccine</a:t>
            </a:r>
          </a:p>
          <a:p>
            <a:pPr eaLnBrk="1" hangingPunct="1">
              <a:buFont typeface="Wingdings 2" pitchFamily="18" charset="2"/>
              <a:buNone/>
            </a:pPr>
            <a:endParaRPr lang="en-US" sz="2800" b="1" dirty="0">
              <a:ea typeface="ＭＳ Ｐゴシック" pitchFamily="-105" charset="-128"/>
            </a:endParaRPr>
          </a:p>
          <a:p>
            <a:pPr eaLnBrk="1" hangingPunct="1"/>
            <a:r>
              <a:rPr lang="en-US" sz="2800" b="1" dirty="0">
                <a:ea typeface="ＭＳ Ｐゴシック" pitchFamily="-105" charset="-128"/>
              </a:rPr>
              <a:t>Protects against nine HPV types (most common examples - 6,11,16,18)</a:t>
            </a:r>
          </a:p>
          <a:p>
            <a:pPr eaLnBrk="1" hangingPunct="1"/>
            <a:endParaRPr lang="en-US" sz="2800" b="1" dirty="0">
              <a:ea typeface="ＭＳ Ｐゴシック" pitchFamily="-105" charset="-128"/>
            </a:endParaRPr>
          </a:p>
          <a:p>
            <a:pPr eaLnBrk="1" hangingPunct="1"/>
            <a:r>
              <a:rPr lang="en-US" sz="2800" b="1" dirty="0">
                <a:ea typeface="ＭＳ Ｐゴシック" pitchFamily="-105" charset="-128"/>
              </a:rPr>
              <a:t>3-dose series ideally received before sexually active (0,2, 6 months) – unless first shot received before age 15, then 2-dose series</a:t>
            </a:r>
          </a:p>
          <a:p>
            <a:pPr eaLnBrk="1" hangingPunct="1">
              <a:buFont typeface="Wingdings 2" pitchFamily="18" charset="2"/>
              <a:buNone/>
            </a:pPr>
            <a:endParaRPr lang="en-US" sz="2800" b="1" dirty="0">
              <a:ea typeface="ＭＳ Ｐゴシック" pitchFamily="-105" charset="-128"/>
            </a:endParaRPr>
          </a:p>
          <a:p>
            <a:pPr eaLnBrk="1" hangingPunct="1"/>
            <a:r>
              <a:rPr lang="en-US" sz="2800" b="1" dirty="0">
                <a:ea typeface="ＭＳ Ｐゴシック" pitchFamily="-105" charset="-128"/>
              </a:rPr>
              <a:t>Strain are responsible for 70% of cervical cancers (types 16, 18) and 90% of genital warts (types 6, 11)</a:t>
            </a:r>
          </a:p>
          <a:p>
            <a:pPr eaLnBrk="1" hangingPunct="1"/>
            <a:endParaRPr lang="en-US" sz="2800" dirty="0">
              <a:ea typeface="ＭＳ Ｐゴシック" pitchFamily="-105" charset="-128"/>
            </a:endParaRPr>
          </a:p>
          <a:p>
            <a:pPr eaLnBrk="1" hangingPunct="1"/>
            <a:endParaRPr lang="en-US" sz="2800" dirty="0">
              <a:ea typeface="ＭＳ Ｐゴシック" pitchFamily="-105" charset="-128"/>
            </a:endParaRPr>
          </a:p>
          <a:p>
            <a:pPr eaLnBrk="1" hangingPunct="1"/>
            <a:endParaRPr lang="en-US" sz="2800" dirty="0">
              <a:ea typeface="ＭＳ Ｐゴシック" pitchFamily="-105" charset="-128"/>
            </a:endParaRPr>
          </a:p>
          <a:p>
            <a:pPr eaLnBrk="1" hangingPunct="1"/>
            <a:endParaRPr lang="en-US" sz="2800" dirty="0">
              <a:ea typeface="ＭＳ Ｐゴシック" pitchFamily="-105" charset="-128"/>
            </a:endParaRPr>
          </a:p>
          <a:p>
            <a:pPr eaLnBrk="1" hangingPunct="1"/>
            <a:endParaRPr lang="en-US" sz="2800" dirty="0">
              <a:ea typeface="ＭＳ Ｐゴシック" pitchFamily="-105" charset="-128"/>
            </a:endParaRPr>
          </a:p>
          <a:p>
            <a:pPr eaLnBrk="1" hangingPunct="1"/>
            <a:endParaRPr lang="en-US" sz="2800" dirty="0">
              <a:ea typeface="ＭＳ Ｐゴシック" pitchFamily="-105" charset="-128"/>
            </a:endParaRPr>
          </a:p>
          <a:p>
            <a:pPr eaLnBrk="1" hangingPunct="1"/>
            <a:endParaRPr lang="en-US" sz="2800" dirty="0">
              <a:ea typeface="ＭＳ Ｐゴシック" pitchFamily="-105" charset="-128"/>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err="1">
                <a:solidFill>
                  <a:schemeClr val="accent1">
                    <a:satMod val="150000"/>
                  </a:schemeClr>
                </a:solidFill>
                <a:ea typeface="+mj-ea"/>
                <a:cs typeface="+mj-cs"/>
              </a:rPr>
              <a:t>Quadrivalent</a:t>
            </a:r>
            <a:r>
              <a:rPr lang="en-US" b="1" dirty="0">
                <a:solidFill>
                  <a:schemeClr val="accent1">
                    <a:satMod val="150000"/>
                  </a:schemeClr>
                </a:solidFill>
                <a:ea typeface="+mj-ea"/>
                <a:cs typeface="+mj-cs"/>
              </a:rPr>
              <a:t> </a:t>
            </a:r>
            <a:r>
              <a:rPr lang="en-US" b="1" dirty="0" err="1">
                <a:solidFill>
                  <a:schemeClr val="accent1">
                    <a:satMod val="150000"/>
                  </a:schemeClr>
                </a:solidFill>
                <a:ea typeface="+mj-ea"/>
                <a:cs typeface="+mj-cs"/>
              </a:rPr>
              <a:t>HPV</a:t>
            </a:r>
            <a:r>
              <a:rPr lang="en-US" b="1" dirty="0">
                <a:solidFill>
                  <a:schemeClr val="accent1">
                    <a:satMod val="150000"/>
                  </a:schemeClr>
                </a:solidFill>
                <a:ea typeface="+mj-ea"/>
                <a:cs typeface="+mj-cs"/>
              </a:rPr>
              <a:t> Vaccine</a:t>
            </a:r>
          </a:p>
        </p:txBody>
      </p:sp>
      <p:sp>
        <p:nvSpPr>
          <p:cNvPr id="310275" name="Rectangle 3"/>
          <p:cNvSpPr>
            <a:spLocks noGrp="1" noChangeArrowheads="1"/>
          </p:cNvSpPr>
          <p:nvPr>
            <p:ph idx="1"/>
          </p:nvPr>
        </p:nvSpPr>
        <p:spPr>
          <a:xfrm>
            <a:off x="457200" y="1752600"/>
            <a:ext cx="8305800" cy="4876800"/>
          </a:xfrm>
        </p:spPr>
        <p:txBody>
          <a:bodyPr/>
          <a:lstStyle/>
          <a:p>
            <a:pPr eaLnBrk="1" hangingPunct="1"/>
            <a:r>
              <a:rPr lang="en-US" sz="2800" b="1" dirty="0">
                <a:ea typeface="ＭＳ Ｐゴシック" pitchFamily="-105" charset="-128"/>
              </a:rPr>
              <a:t>FDA Approval and ACIP approval</a:t>
            </a:r>
          </a:p>
          <a:p>
            <a:pPr lvl="1" eaLnBrk="1" hangingPunct="1"/>
            <a:r>
              <a:rPr lang="en-US" sz="2400" b="1" dirty="0">
                <a:ea typeface="ＭＳ Ｐゴシック" pitchFamily="-105" charset="-128"/>
              </a:rPr>
              <a:t>2006 for women 9-26 years old for genital warts and cervical cancer</a:t>
            </a:r>
          </a:p>
          <a:p>
            <a:pPr lvl="1" eaLnBrk="1" hangingPunct="1"/>
            <a:r>
              <a:rPr lang="en-US" sz="2400" b="1" dirty="0">
                <a:ea typeface="ＭＳ Ｐゴシック" pitchFamily="-105" charset="-128"/>
              </a:rPr>
              <a:t>2009 for men 9-26 years old for genital warts and anal cancers</a:t>
            </a:r>
          </a:p>
          <a:p>
            <a:pPr marL="457200" lvl="1" indent="0" eaLnBrk="1" hangingPunct="1">
              <a:buNone/>
            </a:pPr>
            <a:endParaRPr lang="en-US" sz="2400" b="1" dirty="0">
              <a:ea typeface="ＭＳ Ｐゴシック" pitchFamily="-105" charset="-128"/>
            </a:endParaRPr>
          </a:p>
          <a:p>
            <a:pPr eaLnBrk="1" hangingPunct="1"/>
            <a:endParaRPr lang="en-US" sz="2800" b="1" dirty="0">
              <a:ea typeface="ＭＳ Ｐゴシック" pitchFamily="-105" charset="-128"/>
            </a:endParaRPr>
          </a:p>
          <a:p>
            <a:pPr eaLnBrk="1" hangingPunct="1"/>
            <a:r>
              <a:rPr lang="en-US" sz="2800" b="1" dirty="0">
                <a:ea typeface="ＭＳ Ｐゴシック" pitchFamily="-105" charset="-128"/>
              </a:rPr>
              <a:t>Cervical cancer screen recommendations have not changed</a:t>
            </a:r>
          </a:p>
          <a:p>
            <a:pPr eaLnBrk="1" hangingPunct="1"/>
            <a:endParaRPr lang="en-US" sz="2800" dirty="0">
              <a:ea typeface="ＭＳ Ｐゴシック" pitchFamily="-105" charset="-128"/>
            </a:endParaRPr>
          </a:p>
          <a:p>
            <a:pPr eaLnBrk="1" hangingPunct="1"/>
            <a:endParaRPr lang="en-US" sz="2800" dirty="0">
              <a:ea typeface="ＭＳ Ｐゴシック" pitchFamily="-105" charset="-128"/>
            </a:endParaRPr>
          </a:p>
          <a:p>
            <a:pPr eaLnBrk="1" hangingPunct="1"/>
            <a:endParaRPr lang="en-US" sz="2800" dirty="0">
              <a:ea typeface="ＭＳ Ｐゴシック" pitchFamily="-105" charset="-128"/>
            </a:endParaRPr>
          </a:p>
          <a:p>
            <a:pPr eaLnBrk="1" hangingPunct="1"/>
            <a:endParaRPr lang="en-US" sz="2800" dirty="0">
              <a:ea typeface="ＭＳ Ｐゴシック" pitchFamily="-105" charset="-128"/>
            </a:endParaRPr>
          </a:p>
          <a:p>
            <a:pPr eaLnBrk="1" hangingPunct="1"/>
            <a:endParaRPr lang="en-US" sz="2800" dirty="0">
              <a:ea typeface="ＭＳ Ｐゴシック" pitchFamily="-105" charset="-128"/>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err="1">
                <a:solidFill>
                  <a:schemeClr val="accent1">
                    <a:satMod val="150000"/>
                  </a:schemeClr>
                </a:solidFill>
                <a:ea typeface="+mj-ea"/>
                <a:cs typeface="+mj-cs"/>
              </a:rPr>
              <a:t>Quadrivalent</a:t>
            </a:r>
            <a:r>
              <a:rPr lang="en-US" b="1" dirty="0">
                <a:solidFill>
                  <a:schemeClr val="accent1">
                    <a:satMod val="150000"/>
                  </a:schemeClr>
                </a:solidFill>
                <a:ea typeface="+mj-ea"/>
                <a:cs typeface="+mj-cs"/>
              </a:rPr>
              <a:t> </a:t>
            </a:r>
            <a:r>
              <a:rPr lang="en-US" b="1" dirty="0" err="1">
                <a:solidFill>
                  <a:schemeClr val="accent1">
                    <a:satMod val="150000"/>
                  </a:schemeClr>
                </a:solidFill>
                <a:ea typeface="+mj-ea"/>
                <a:cs typeface="+mj-cs"/>
              </a:rPr>
              <a:t>HPV</a:t>
            </a:r>
            <a:r>
              <a:rPr lang="en-US" b="1" dirty="0">
                <a:solidFill>
                  <a:schemeClr val="accent1">
                    <a:satMod val="150000"/>
                  </a:schemeClr>
                </a:solidFill>
                <a:ea typeface="+mj-ea"/>
                <a:cs typeface="+mj-cs"/>
              </a:rPr>
              <a:t> Vaccine</a:t>
            </a:r>
          </a:p>
        </p:txBody>
      </p:sp>
      <p:sp>
        <p:nvSpPr>
          <p:cNvPr id="312323" name="Rectangle 3"/>
          <p:cNvSpPr>
            <a:spLocks noGrp="1" noChangeArrowheads="1"/>
          </p:cNvSpPr>
          <p:nvPr>
            <p:ph idx="1"/>
          </p:nvPr>
        </p:nvSpPr>
        <p:spPr/>
        <p:txBody>
          <a:bodyPr/>
          <a:lstStyle/>
          <a:p>
            <a:pPr eaLnBrk="1" hangingPunct="1"/>
            <a:r>
              <a:rPr lang="en-US" sz="3000">
                <a:ea typeface="ＭＳ Ｐゴシック" pitchFamily="-105" charset="-128"/>
              </a:rPr>
              <a:t>Studied in 11,000 females (ages 9-26)</a:t>
            </a:r>
          </a:p>
          <a:p>
            <a:pPr lvl="1" eaLnBrk="1" hangingPunct="1"/>
            <a:r>
              <a:rPr lang="en-US" sz="2600">
                <a:ea typeface="ＭＳ Ｐゴシック" pitchFamily="-105" charset="-128"/>
              </a:rPr>
              <a:t>100% effective in preventing cervical precancers</a:t>
            </a:r>
          </a:p>
          <a:p>
            <a:pPr lvl="1" eaLnBrk="1" hangingPunct="1"/>
            <a:r>
              <a:rPr lang="en-US" sz="2600">
                <a:ea typeface="ＭＳ Ｐゴシック" pitchFamily="-105" charset="-128"/>
              </a:rPr>
              <a:t>&gt;95% effective in preventing vulvar and vaginal precancers and genital warts</a:t>
            </a:r>
          </a:p>
          <a:p>
            <a:pPr lvl="1" eaLnBrk="1" hangingPunct="1"/>
            <a:r>
              <a:rPr lang="en-US" sz="2600">
                <a:ea typeface="ＭＳ Ｐゴシック" pitchFamily="-105" charset="-128"/>
              </a:rPr>
              <a:t>Duration of protection unknown</a:t>
            </a:r>
          </a:p>
          <a:p>
            <a:pPr lvl="1" eaLnBrk="1" hangingPunct="1"/>
            <a:r>
              <a:rPr lang="en-US" sz="2600" b="1">
                <a:ea typeface="ＭＳ Ｐゴシック" pitchFamily="-105" charset="-128"/>
              </a:rPr>
              <a:t>No serious side effects</a:t>
            </a:r>
          </a:p>
          <a:p>
            <a:pPr lvl="1" eaLnBrk="1" hangingPunct="1"/>
            <a:r>
              <a:rPr lang="en-US" sz="2600">
                <a:ea typeface="ＭＳ Ｐゴシック" pitchFamily="-105" charset="-128"/>
              </a:rPr>
              <a:t>Efficacy studies in males is ongoing</a:t>
            </a:r>
          </a:p>
          <a:p>
            <a:pPr lvl="1" eaLnBrk="1" hangingPunct="1"/>
            <a:endParaRPr lang="en-US" sz="2600">
              <a:ea typeface="ＭＳ Ｐゴシック" pitchFamily="-105" charset="-128"/>
            </a:endParaRPr>
          </a:p>
          <a:p>
            <a:pPr eaLnBrk="1" hangingPunct="1"/>
            <a:endParaRPr lang="en-US" sz="2600">
              <a:ea typeface="ＭＳ Ｐゴシック" pitchFamily="-105" charset="-128"/>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Way back when…</a:t>
            </a:r>
            <a:br>
              <a:rPr lang="en-US" b="1" dirty="0">
                <a:solidFill>
                  <a:schemeClr val="accent1">
                    <a:satMod val="150000"/>
                  </a:schemeClr>
                </a:solidFill>
                <a:ea typeface="+mj-ea"/>
                <a:cs typeface="+mj-cs"/>
              </a:rPr>
            </a:br>
            <a:r>
              <a:rPr lang="en-US" b="1" dirty="0">
                <a:solidFill>
                  <a:schemeClr val="accent1">
                    <a:satMod val="150000"/>
                  </a:schemeClr>
                </a:solidFill>
                <a:ea typeface="+mj-ea"/>
                <a:cs typeface="+mj-cs"/>
              </a:rPr>
              <a:t>VAERS Reporting</a:t>
            </a:r>
          </a:p>
        </p:txBody>
      </p:sp>
      <p:sp>
        <p:nvSpPr>
          <p:cNvPr id="3" name="Content Placeholder 2"/>
          <p:cNvSpPr>
            <a:spLocks noGrp="1"/>
          </p:cNvSpPr>
          <p:nvPr>
            <p:ph idx="1"/>
          </p:nvPr>
        </p:nvSpPr>
        <p:spPr/>
        <p:txBody>
          <a:bodyPr>
            <a:normAutofit/>
          </a:bodyPr>
          <a:lstStyle/>
          <a:p>
            <a:pPr eaLnBrk="1" hangingPunct="1">
              <a:lnSpc>
                <a:spcPct val="90000"/>
              </a:lnSpc>
            </a:pPr>
            <a:r>
              <a:rPr lang="en-US">
                <a:ea typeface="ＭＳ Ｐゴシック" pitchFamily="-105" charset="-128"/>
              </a:rPr>
              <a:t>26,ooo,ooo doses have been dispensed</a:t>
            </a:r>
          </a:p>
          <a:p>
            <a:pPr eaLnBrk="1" hangingPunct="1">
              <a:lnSpc>
                <a:spcPct val="90000"/>
              </a:lnSpc>
            </a:pPr>
            <a:endParaRPr lang="en-US">
              <a:ea typeface="ＭＳ Ｐゴシック" pitchFamily="-105" charset="-128"/>
            </a:endParaRPr>
          </a:p>
          <a:p>
            <a:pPr eaLnBrk="1" hangingPunct="1">
              <a:lnSpc>
                <a:spcPct val="90000"/>
              </a:lnSpc>
            </a:pPr>
            <a:r>
              <a:rPr lang="en-US">
                <a:ea typeface="ＭＳ Ｐゴシック" pitchFamily="-105" charset="-128"/>
              </a:rPr>
              <a:t>15,037 VAERS reports	</a:t>
            </a:r>
          </a:p>
          <a:p>
            <a:pPr lvl="1" eaLnBrk="1" hangingPunct="1">
              <a:lnSpc>
                <a:spcPct val="90000"/>
              </a:lnSpc>
            </a:pPr>
            <a:r>
              <a:rPr lang="en-US">
                <a:ea typeface="ＭＳ Ｐゴシック" pitchFamily="-105" charset="-128"/>
              </a:rPr>
              <a:t>Non-serious (93%)</a:t>
            </a:r>
          </a:p>
          <a:p>
            <a:pPr lvl="2" eaLnBrk="1" hangingPunct="1">
              <a:lnSpc>
                <a:spcPct val="90000"/>
              </a:lnSpc>
            </a:pPr>
            <a:r>
              <a:rPr lang="en-US">
                <a:ea typeface="ＭＳ Ｐゴシック" pitchFamily="-105" charset="-128"/>
              </a:rPr>
              <a:t>Syncope requiring patients to wait 15 minutes</a:t>
            </a:r>
          </a:p>
          <a:p>
            <a:pPr lvl="1" eaLnBrk="1" hangingPunct="1">
              <a:lnSpc>
                <a:spcPct val="90000"/>
              </a:lnSpc>
            </a:pPr>
            <a:r>
              <a:rPr lang="en-US">
                <a:ea typeface="ＭＳ Ｐゴシック" pitchFamily="-105" charset="-128"/>
              </a:rPr>
              <a:t>Serious (7%)</a:t>
            </a:r>
          </a:p>
          <a:p>
            <a:pPr lvl="2" eaLnBrk="1" hangingPunct="1">
              <a:lnSpc>
                <a:spcPct val="90000"/>
              </a:lnSpc>
            </a:pPr>
            <a:r>
              <a:rPr lang="en-US" b="1">
                <a:ea typeface="ＭＳ Ｐゴシック" pitchFamily="-105" charset="-128"/>
              </a:rPr>
              <a:t>Blood clots </a:t>
            </a:r>
            <a:r>
              <a:rPr lang="en-US">
                <a:ea typeface="ＭＳ Ｐゴシック" pitchFamily="-105" charset="-128"/>
              </a:rPr>
              <a:t>- Majority had risk factors (e.g. oral contraceptives</a:t>
            </a:r>
          </a:p>
          <a:p>
            <a:pPr lvl="2" eaLnBrk="1" hangingPunct="1">
              <a:lnSpc>
                <a:spcPct val="90000"/>
              </a:lnSpc>
            </a:pPr>
            <a:r>
              <a:rPr lang="en-US" b="1">
                <a:ea typeface="ＭＳ Ｐゴシック" pitchFamily="-105" charset="-128"/>
              </a:rPr>
              <a:t>Deaths </a:t>
            </a:r>
            <a:r>
              <a:rPr lang="en-US">
                <a:ea typeface="ＭＳ Ｐゴシック" pitchFamily="-105" charset="-128"/>
              </a:rPr>
              <a:t>– 44 reports with no pattern that would suggest they were caused by the vaccine</a:t>
            </a:r>
          </a:p>
          <a:p>
            <a:pPr lvl="2" eaLnBrk="1" hangingPunct="1">
              <a:lnSpc>
                <a:spcPct val="90000"/>
              </a:lnSpc>
            </a:pPr>
            <a:endParaRPr lang="en-US">
              <a:ea typeface="ＭＳ Ｐゴシック" pitchFamily="-105" charset="-128"/>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3364" name="Rectangle 4"/>
          <p:cNvSpPr>
            <a:spLocks noGrp="1" noChangeArrowheads="1"/>
          </p:cNvSpPr>
          <p:nvPr>
            <p:ph type="title"/>
          </p:nvPr>
        </p:nvSpPr>
        <p:spPr/>
        <p:txBody>
          <a:bodyPr tIns="41029" bIns="41029"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HPV Vaccine Contraindications</a:t>
            </a:r>
          </a:p>
        </p:txBody>
      </p:sp>
      <p:sp>
        <p:nvSpPr>
          <p:cNvPr id="316419" name="Rectangle 5"/>
          <p:cNvSpPr>
            <a:spLocks noGrp="1" noChangeArrowheads="1"/>
          </p:cNvSpPr>
          <p:nvPr>
            <p:ph idx="1"/>
          </p:nvPr>
        </p:nvSpPr>
        <p:spPr/>
        <p:txBody>
          <a:bodyPr rIns="82058" bIns="41029"/>
          <a:lstStyle/>
          <a:p>
            <a:pPr eaLnBrk="1" hangingPunct="1"/>
            <a:r>
              <a:rPr lang="en-US">
                <a:ea typeface="ＭＳ Ｐゴシック" pitchFamily="-105" charset="-128"/>
              </a:rPr>
              <a:t>Severe allergic reaction to a vaccine component or following a prior dose </a:t>
            </a:r>
          </a:p>
          <a:p>
            <a:pPr eaLnBrk="1" hangingPunct="1"/>
            <a:endParaRPr lang="en-US">
              <a:ea typeface="ＭＳ Ｐゴシック" pitchFamily="-105" charset="-128"/>
            </a:endParaRPr>
          </a:p>
          <a:p>
            <a:pPr eaLnBrk="1" hangingPunct="1"/>
            <a:r>
              <a:rPr lang="en-US">
                <a:ea typeface="ＭＳ Ｐゴシック" pitchFamily="-105" charset="-128"/>
              </a:rPr>
              <a:t>Defer in pregnancy even if series was already initiated</a:t>
            </a:r>
          </a:p>
        </p:txBody>
      </p:sp>
    </p:spTree>
  </p:cSld>
  <p:clrMapOvr>
    <a:masterClrMapping/>
  </p:clrMapOvr>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Hepatitis A Vaccine</a:t>
            </a:r>
          </a:p>
        </p:txBody>
      </p:sp>
      <p:sp>
        <p:nvSpPr>
          <p:cNvPr id="3" name="Content Placeholder 2"/>
          <p:cNvSpPr>
            <a:spLocks noGrp="1"/>
          </p:cNvSpPr>
          <p:nvPr>
            <p:ph idx="1"/>
          </p:nvPr>
        </p:nvSpPr>
        <p:spPr/>
        <p:txBody>
          <a:bodyPr>
            <a:normAutofit fontScale="92500" lnSpcReduction="10000"/>
          </a:bodyPr>
          <a:lstStyle/>
          <a:p>
            <a:pPr eaLnBrk="1" hangingPunct="1">
              <a:lnSpc>
                <a:spcPct val="80000"/>
              </a:lnSpc>
            </a:pPr>
            <a:r>
              <a:rPr lang="en-US" sz="2500" b="1" dirty="0">
                <a:ea typeface="ＭＳ Ｐゴシック" pitchFamily="-105" charset="-128"/>
              </a:rPr>
              <a:t>2-dose series</a:t>
            </a:r>
          </a:p>
          <a:p>
            <a:pPr lvl="1" eaLnBrk="1" hangingPunct="1">
              <a:lnSpc>
                <a:spcPct val="80000"/>
              </a:lnSpc>
            </a:pPr>
            <a:r>
              <a:rPr lang="en-US" sz="2200" b="1" dirty="0">
                <a:ea typeface="ＭＳ Ｐゴシック" pitchFamily="-105" charset="-128"/>
              </a:rPr>
              <a:t>Pediatric dose for 0-18 years of age</a:t>
            </a:r>
          </a:p>
          <a:p>
            <a:pPr lvl="1" eaLnBrk="1" hangingPunct="1">
              <a:lnSpc>
                <a:spcPct val="80000"/>
              </a:lnSpc>
            </a:pPr>
            <a:r>
              <a:rPr lang="en-US" sz="2200" b="1" dirty="0">
                <a:ea typeface="ＭＳ Ｐゴシック" pitchFamily="-105" charset="-128"/>
              </a:rPr>
              <a:t>Adult dose for </a:t>
            </a:r>
            <a:r>
              <a:rPr lang="en-US" sz="2200" b="1" u="sng" dirty="0">
                <a:ea typeface="ＭＳ Ｐゴシック" pitchFamily="-105" charset="-128"/>
              </a:rPr>
              <a:t>&gt;</a:t>
            </a:r>
            <a:r>
              <a:rPr lang="en-US" sz="2200" b="1" dirty="0">
                <a:ea typeface="ＭＳ Ｐゴシック" pitchFamily="-105" charset="-128"/>
              </a:rPr>
              <a:t> 19 years of age</a:t>
            </a:r>
          </a:p>
          <a:p>
            <a:pPr eaLnBrk="1" hangingPunct="1">
              <a:lnSpc>
                <a:spcPct val="80000"/>
              </a:lnSpc>
            </a:pPr>
            <a:endParaRPr lang="en-US" sz="2500" b="1" dirty="0">
              <a:ea typeface="ＭＳ Ｐゴシック" pitchFamily="-105" charset="-128"/>
            </a:endParaRPr>
          </a:p>
          <a:p>
            <a:pPr eaLnBrk="1" hangingPunct="1">
              <a:lnSpc>
                <a:spcPct val="80000"/>
              </a:lnSpc>
            </a:pPr>
            <a:r>
              <a:rPr lang="en-US" sz="2500" b="1" dirty="0">
                <a:ea typeface="ＭＳ Ｐゴシック" pitchFamily="-105" charset="-128"/>
              </a:rPr>
              <a:t>Recommended for children, and also adults that are high-risk:</a:t>
            </a:r>
          </a:p>
          <a:p>
            <a:pPr lvl="1" eaLnBrk="1" hangingPunct="1">
              <a:lnSpc>
                <a:spcPct val="80000"/>
              </a:lnSpc>
            </a:pPr>
            <a:r>
              <a:rPr lang="en-US" sz="2200" b="1" dirty="0">
                <a:ea typeface="ＭＳ Ｐゴシック" pitchFamily="-105" charset="-128"/>
              </a:rPr>
              <a:t>International travelers</a:t>
            </a:r>
          </a:p>
          <a:p>
            <a:pPr lvl="1" eaLnBrk="1" hangingPunct="1">
              <a:lnSpc>
                <a:spcPct val="80000"/>
              </a:lnSpc>
            </a:pPr>
            <a:r>
              <a:rPr lang="en-US" sz="2200" b="1" dirty="0" err="1">
                <a:ea typeface="ＭＳ Ｐゴシック" pitchFamily="-105" charset="-128"/>
              </a:rPr>
              <a:t>MSM</a:t>
            </a:r>
            <a:endParaRPr lang="en-US" sz="2200" b="1" dirty="0">
              <a:ea typeface="ＭＳ Ｐゴシック" pitchFamily="-105" charset="-128"/>
            </a:endParaRPr>
          </a:p>
          <a:p>
            <a:pPr lvl="1" eaLnBrk="1" hangingPunct="1">
              <a:lnSpc>
                <a:spcPct val="80000"/>
              </a:lnSpc>
            </a:pPr>
            <a:r>
              <a:rPr lang="en-US" sz="2200" b="1" dirty="0" err="1">
                <a:ea typeface="ＭＳ Ｐゴシック" pitchFamily="-105" charset="-128"/>
              </a:rPr>
              <a:t>IVDU</a:t>
            </a:r>
            <a:endParaRPr lang="en-US" sz="2200" b="1" dirty="0">
              <a:ea typeface="ＭＳ Ｐゴシック" pitchFamily="-105" charset="-128"/>
            </a:endParaRPr>
          </a:p>
          <a:p>
            <a:pPr lvl="1" eaLnBrk="1" hangingPunct="1">
              <a:lnSpc>
                <a:spcPct val="80000"/>
              </a:lnSpc>
            </a:pPr>
            <a:r>
              <a:rPr lang="en-US" sz="2200" b="1" dirty="0">
                <a:ea typeface="ＭＳ Ｐゴシック" pitchFamily="-105" charset="-128"/>
              </a:rPr>
              <a:t>Occupational risk</a:t>
            </a:r>
          </a:p>
          <a:p>
            <a:pPr lvl="1" eaLnBrk="1" hangingPunct="1">
              <a:lnSpc>
                <a:spcPct val="80000"/>
              </a:lnSpc>
            </a:pPr>
            <a:r>
              <a:rPr lang="en-US" sz="2200" b="1" dirty="0">
                <a:ea typeface="ＭＳ Ｐゴシック" pitchFamily="-105" charset="-128"/>
              </a:rPr>
              <a:t>Chronic liver disease</a:t>
            </a:r>
          </a:p>
          <a:p>
            <a:pPr lvl="1" eaLnBrk="1" hangingPunct="1">
              <a:lnSpc>
                <a:spcPct val="80000"/>
              </a:lnSpc>
            </a:pPr>
            <a:endParaRPr lang="en-US" sz="2200" b="1" dirty="0">
              <a:ea typeface="ＭＳ Ｐゴシック" pitchFamily="-105" charset="-128"/>
            </a:endParaRPr>
          </a:p>
          <a:p>
            <a:pPr eaLnBrk="1" hangingPunct="1">
              <a:lnSpc>
                <a:spcPct val="80000"/>
              </a:lnSpc>
            </a:pPr>
            <a:r>
              <a:rPr lang="en-US" sz="2500" b="1" dirty="0">
                <a:ea typeface="ＭＳ Ｐゴシック" pitchFamily="-105" charset="-128"/>
              </a:rPr>
              <a:t>Available in single or combo formulations</a:t>
            </a:r>
          </a:p>
          <a:p>
            <a:pPr eaLnBrk="1" hangingPunct="1">
              <a:lnSpc>
                <a:spcPct val="80000"/>
              </a:lnSpc>
            </a:pPr>
            <a:endParaRPr lang="en-US" sz="2500" dirty="0">
              <a:ea typeface="ＭＳ Ｐゴシック" pitchFamily="-105" charset="-128"/>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Hepatitis B Vaccine</a:t>
            </a:r>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pPr eaLnBrk="1" hangingPunct="1">
              <a:lnSpc>
                <a:spcPct val="80000"/>
              </a:lnSpc>
            </a:pPr>
            <a:r>
              <a:rPr lang="en-US" sz="2200" b="1" dirty="0">
                <a:ea typeface="ＭＳ Ｐゴシック" pitchFamily="-105" charset="-128"/>
              </a:rPr>
              <a:t>3-dose series</a:t>
            </a:r>
          </a:p>
          <a:p>
            <a:pPr lvl="1" eaLnBrk="1" hangingPunct="1">
              <a:lnSpc>
                <a:spcPct val="80000"/>
              </a:lnSpc>
            </a:pPr>
            <a:r>
              <a:rPr lang="en-US" sz="2000" b="1" dirty="0">
                <a:ea typeface="ＭＳ Ｐゴシック" pitchFamily="-105" charset="-128"/>
              </a:rPr>
              <a:t>Pediatric dose for 0-19 years of age</a:t>
            </a:r>
          </a:p>
          <a:p>
            <a:pPr lvl="1" eaLnBrk="1" hangingPunct="1">
              <a:lnSpc>
                <a:spcPct val="80000"/>
              </a:lnSpc>
            </a:pPr>
            <a:r>
              <a:rPr lang="en-US" sz="2000" b="1" dirty="0">
                <a:ea typeface="ＭＳ Ｐゴシック" pitchFamily="-105" charset="-128"/>
              </a:rPr>
              <a:t>Adult dose for </a:t>
            </a:r>
            <a:r>
              <a:rPr lang="en-US" sz="2000" b="1" u="sng" dirty="0">
                <a:ea typeface="ＭＳ Ｐゴシック" pitchFamily="-105" charset="-128"/>
              </a:rPr>
              <a:t>&gt;</a:t>
            </a:r>
            <a:r>
              <a:rPr lang="en-US" sz="2000" b="1" dirty="0">
                <a:ea typeface="ＭＳ Ｐゴシック" pitchFamily="-105" charset="-128"/>
              </a:rPr>
              <a:t> 20 years of age</a:t>
            </a:r>
          </a:p>
          <a:p>
            <a:pPr eaLnBrk="1" hangingPunct="1">
              <a:lnSpc>
                <a:spcPct val="80000"/>
              </a:lnSpc>
            </a:pPr>
            <a:endParaRPr lang="en-US" sz="2200" b="1" dirty="0">
              <a:ea typeface="ＭＳ Ｐゴシック" pitchFamily="-105" charset="-128"/>
            </a:endParaRPr>
          </a:p>
          <a:p>
            <a:pPr eaLnBrk="1" hangingPunct="1">
              <a:lnSpc>
                <a:spcPct val="80000"/>
              </a:lnSpc>
            </a:pPr>
            <a:r>
              <a:rPr lang="en-US" sz="2200" b="1" dirty="0">
                <a:ea typeface="ＭＳ Ｐゴシック" pitchFamily="-105" charset="-128"/>
              </a:rPr>
              <a:t>Recommended for children, and also adults that are high-risk:</a:t>
            </a:r>
          </a:p>
          <a:p>
            <a:pPr lvl="1" eaLnBrk="1" hangingPunct="1">
              <a:lnSpc>
                <a:spcPct val="80000"/>
              </a:lnSpc>
            </a:pPr>
            <a:r>
              <a:rPr lang="en-US" sz="2000" b="1" dirty="0" err="1">
                <a:ea typeface="ＭＳ Ｐゴシック" pitchFamily="-105" charset="-128"/>
              </a:rPr>
              <a:t>MSM</a:t>
            </a:r>
            <a:endParaRPr lang="en-US" sz="2000" b="1" dirty="0">
              <a:ea typeface="ＭＳ Ｐゴシック" pitchFamily="-105" charset="-128"/>
            </a:endParaRPr>
          </a:p>
          <a:p>
            <a:pPr lvl="1" eaLnBrk="1" hangingPunct="1">
              <a:lnSpc>
                <a:spcPct val="80000"/>
              </a:lnSpc>
            </a:pPr>
            <a:r>
              <a:rPr lang="en-US" sz="2000" b="1" dirty="0">
                <a:ea typeface="ＭＳ Ｐゴシック" pitchFamily="-105" charset="-128"/>
              </a:rPr>
              <a:t>Heterosexuals with multiple partners</a:t>
            </a:r>
          </a:p>
          <a:p>
            <a:pPr lvl="1" eaLnBrk="1" hangingPunct="1">
              <a:lnSpc>
                <a:spcPct val="80000"/>
              </a:lnSpc>
            </a:pPr>
            <a:r>
              <a:rPr lang="en-US" sz="2000" b="1" dirty="0">
                <a:ea typeface="ＭＳ Ｐゴシック" pitchFamily="-105" charset="-128"/>
              </a:rPr>
              <a:t>Persons diagnosed with STD</a:t>
            </a:r>
          </a:p>
          <a:p>
            <a:pPr lvl="1" eaLnBrk="1" hangingPunct="1">
              <a:lnSpc>
                <a:spcPct val="80000"/>
              </a:lnSpc>
            </a:pPr>
            <a:r>
              <a:rPr lang="en-US" sz="2000" b="1" dirty="0">
                <a:ea typeface="ＭＳ Ｐゴシック" pitchFamily="-105" charset="-128"/>
              </a:rPr>
              <a:t>Prostitutes</a:t>
            </a:r>
          </a:p>
          <a:p>
            <a:pPr lvl="1" eaLnBrk="1" hangingPunct="1">
              <a:lnSpc>
                <a:spcPct val="80000"/>
              </a:lnSpc>
            </a:pPr>
            <a:r>
              <a:rPr lang="en-US" sz="2000" b="1" dirty="0" err="1">
                <a:ea typeface="ＭＳ Ｐゴシック" pitchFamily="-105" charset="-128"/>
              </a:rPr>
              <a:t>IVDU</a:t>
            </a:r>
            <a:endParaRPr lang="en-US" sz="2000" b="1" dirty="0">
              <a:ea typeface="ＭＳ Ｐゴシック" pitchFamily="-105" charset="-128"/>
            </a:endParaRPr>
          </a:p>
          <a:p>
            <a:pPr lvl="1" eaLnBrk="1" hangingPunct="1">
              <a:lnSpc>
                <a:spcPct val="80000"/>
              </a:lnSpc>
            </a:pPr>
            <a:r>
              <a:rPr lang="en-US" sz="2000" b="1" dirty="0">
                <a:ea typeface="ＭＳ Ｐゴシック" pitchFamily="-105" charset="-128"/>
              </a:rPr>
              <a:t>Inmates of long-term correctional facilities</a:t>
            </a:r>
          </a:p>
          <a:p>
            <a:pPr lvl="1" eaLnBrk="1" hangingPunct="1">
              <a:lnSpc>
                <a:spcPct val="80000"/>
              </a:lnSpc>
            </a:pPr>
            <a:r>
              <a:rPr lang="en-US" sz="2000" b="1" dirty="0">
                <a:ea typeface="ＭＳ Ｐゴシック" pitchFamily="-105" charset="-128"/>
              </a:rPr>
              <a:t>Healthcare workers</a:t>
            </a:r>
          </a:p>
          <a:p>
            <a:pPr lvl="1" eaLnBrk="1" hangingPunct="1">
              <a:lnSpc>
                <a:spcPct val="80000"/>
              </a:lnSpc>
              <a:buFont typeface="Wingdings" pitchFamily="2" charset="2"/>
              <a:buNone/>
            </a:pPr>
            <a:endParaRPr lang="en-US" sz="2000" b="1" dirty="0">
              <a:ea typeface="ＭＳ Ｐゴシック" pitchFamily="-105" charset="-128"/>
            </a:endParaRPr>
          </a:p>
          <a:p>
            <a:pPr eaLnBrk="1" hangingPunct="1">
              <a:lnSpc>
                <a:spcPct val="80000"/>
              </a:lnSpc>
            </a:pPr>
            <a:r>
              <a:rPr lang="en-US" sz="2200" b="1" dirty="0">
                <a:ea typeface="ＭＳ Ｐゴシック" pitchFamily="-105" charset="-128"/>
              </a:rPr>
              <a:t>Available in single or combo formulations that are interchangeable</a:t>
            </a:r>
          </a:p>
          <a:p>
            <a:pPr eaLnBrk="1" hangingPunct="1">
              <a:lnSpc>
                <a:spcPct val="80000"/>
              </a:lnSpc>
            </a:pPr>
            <a:endParaRPr lang="en-US" sz="2200" b="1" dirty="0">
              <a:ea typeface="ＭＳ Ｐゴシック" pitchFamily="-105" charset="-128"/>
            </a:endParaRPr>
          </a:p>
          <a:p>
            <a:pPr eaLnBrk="1" hangingPunct="1">
              <a:lnSpc>
                <a:spcPct val="80000"/>
              </a:lnSpc>
            </a:pPr>
            <a:r>
              <a:rPr lang="en-US" sz="2200" b="1" dirty="0">
                <a:ea typeface="ＭＳ Ｐゴシック" pitchFamily="-105" charset="-128"/>
              </a:rPr>
              <a:t>No need for booster</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scene3d>
              <a:camera prst="orthographicFront"/>
              <a:lightRig rig="threePt" dir="t">
                <a:rot lat="0" lon="0" rev="4800000"/>
              </a:lightRig>
            </a:scene3d>
          </a:bodyPr>
          <a:lstStyle/>
          <a:p>
            <a:pPr eaLnBrk="1" fontAlgn="auto" hangingPunct="1">
              <a:spcAft>
                <a:spcPts val="0"/>
              </a:spcAft>
              <a:defRPr/>
            </a:pPr>
            <a:r>
              <a:rPr lang="en-US" sz="3800" b="1" dirty="0">
                <a:solidFill>
                  <a:schemeClr val="accent1">
                    <a:satMod val="150000"/>
                  </a:schemeClr>
                </a:solidFill>
                <a:ea typeface="+mj-ea"/>
                <a:cs typeface="+mj-cs"/>
              </a:rPr>
              <a:t>Hepatitis A/B </a:t>
            </a:r>
            <a:r>
              <a:rPr lang="en-US" sz="3800" b="1" dirty="0" err="1">
                <a:solidFill>
                  <a:schemeClr val="accent1">
                    <a:satMod val="150000"/>
                  </a:schemeClr>
                </a:solidFill>
                <a:ea typeface="+mj-ea"/>
                <a:cs typeface="+mj-cs"/>
              </a:rPr>
              <a:t>Coformulation</a:t>
            </a:r>
            <a:r>
              <a:rPr lang="en-US" sz="3800" b="1" dirty="0">
                <a:solidFill>
                  <a:schemeClr val="accent1">
                    <a:satMod val="150000"/>
                  </a:schemeClr>
                </a:solidFill>
                <a:ea typeface="+mj-ea"/>
                <a:cs typeface="+mj-cs"/>
              </a:rPr>
              <a:t> - </a:t>
            </a:r>
            <a:r>
              <a:rPr lang="en-US" sz="3800" b="1" dirty="0" err="1">
                <a:solidFill>
                  <a:schemeClr val="accent1">
                    <a:satMod val="150000"/>
                  </a:schemeClr>
                </a:solidFill>
                <a:ea typeface="+mj-ea"/>
                <a:cs typeface="+mj-cs"/>
              </a:rPr>
              <a:t>Twinrix</a:t>
            </a:r>
            <a:r>
              <a:rPr lang="en-US" sz="3800" b="1" dirty="0">
                <a:solidFill>
                  <a:schemeClr val="accent1">
                    <a:satMod val="150000"/>
                  </a:schemeClr>
                </a:solidFill>
                <a:ea typeface="+mj-ea"/>
                <a:cs typeface="+mj-cs"/>
              </a:rPr>
              <a:t>®</a:t>
            </a:r>
          </a:p>
        </p:txBody>
      </p:sp>
      <p:sp>
        <p:nvSpPr>
          <p:cNvPr id="322563" name="Content Placeholder 2"/>
          <p:cNvSpPr>
            <a:spLocks noGrp="1"/>
          </p:cNvSpPr>
          <p:nvPr>
            <p:ph idx="1"/>
          </p:nvPr>
        </p:nvSpPr>
        <p:spPr/>
        <p:txBody>
          <a:bodyPr/>
          <a:lstStyle/>
          <a:p>
            <a:pPr eaLnBrk="1" hangingPunct="1"/>
            <a:r>
              <a:rPr lang="en-US" dirty="0">
                <a:ea typeface="ＭＳ Ｐゴシック" pitchFamily="-105" charset="-128"/>
              </a:rPr>
              <a:t>3-dose series approved for </a:t>
            </a:r>
            <a:r>
              <a:rPr lang="en-US" u="sng" dirty="0">
                <a:ea typeface="ＭＳ Ｐゴシック" pitchFamily="-105" charset="-128"/>
              </a:rPr>
              <a:t>&gt;</a:t>
            </a:r>
            <a:r>
              <a:rPr lang="en-US" dirty="0">
                <a:ea typeface="ＭＳ Ｐゴシック" pitchFamily="-105" charset="-128"/>
              </a:rPr>
              <a:t>18 years</a:t>
            </a:r>
          </a:p>
          <a:p>
            <a:pPr eaLnBrk="1" hangingPunct="1"/>
            <a:endParaRPr lang="en-US" dirty="0">
              <a:ea typeface="ＭＳ Ｐゴシック" pitchFamily="-105" charset="-128"/>
            </a:endParaRPr>
          </a:p>
          <a:p>
            <a:pPr eaLnBrk="1" hangingPunct="1"/>
            <a:r>
              <a:rPr lang="en-US" dirty="0">
                <a:ea typeface="ＭＳ Ｐゴシック" pitchFamily="-105" charset="-128"/>
              </a:rPr>
              <a:t>Each contains pediatric dose of hepatitis A</a:t>
            </a:r>
          </a:p>
          <a:p>
            <a:pPr eaLnBrk="1" hangingPunct="1"/>
            <a:endParaRPr lang="en-US" dirty="0">
              <a:ea typeface="ＭＳ Ｐゴシック" pitchFamily="-105" charset="-128"/>
            </a:endParaRPr>
          </a:p>
          <a:p>
            <a:pPr eaLnBrk="1" hangingPunct="1"/>
            <a:r>
              <a:rPr lang="en-US" dirty="0" err="1">
                <a:ea typeface="ＭＳ Ｐゴシック" pitchFamily="-105" charset="-128"/>
              </a:rPr>
              <a:t>Twinrix</a:t>
            </a:r>
            <a:r>
              <a:rPr lang="en-US" dirty="0">
                <a:ea typeface="ＭＳ Ｐゴシック" pitchFamily="-105" charset="-128"/>
              </a:rPr>
              <a:t>® in combination with hepatitis A vaccine</a:t>
            </a:r>
          </a:p>
          <a:p>
            <a:pPr lvl="1" eaLnBrk="1" hangingPunct="1"/>
            <a:r>
              <a:rPr lang="en-US" dirty="0">
                <a:ea typeface="ＭＳ Ｐゴシック" pitchFamily="-105" charset="-128"/>
              </a:rPr>
              <a:t>2 </a:t>
            </a:r>
            <a:r>
              <a:rPr lang="en-US" dirty="0" err="1">
                <a:ea typeface="ＭＳ Ｐゴシック" pitchFamily="-105" charset="-128"/>
              </a:rPr>
              <a:t>Twinrix</a:t>
            </a:r>
            <a:r>
              <a:rPr lang="en-US" dirty="0">
                <a:ea typeface="ＭＳ Ｐゴシック" pitchFamily="-105" charset="-128"/>
              </a:rPr>
              <a:t>® + 1 hepatitis A</a:t>
            </a:r>
          </a:p>
          <a:p>
            <a:pPr lvl="1" eaLnBrk="1" hangingPunct="1"/>
            <a:r>
              <a:rPr lang="en-US" dirty="0">
                <a:ea typeface="ＭＳ Ｐゴシック" pitchFamily="-105" charset="-128"/>
              </a:rPr>
              <a:t>1 </a:t>
            </a:r>
            <a:r>
              <a:rPr lang="en-US" dirty="0" err="1">
                <a:ea typeface="ＭＳ Ｐゴシック" pitchFamily="-105" charset="-128"/>
              </a:rPr>
              <a:t>Twinrix</a:t>
            </a:r>
            <a:r>
              <a:rPr lang="en-US" dirty="0">
                <a:ea typeface="ＭＳ Ｐゴシック" pitchFamily="-105" charset="-128"/>
              </a:rPr>
              <a:t> + 2 hepatitis A</a:t>
            </a:r>
          </a:p>
          <a:p>
            <a:pPr eaLnBrk="1" hangingPunct="1"/>
            <a:endParaRPr lang="en-US" dirty="0">
              <a:ea typeface="ＭＳ Ｐゴシック" pitchFamily="-105" charset="-128"/>
            </a:endParaRPr>
          </a:p>
          <a:p>
            <a:pPr eaLnBrk="1" hangingPunct="1"/>
            <a:endParaRPr lang="en-US" dirty="0">
              <a:ea typeface="ＭＳ Ｐゴシック" pitchFamily="-105" charset="-128"/>
            </a:endParaRPr>
          </a:p>
          <a:p>
            <a:pPr eaLnBrk="1" hangingPunct="1"/>
            <a:endParaRPr lang="en-US" dirty="0">
              <a:ea typeface="ＭＳ Ｐゴシック" pitchFamily="-105" charset="-128"/>
            </a:endParaRPr>
          </a:p>
          <a:p>
            <a:pPr eaLnBrk="1" hangingPunct="1"/>
            <a:endParaRPr lang="en-US" dirty="0">
              <a:ea typeface="ＭＳ Ｐゴシック" pitchFamily="-105" charset="-128"/>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sz="3800" i="1" dirty="0" err="1">
                <a:solidFill>
                  <a:srgbClr val="C00000"/>
                </a:solidFill>
                <a:ea typeface="+mj-ea"/>
                <a:cs typeface="+mj-cs"/>
              </a:rPr>
              <a:t>Haemophilus</a:t>
            </a:r>
            <a:r>
              <a:rPr lang="en-US" sz="3800" i="1" dirty="0">
                <a:solidFill>
                  <a:srgbClr val="C00000"/>
                </a:solidFill>
                <a:ea typeface="+mj-ea"/>
                <a:cs typeface="+mj-cs"/>
              </a:rPr>
              <a:t> </a:t>
            </a:r>
            <a:r>
              <a:rPr lang="en-US" sz="3800" i="1" dirty="0" err="1">
                <a:solidFill>
                  <a:srgbClr val="C00000"/>
                </a:solidFill>
                <a:ea typeface="+mj-ea"/>
                <a:cs typeface="+mj-cs"/>
              </a:rPr>
              <a:t>influenzae</a:t>
            </a:r>
            <a:r>
              <a:rPr lang="en-US" sz="3800" dirty="0">
                <a:solidFill>
                  <a:srgbClr val="C00000"/>
                </a:solidFill>
                <a:ea typeface="+mj-ea"/>
                <a:cs typeface="+mj-cs"/>
              </a:rPr>
              <a:t> Type B Vaccine</a:t>
            </a:r>
            <a:endParaRPr lang="en-US" sz="3800" i="1" dirty="0">
              <a:solidFill>
                <a:srgbClr val="C00000"/>
              </a:solidFill>
              <a:ea typeface="+mj-ea"/>
              <a:cs typeface="+mj-cs"/>
            </a:endParaRPr>
          </a:p>
        </p:txBody>
      </p:sp>
      <p:sp>
        <p:nvSpPr>
          <p:cNvPr id="324611" name="Content Placeholder 2"/>
          <p:cNvSpPr>
            <a:spLocks noGrp="1"/>
          </p:cNvSpPr>
          <p:nvPr>
            <p:ph idx="1"/>
          </p:nvPr>
        </p:nvSpPr>
        <p:spPr/>
        <p:txBody>
          <a:bodyPr>
            <a:normAutofit fontScale="85000" lnSpcReduction="20000"/>
          </a:bodyPr>
          <a:lstStyle/>
          <a:p>
            <a:pPr eaLnBrk="1" hangingPunct="1">
              <a:lnSpc>
                <a:spcPct val="80000"/>
              </a:lnSpc>
            </a:pPr>
            <a:r>
              <a:rPr lang="en-US" sz="2200" b="1" dirty="0">
                <a:ea typeface="ＭＳ Ｐゴシック" pitchFamily="-105" charset="-128"/>
              </a:rPr>
              <a:t>Available in single or combo formulations (</a:t>
            </a:r>
            <a:r>
              <a:rPr lang="en-US" sz="2200" b="1" dirty="0" err="1">
                <a:ea typeface="ＭＳ Ｐゴシック" pitchFamily="-105" charset="-128"/>
              </a:rPr>
              <a:t>DTaP-Hib</a:t>
            </a:r>
            <a:r>
              <a:rPr lang="en-US" sz="2200" b="1" dirty="0">
                <a:ea typeface="ＭＳ Ｐゴシック" pitchFamily="-105" charset="-128"/>
              </a:rPr>
              <a:t> or Hepatitis B-</a:t>
            </a:r>
            <a:r>
              <a:rPr lang="en-US" sz="2200" b="1" dirty="0" err="1">
                <a:ea typeface="ＭＳ Ｐゴシック" pitchFamily="-105" charset="-128"/>
              </a:rPr>
              <a:t>Hib</a:t>
            </a:r>
            <a:r>
              <a:rPr lang="en-US" sz="2200" b="1" dirty="0">
                <a:ea typeface="ＭＳ Ｐゴシック" pitchFamily="-105" charset="-128"/>
              </a:rPr>
              <a:t>)</a:t>
            </a:r>
          </a:p>
          <a:p>
            <a:pPr eaLnBrk="1" hangingPunct="1">
              <a:lnSpc>
                <a:spcPct val="80000"/>
              </a:lnSpc>
            </a:pPr>
            <a:endParaRPr lang="en-US" sz="2200" b="1" dirty="0">
              <a:ea typeface="ＭＳ Ｐゴシック" pitchFamily="-105" charset="-128"/>
            </a:endParaRPr>
          </a:p>
          <a:p>
            <a:pPr eaLnBrk="1" hangingPunct="1">
              <a:lnSpc>
                <a:spcPct val="80000"/>
              </a:lnSpc>
            </a:pPr>
            <a:r>
              <a:rPr lang="en-US" sz="2200" b="1" dirty="0">
                <a:ea typeface="ＭＳ Ｐゴシック" pitchFamily="-105" charset="-128"/>
              </a:rPr>
              <a:t>All vaccines are interchangeable for primary series and booster dose</a:t>
            </a:r>
          </a:p>
          <a:p>
            <a:pPr eaLnBrk="1" hangingPunct="1">
              <a:lnSpc>
                <a:spcPct val="80000"/>
              </a:lnSpc>
            </a:pPr>
            <a:endParaRPr lang="en-US" sz="2200" b="1" dirty="0">
              <a:ea typeface="ＭＳ Ｐゴシック" pitchFamily="-105" charset="-128"/>
            </a:endParaRPr>
          </a:p>
          <a:p>
            <a:pPr eaLnBrk="1" hangingPunct="1">
              <a:lnSpc>
                <a:spcPct val="80000"/>
              </a:lnSpc>
            </a:pPr>
            <a:r>
              <a:rPr lang="en-US" sz="2200" b="1" dirty="0">
                <a:ea typeface="ＭＳ Ｐゴシック" pitchFamily="-105" charset="-128"/>
              </a:rPr>
              <a:t>3-dose series with one booster</a:t>
            </a:r>
          </a:p>
          <a:p>
            <a:pPr eaLnBrk="1" hangingPunct="1">
              <a:lnSpc>
                <a:spcPct val="80000"/>
              </a:lnSpc>
            </a:pPr>
            <a:endParaRPr lang="en-US" sz="2200" b="1" dirty="0">
              <a:ea typeface="ＭＳ Ｐゴシック" pitchFamily="-105" charset="-128"/>
            </a:endParaRPr>
          </a:p>
          <a:p>
            <a:pPr eaLnBrk="1" hangingPunct="1">
              <a:lnSpc>
                <a:spcPct val="80000"/>
              </a:lnSpc>
            </a:pPr>
            <a:r>
              <a:rPr lang="en-US" sz="2200" b="1" dirty="0">
                <a:ea typeface="ＭＳ Ｐゴシック" pitchFamily="-105" charset="-128"/>
              </a:rPr>
              <a:t>Children who fall behind may not need all of the remaining doses</a:t>
            </a:r>
          </a:p>
          <a:p>
            <a:pPr eaLnBrk="1" hangingPunct="1">
              <a:lnSpc>
                <a:spcPct val="80000"/>
              </a:lnSpc>
            </a:pPr>
            <a:endParaRPr lang="en-US" sz="2200" b="1" dirty="0">
              <a:ea typeface="ＭＳ Ｐゴシック" pitchFamily="-105" charset="-128"/>
            </a:endParaRPr>
          </a:p>
          <a:p>
            <a:pPr eaLnBrk="1" hangingPunct="1">
              <a:lnSpc>
                <a:spcPct val="80000"/>
              </a:lnSpc>
            </a:pPr>
            <a:r>
              <a:rPr lang="en-US" sz="2200" b="1" dirty="0">
                <a:ea typeface="ＭＳ Ｐゴシック" pitchFamily="-105" charset="-128"/>
              </a:rPr>
              <a:t>Not recommended in children &gt;59 months unless high risk:</a:t>
            </a:r>
          </a:p>
          <a:p>
            <a:pPr lvl="1" eaLnBrk="1" hangingPunct="1">
              <a:lnSpc>
                <a:spcPct val="80000"/>
              </a:lnSpc>
            </a:pPr>
            <a:r>
              <a:rPr lang="en-US" sz="2000" b="1" dirty="0" err="1">
                <a:ea typeface="ＭＳ Ｐゴシック" pitchFamily="-105" charset="-128"/>
              </a:rPr>
              <a:t>Asplenic</a:t>
            </a:r>
            <a:endParaRPr lang="en-US" sz="2000" b="1" dirty="0">
              <a:ea typeface="ＭＳ Ｐゴシック" pitchFamily="-105" charset="-128"/>
            </a:endParaRPr>
          </a:p>
          <a:p>
            <a:pPr lvl="1" eaLnBrk="1" hangingPunct="1">
              <a:lnSpc>
                <a:spcPct val="80000"/>
              </a:lnSpc>
            </a:pPr>
            <a:r>
              <a:rPr lang="en-US" sz="2000" b="1" dirty="0">
                <a:ea typeface="ＭＳ Ｐゴシック" pitchFamily="-105" charset="-128"/>
              </a:rPr>
              <a:t>Immunosuppressed</a:t>
            </a:r>
          </a:p>
          <a:p>
            <a:pPr lvl="1" eaLnBrk="1" hangingPunct="1">
              <a:lnSpc>
                <a:spcPct val="80000"/>
              </a:lnSpc>
            </a:pPr>
            <a:r>
              <a:rPr lang="en-US" sz="2000" b="1" dirty="0" err="1">
                <a:ea typeface="ＭＳ Ｐゴシック" pitchFamily="-105" charset="-128"/>
              </a:rPr>
              <a:t>HSCT</a:t>
            </a:r>
            <a:endParaRPr lang="en-US" sz="2000" b="1" dirty="0">
              <a:ea typeface="ＭＳ Ｐゴシック" pitchFamily="-105"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4020" name="Picture 4" descr="http://127.0.0.1:1818/images/242FF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219200"/>
            <a:ext cx="4324350"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021" name="Picture 6" descr="http://aim.search.aol.com/search/redir?src=image&amp;clickedItemURN=http%3A%2F%2Fwww.northcoastjournal.com%2F082103%2Fcover0821-tetanus.jpg&amp;moduleId=image_details.jsp.M&amp;clickedItemDescription=Image%20Detai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371600"/>
            <a:ext cx="3352800" cy="500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018" name="Title 1"/>
          <p:cNvSpPr>
            <a:spLocks noGrp="1"/>
          </p:cNvSpPr>
          <p:nvPr>
            <p:ph type="title" idx="4294967295"/>
          </p:nvPr>
        </p:nvSpPr>
        <p:spPr>
          <a:xfrm>
            <a:off x="0" y="0"/>
            <a:ext cx="8229600" cy="1371600"/>
          </a:xfrm>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bg1"/>
                </a:solidFill>
                <a:ea typeface="+mj-ea"/>
                <a:cs typeface="+mj-cs"/>
              </a:rPr>
              <a:t>TETANUS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4021"/>
                                        </p:tgtEl>
                                        <p:attrNameLst>
                                          <p:attrName>style.visibility</p:attrName>
                                        </p:attrNameLst>
                                      </p:cBhvr>
                                      <p:to>
                                        <p:strVal val="visible"/>
                                      </p:to>
                                    </p:set>
                                    <p:anim calcmode="lin" valueType="num">
                                      <p:cBhvr additive="base">
                                        <p:cTn id="7" dur="500" fill="hold"/>
                                        <p:tgtEl>
                                          <p:spTgt spid="214021"/>
                                        </p:tgtEl>
                                        <p:attrNameLst>
                                          <p:attrName>ppt_x</p:attrName>
                                        </p:attrNameLst>
                                      </p:cBhvr>
                                      <p:tavLst>
                                        <p:tav tm="0">
                                          <p:val>
                                            <p:strVal val="#ppt_x"/>
                                          </p:val>
                                        </p:tav>
                                        <p:tav tm="100000">
                                          <p:val>
                                            <p:strVal val="#ppt_x"/>
                                          </p:val>
                                        </p:tav>
                                      </p:tavLst>
                                    </p:anim>
                                    <p:anim calcmode="lin" valueType="num">
                                      <p:cBhvr additive="base">
                                        <p:cTn id="8" dur="500" fill="hold"/>
                                        <p:tgtEl>
                                          <p:spTgt spid="21402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14020"/>
                                        </p:tgtEl>
                                        <p:attrNameLst>
                                          <p:attrName>style.visibility</p:attrName>
                                        </p:attrNameLst>
                                      </p:cBhvr>
                                      <p:to>
                                        <p:strVal val="visible"/>
                                      </p:to>
                                    </p:set>
                                    <p:anim calcmode="lin" valueType="num">
                                      <p:cBhvr additive="base">
                                        <p:cTn id="13" dur="500" fill="hold"/>
                                        <p:tgtEl>
                                          <p:spTgt spid="214020"/>
                                        </p:tgtEl>
                                        <p:attrNameLst>
                                          <p:attrName>ppt_x</p:attrName>
                                        </p:attrNameLst>
                                      </p:cBhvr>
                                      <p:tavLst>
                                        <p:tav tm="0">
                                          <p:val>
                                            <p:strVal val="#ppt_x"/>
                                          </p:val>
                                        </p:tav>
                                        <p:tav tm="100000">
                                          <p:val>
                                            <p:strVal val="#ppt_x"/>
                                          </p:val>
                                        </p:tav>
                                      </p:tavLst>
                                    </p:anim>
                                    <p:anim calcmode="lin" valueType="num">
                                      <p:cBhvr additive="base">
                                        <p:cTn id="14" dur="500" fill="hold"/>
                                        <p:tgtEl>
                                          <p:spTgt spid="21402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14018"/>
                                        </p:tgtEl>
                                        <p:attrNameLst>
                                          <p:attrName>style.visibility</p:attrName>
                                        </p:attrNameLst>
                                      </p:cBhvr>
                                      <p:to>
                                        <p:strVal val="visible"/>
                                      </p:to>
                                    </p:set>
                                    <p:anim calcmode="lin" valueType="num">
                                      <p:cBhvr additive="base">
                                        <p:cTn id="19" dur="500" fill="hold"/>
                                        <p:tgtEl>
                                          <p:spTgt spid="214018"/>
                                        </p:tgtEl>
                                        <p:attrNameLst>
                                          <p:attrName>ppt_x</p:attrName>
                                        </p:attrNameLst>
                                      </p:cBhvr>
                                      <p:tavLst>
                                        <p:tav tm="0">
                                          <p:val>
                                            <p:strVal val="#ppt_x"/>
                                          </p:val>
                                        </p:tav>
                                        <p:tav tm="100000">
                                          <p:val>
                                            <p:strVal val="#ppt_x"/>
                                          </p:val>
                                        </p:tav>
                                      </p:tavLst>
                                    </p:anim>
                                    <p:anim calcmode="lin" valueType="num">
                                      <p:cBhvr additive="base">
                                        <p:cTn id="20" dur="500" fill="hold"/>
                                        <p:tgtEl>
                                          <p:spTgt spid="2140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p:cNvSpPr>
          <p:nvPr>
            <p:ph type="title"/>
          </p:nvPr>
        </p:nvSpPr>
        <p:spPr bwMode="auto">
          <a:xfrm>
            <a:off x="457200" y="152400"/>
            <a:ext cx="8229600" cy="1250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solidFill>
                  <a:srgbClr val="C00000"/>
                </a:solidFill>
                <a:ea typeface="ＭＳ Ｐゴシック" pitchFamily="-105" charset="-128"/>
              </a:rPr>
              <a:t>Rabies</a:t>
            </a:r>
          </a:p>
        </p:txBody>
      </p:sp>
      <p:sp>
        <p:nvSpPr>
          <p:cNvPr id="369667" name="Rectangle 3"/>
          <p:cNvSpPr>
            <a:spLocks noGrp="1"/>
          </p:cNvSpPr>
          <p:nvPr>
            <p:ph idx="1"/>
          </p:nvPr>
        </p:nvSpPr>
        <p:spPr/>
        <p:txBody>
          <a:bodyPr/>
          <a:lstStyle/>
          <a:p>
            <a:r>
              <a:rPr lang="en-US" sz="2800" b="1" dirty="0">
                <a:ea typeface="ＭＳ Ｐゴシック" pitchFamily="-105" charset="-128"/>
              </a:rPr>
              <a:t>Post-Exposure </a:t>
            </a:r>
          </a:p>
          <a:p>
            <a:pPr marL="0" indent="0">
              <a:buNone/>
            </a:pPr>
            <a:endParaRPr lang="en-US" sz="2800" b="1" dirty="0">
              <a:ea typeface="ＭＳ Ｐゴシック" pitchFamily="-105" charset="-128"/>
            </a:endParaRPr>
          </a:p>
          <a:p>
            <a:r>
              <a:rPr lang="en-US" sz="2800" b="1" dirty="0">
                <a:ea typeface="ＭＳ Ｐゴシック" pitchFamily="-105" charset="-128"/>
              </a:rPr>
              <a:t>Pre-Exposure – now recommended</a:t>
            </a:r>
          </a:p>
          <a:p>
            <a:pPr lvl="1"/>
            <a:r>
              <a:rPr lang="en-US" sz="2800" b="1" dirty="0">
                <a:ea typeface="ＭＳ Ｐゴシック" pitchFamily="-105" charset="-128"/>
              </a:rPr>
              <a:t>Veterinarians</a:t>
            </a:r>
          </a:p>
          <a:p>
            <a:pPr lvl="1"/>
            <a:r>
              <a:rPr lang="en-US" sz="2800" b="1" dirty="0">
                <a:ea typeface="ＭＳ Ｐゴシック" pitchFamily="-105" charset="-128"/>
              </a:rPr>
              <a:t>Forest workers</a:t>
            </a:r>
          </a:p>
          <a:p>
            <a:pPr lvl="1"/>
            <a:r>
              <a:rPr lang="en-US" sz="2800" b="1" dirty="0">
                <a:ea typeface="ＭＳ Ｐゴシック" pitchFamily="-105" charset="-128"/>
              </a:rPr>
              <a:t>Zoo workers</a:t>
            </a:r>
          </a:p>
          <a:p>
            <a:endParaRPr lang="en-US" dirty="0">
              <a:ea typeface="ＭＳ Ｐゴシック" pitchFamily="-105" charset="-128"/>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Cases</a:t>
            </a:r>
          </a:p>
        </p:txBody>
      </p:sp>
      <p:sp>
        <p:nvSpPr>
          <p:cNvPr id="326659" name="Subtitle 4"/>
          <p:cNvSpPr>
            <a:spLocks noGrp="1"/>
          </p:cNvSpPr>
          <p:nvPr>
            <p:ph type="subTitle" idx="1"/>
          </p:nvPr>
        </p:nvSpPr>
        <p:spPr/>
        <p:txBody>
          <a:bodyPr/>
          <a:lstStyle/>
          <a:p>
            <a:pPr eaLnBrk="1" hangingPunct="1"/>
            <a:endParaRPr lang="en-US">
              <a:ea typeface="ＭＳ Ｐゴシック" pitchFamily="-105" charset="-128"/>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Case #1</a:t>
            </a:r>
          </a:p>
        </p:txBody>
      </p:sp>
      <p:sp>
        <p:nvSpPr>
          <p:cNvPr id="328707" name="Content Placeholder 2"/>
          <p:cNvSpPr>
            <a:spLocks noGrp="1"/>
          </p:cNvSpPr>
          <p:nvPr>
            <p:ph sz="half" idx="1"/>
          </p:nvPr>
        </p:nvSpPr>
        <p:spPr/>
        <p:txBody>
          <a:bodyPr>
            <a:normAutofit fontScale="92500" lnSpcReduction="20000"/>
          </a:bodyPr>
          <a:lstStyle/>
          <a:p>
            <a:pPr eaLnBrk="1" hangingPunct="1">
              <a:lnSpc>
                <a:spcPct val="90000"/>
              </a:lnSpc>
            </a:pPr>
            <a:r>
              <a:rPr lang="en-US" sz="2200">
                <a:ea typeface="ＭＳ Ｐゴシック" pitchFamily="-105" charset="-128"/>
              </a:rPr>
              <a:t>RS is a 3-year-old male adopted from Russia.</a:t>
            </a:r>
          </a:p>
          <a:p>
            <a:pPr eaLnBrk="1" hangingPunct="1">
              <a:lnSpc>
                <a:spcPct val="90000"/>
              </a:lnSpc>
            </a:pPr>
            <a:endParaRPr lang="en-US" sz="2200">
              <a:ea typeface="ＭＳ Ｐゴシック" pitchFamily="-105" charset="-128"/>
            </a:endParaRPr>
          </a:p>
          <a:p>
            <a:pPr eaLnBrk="1" hangingPunct="1">
              <a:lnSpc>
                <a:spcPct val="90000"/>
              </a:lnSpc>
            </a:pPr>
            <a:r>
              <a:rPr lang="en-US" sz="2200">
                <a:ea typeface="ＭＳ Ｐゴシック" pitchFamily="-105" charset="-128"/>
              </a:rPr>
              <a:t>He is seeing you in clinic for the first time in November.  He appears healthy today.</a:t>
            </a:r>
          </a:p>
          <a:p>
            <a:pPr eaLnBrk="1" hangingPunct="1">
              <a:lnSpc>
                <a:spcPct val="90000"/>
              </a:lnSpc>
            </a:pPr>
            <a:endParaRPr lang="en-US" sz="2200">
              <a:ea typeface="ＭＳ Ｐゴシック" pitchFamily="-105" charset="-128"/>
            </a:endParaRPr>
          </a:p>
          <a:p>
            <a:pPr eaLnBrk="1" hangingPunct="1">
              <a:lnSpc>
                <a:spcPct val="90000"/>
              </a:lnSpc>
            </a:pPr>
            <a:r>
              <a:rPr lang="en-US" sz="2200">
                <a:ea typeface="ＭＳ Ｐゴシック" pitchFamily="-105" charset="-128"/>
              </a:rPr>
              <a:t>PMH: HIV+ with CD4 of 13%.  He has no history of chickenpox.</a:t>
            </a:r>
          </a:p>
        </p:txBody>
      </p:sp>
      <p:sp>
        <p:nvSpPr>
          <p:cNvPr id="4" name="Content Placeholder 3"/>
          <p:cNvSpPr>
            <a:spLocks noGrp="1"/>
          </p:cNvSpPr>
          <p:nvPr>
            <p:ph sz="half" idx="2"/>
          </p:nvPr>
        </p:nvSpPr>
        <p:spPr/>
        <p:txBody>
          <a:bodyPr>
            <a:normAutofit fontScale="92500" lnSpcReduction="20000"/>
          </a:bodyPr>
          <a:lstStyle/>
          <a:p>
            <a:pPr eaLnBrk="1" hangingPunct="1"/>
            <a:r>
              <a:rPr lang="en-US" sz="2600">
                <a:ea typeface="ＭＳ Ｐゴシック" pitchFamily="-105" charset="-128"/>
              </a:rPr>
              <a:t>Vaccination history:</a:t>
            </a:r>
          </a:p>
          <a:p>
            <a:pPr lvl="1" eaLnBrk="1" hangingPunct="1"/>
            <a:r>
              <a:rPr lang="en-US" sz="2000">
                <a:ea typeface="ＭＳ Ｐゴシック" pitchFamily="-105" charset="-128"/>
              </a:rPr>
              <a:t>BCG at birth</a:t>
            </a:r>
          </a:p>
          <a:p>
            <a:pPr lvl="1" eaLnBrk="1" hangingPunct="1"/>
            <a:r>
              <a:rPr lang="en-US" sz="2000">
                <a:ea typeface="ＭＳ Ｐゴシック" pitchFamily="-105" charset="-128"/>
              </a:rPr>
              <a:t>OPV at birth, 1, 3, 4 months</a:t>
            </a:r>
          </a:p>
          <a:p>
            <a:pPr lvl="1" eaLnBrk="1" hangingPunct="1"/>
            <a:r>
              <a:rPr lang="en-US" sz="2000">
                <a:ea typeface="ＭＳ Ｐゴシック" pitchFamily="-105" charset="-128"/>
              </a:rPr>
              <a:t>DPT at birth, 1month, and 3 months</a:t>
            </a:r>
          </a:p>
          <a:p>
            <a:pPr lvl="1" eaLnBrk="1" hangingPunct="1"/>
            <a:r>
              <a:rPr lang="en-US" sz="2000">
                <a:ea typeface="ＭＳ Ｐゴシック" pitchFamily="-105" charset="-128"/>
              </a:rPr>
              <a:t>Measles vaccine at 10 months</a:t>
            </a:r>
          </a:p>
          <a:p>
            <a:pPr lvl="1" eaLnBrk="1" hangingPunct="1"/>
            <a:r>
              <a:rPr lang="en-US" sz="2000">
                <a:ea typeface="ＭＳ Ｐゴシック" pitchFamily="-105" charset="-128"/>
              </a:rPr>
              <a:t>1</a:t>
            </a:r>
            <a:r>
              <a:rPr lang="en-US" sz="2000" baseline="30000">
                <a:ea typeface="ＭＳ Ｐゴシック" pitchFamily="-105" charset="-128"/>
              </a:rPr>
              <a:t>st</a:t>
            </a:r>
            <a:r>
              <a:rPr lang="en-US" sz="2000">
                <a:ea typeface="ＭＳ Ｐゴシック" pitchFamily="-105" charset="-128"/>
              </a:rPr>
              <a:t> dose of seasonal influenza vaccine 5 weeks ago, 1</a:t>
            </a:r>
            <a:r>
              <a:rPr lang="en-US" sz="2000" baseline="30000">
                <a:ea typeface="ＭＳ Ｐゴシック" pitchFamily="-105" charset="-128"/>
              </a:rPr>
              <a:t>st</a:t>
            </a:r>
            <a:r>
              <a:rPr lang="en-US" sz="2000">
                <a:ea typeface="ＭＳ Ｐゴシック" pitchFamily="-105" charset="-128"/>
              </a:rPr>
              <a:t> time patient has ever received influenza</a:t>
            </a:r>
          </a:p>
          <a:p>
            <a:pPr lvl="1" eaLnBrk="1" hangingPunct="1"/>
            <a:r>
              <a:rPr lang="en-US" sz="2000">
                <a:ea typeface="ＭＳ Ｐゴシック" pitchFamily="-105" charset="-128"/>
              </a:rPr>
              <a:t>Completed Hib and PCV vaccine at 2, 4, 6, and 12 months</a:t>
            </a:r>
          </a:p>
          <a:p>
            <a:pPr eaLnBrk="1" hangingPunct="1"/>
            <a:endParaRPr lang="en-US" sz="2600">
              <a:ea typeface="ＭＳ Ｐゴシック" pitchFamily="-105" charset="-128"/>
            </a:endParaRPr>
          </a:p>
          <a:p>
            <a:pPr lvl="1" eaLnBrk="1" hangingPunct="1"/>
            <a:endParaRPr lang="en-US" sz="2200">
              <a:ea typeface="ＭＳ Ｐゴシック" pitchFamily="-105" charset="-128"/>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dirty="0">
                <a:solidFill>
                  <a:schemeClr val="accent1">
                    <a:satMod val="150000"/>
                  </a:schemeClr>
                </a:solidFill>
                <a:ea typeface="+mj-ea"/>
                <a:cs typeface="+mj-cs"/>
              </a:rPr>
              <a:t>Case #1</a:t>
            </a:r>
          </a:p>
        </p:txBody>
      </p:sp>
      <p:sp>
        <p:nvSpPr>
          <p:cNvPr id="143363" name="Rectangle 3"/>
          <p:cNvSpPr>
            <a:spLocks noGrp="1" noChangeArrowheads="1"/>
          </p:cNvSpPr>
          <p:nvPr>
            <p:ph idx="1"/>
          </p:nvPr>
        </p:nvSpPr>
        <p:spPr>
          <a:xfrm>
            <a:off x="457200" y="1600200"/>
            <a:ext cx="8229600" cy="5105400"/>
          </a:xfrm>
        </p:spPr>
        <p:txBody>
          <a:bodyPr>
            <a:normAutofit/>
          </a:bodyPr>
          <a:lstStyle/>
          <a:p>
            <a:pPr eaLnBrk="1" hangingPunct="1">
              <a:lnSpc>
                <a:spcPct val="80000"/>
              </a:lnSpc>
            </a:pPr>
            <a:r>
              <a:rPr lang="en-US" sz="2900" b="1">
                <a:ea typeface="ＭＳ Ｐゴシック" pitchFamily="-105" charset="-128"/>
              </a:rPr>
              <a:t>What vaccinations does RS need today?</a:t>
            </a:r>
          </a:p>
          <a:p>
            <a:pPr lvl="1" eaLnBrk="1" hangingPunct="1">
              <a:lnSpc>
                <a:spcPct val="80000"/>
              </a:lnSpc>
            </a:pPr>
            <a:r>
              <a:rPr lang="en-US" sz="2200">
                <a:ea typeface="ＭＳ Ｐゴシック" pitchFamily="-105" charset="-128"/>
              </a:rPr>
              <a:t>Hepatitis B #1 (#2 in 4 weeks)</a:t>
            </a:r>
          </a:p>
          <a:p>
            <a:pPr lvl="1" eaLnBrk="1" hangingPunct="1">
              <a:lnSpc>
                <a:spcPct val="80000"/>
              </a:lnSpc>
            </a:pPr>
            <a:endParaRPr lang="en-US" sz="2200">
              <a:ea typeface="ＭＳ Ｐゴシック" pitchFamily="-105" charset="-128"/>
            </a:endParaRPr>
          </a:p>
          <a:p>
            <a:pPr lvl="1" eaLnBrk="1" hangingPunct="1">
              <a:lnSpc>
                <a:spcPct val="80000"/>
              </a:lnSpc>
            </a:pPr>
            <a:r>
              <a:rPr lang="en-US" sz="2200">
                <a:ea typeface="ＭＳ Ｐゴシック" pitchFamily="-105" charset="-128"/>
              </a:rPr>
              <a:t>DTaP #2 (#3 in 4 weeks)</a:t>
            </a:r>
          </a:p>
          <a:p>
            <a:pPr lvl="1" eaLnBrk="1" hangingPunct="1">
              <a:lnSpc>
                <a:spcPct val="80000"/>
              </a:lnSpc>
              <a:buFont typeface="Wingdings" pitchFamily="2" charset="2"/>
              <a:buNone/>
            </a:pPr>
            <a:endParaRPr lang="en-US" sz="2200">
              <a:ea typeface="ＭＳ Ｐゴシック" pitchFamily="-105" charset="-128"/>
            </a:endParaRPr>
          </a:p>
          <a:p>
            <a:pPr lvl="1" eaLnBrk="1" hangingPunct="1">
              <a:lnSpc>
                <a:spcPct val="80000"/>
              </a:lnSpc>
            </a:pPr>
            <a:r>
              <a:rPr lang="en-US" sz="2200">
                <a:ea typeface="ＭＳ Ｐゴシック" pitchFamily="-105" charset="-128"/>
              </a:rPr>
              <a:t>IPV #3 (# 4 at 4-6 years of age)</a:t>
            </a:r>
          </a:p>
          <a:p>
            <a:pPr lvl="1" eaLnBrk="1" hangingPunct="1">
              <a:lnSpc>
                <a:spcPct val="80000"/>
              </a:lnSpc>
            </a:pPr>
            <a:endParaRPr lang="en-US" sz="2200">
              <a:ea typeface="ＭＳ Ｐゴシック" pitchFamily="-105" charset="-128"/>
            </a:endParaRPr>
          </a:p>
          <a:p>
            <a:pPr lvl="1" eaLnBrk="1" hangingPunct="1">
              <a:lnSpc>
                <a:spcPct val="80000"/>
              </a:lnSpc>
            </a:pPr>
            <a:r>
              <a:rPr lang="en-US" sz="2200">
                <a:ea typeface="ＭＳ Ｐゴシック" pitchFamily="-105" charset="-128"/>
              </a:rPr>
              <a:t>Influenza #2 (will need 1 annually there after) </a:t>
            </a:r>
          </a:p>
          <a:p>
            <a:pPr lvl="1" eaLnBrk="1" hangingPunct="1">
              <a:lnSpc>
                <a:spcPct val="80000"/>
              </a:lnSpc>
            </a:pPr>
            <a:endParaRPr lang="en-US" sz="2200">
              <a:ea typeface="ＭＳ Ｐゴシック" pitchFamily="-105" charset="-128"/>
            </a:endParaRPr>
          </a:p>
          <a:p>
            <a:pPr lvl="1" eaLnBrk="1" hangingPunct="1">
              <a:lnSpc>
                <a:spcPct val="80000"/>
              </a:lnSpc>
            </a:pPr>
            <a:r>
              <a:rPr lang="en-US" sz="2200">
                <a:ea typeface="ＭＳ Ｐゴシック" pitchFamily="-105" charset="-128"/>
              </a:rPr>
              <a:t>MMR #1 (#2 at 4-6 years of age)</a:t>
            </a:r>
          </a:p>
          <a:p>
            <a:pPr lvl="1" eaLnBrk="1" hangingPunct="1">
              <a:lnSpc>
                <a:spcPct val="80000"/>
              </a:lnSpc>
            </a:pPr>
            <a:endParaRPr lang="en-US" sz="2200">
              <a:ea typeface="ＭＳ Ｐゴシック" pitchFamily="-105" charset="-128"/>
            </a:endParaRPr>
          </a:p>
          <a:p>
            <a:pPr lvl="1" eaLnBrk="1" hangingPunct="1">
              <a:lnSpc>
                <a:spcPct val="80000"/>
              </a:lnSpc>
            </a:pPr>
            <a:r>
              <a:rPr lang="en-US" sz="2200">
                <a:ea typeface="ＭＳ Ｐゴシック" pitchFamily="-105" charset="-128"/>
              </a:rPr>
              <a:t>Varicella #1 (#2 next at 4-6 years of age)</a:t>
            </a:r>
          </a:p>
          <a:p>
            <a:pPr lvl="1" eaLnBrk="1" hangingPunct="1">
              <a:lnSpc>
                <a:spcPct val="80000"/>
              </a:lnSpc>
            </a:pPr>
            <a:endParaRPr lang="en-US" sz="2200">
              <a:ea typeface="ＭＳ Ｐゴシック" pitchFamily="-105" charset="-128"/>
            </a:endParaRPr>
          </a:p>
          <a:p>
            <a:pPr lvl="1" eaLnBrk="1" hangingPunct="1">
              <a:lnSpc>
                <a:spcPct val="80000"/>
              </a:lnSpc>
            </a:pPr>
            <a:r>
              <a:rPr lang="en-US" sz="2200">
                <a:ea typeface="ＭＳ Ｐゴシック" pitchFamily="-105" charset="-128"/>
              </a:rPr>
              <a:t>Hepatitis A #1 (#2 in 6 months)</a:t>
            </a:r>
          </a:p>
          <a:p>
            <a:pPr lvl="1" eaLnBrk="1" hangingPunct="1">
              <a:lnSpc>
                <a:spcPct val="80000"/>
              </a:lnSpc>
            </a:pPr>
            <a:endParaRPr lang="en-US" sz="2200">
              <a:ea typeface="ＭＳ Ｐゴシック" pitchFamily="-105" charset="-128"/>
            </a:endParaRPr>
          </a:p>
          <a:p>
            <a:pPr eaLnBrk="1" hangingPunct="1">
              <a:lnSpc>
                <a:spcPct val="80000"/>
              </a:lnSpc>
            </a:pPr>
            <a:endParaRPr lang="en-US" sz="2500">
              <a:ea typeface="ＭＳ Ｐゴシック" pitchFamily="-105"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43363">
                                            <p:txEl>
                                              <p:pRg st="1" end="1"/>
                                            </p:txEl>
                                          </p:spTgt>
                                        </p:tgtEl>
                                        <p:attrNameLst>
                                          <p:attrName>style.visibility</p:attrName>
                                        </p:attrNameLst>
                                      </p:cBhvr>
                                      <p:to>
                                        <p:strVal val="visible"/>
                                      </p:to>
                                    </p:set>
                                    <p:anim calcmode="lin" valueType="num">
                                      <p:cBhvr>
                                        <p:cTn id="7" dur="1000" fill="hold"/>
                                        <p:tgtEl>
                                          <p:spTgt spid="143363">
                                            <p:txEl>
                                              <p:pRg st="1" end="1"/>
                                            </p:txEl>
                                          </p:spTgt>
                                        </p:tgtEl>
                                        <p:attrNameLst>
                                          <p:attrName>ppt_w</p:attrName>
                                        </p:attrNameLst>
                                      </p:cBhvr>
                                      <p:tavLst>
                                        <p:tav tm="0">
                                          <p:val>
                                            <p:strVal val="#ppt_w+.3"/>
                                          </p:val>
                                        </p:tav>
                                        <p:tav tm="100000">
                                          <p:val>
                                            <p:strVal val="#ppt_w"/>
                                          </p:val>
                                        </p:tav>
                                      </p:tavLst>
                                    </p:anim>
                                    <p:anim calcmode="lin" valueType="num">
                                      <p:cBhvr>
                                        <p:cTn id="8" dur="1000" fill="hold"/>
                                        <p:tgtEl>
                                          <p:spTgt spid="14336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143363">
                                            <p:txEl>
                                              <p:pRg st="1" end="1"/>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43363">
                                            <p:txEl>
                                              <p:pRg st="3" end="3"/>
                                            </p:txEl>
                                          </p:spTgt>
                                        </p:tgtEl>
                                        <p:attrNameLst>
                                          <p:attrName>style.visibility</p:attrName>
                                        </p:attrNameLst>
                                      </p:cBhvr>
                                      <p:to>
                                        <p:strVal val="visible"/>
                                      </p:to>
                                    </p:set>
                                    <p:anim calcmode="lin" valueType="num">
                                      <p:cBhvr>
                                        <p:cTn id="14" dur="1000" fill="hold"/>
                                        <p:tgtEl>
                                          <p:spTgt spid="143363">
                                            <p:txEl>
                                              <p:pRg st="3" end="3"/>
                                            </p:txEl>
                                          </p:spTgt>
                                        </p:tgtEl>
                                        <p:attrNameLst>
                                          <p:attrName>ppt_w</p:attrName>
                                        </p:attrNameLst>
                                      </p:cBhvr>
                                      <p:tavLst>
                                        <p:tav tm="0">
                                          <p:val>
                                            <p:strVal val="#ppt_w+.3"/>
                                          </p:val>
                                        </p:tav>
                                        <p:tav tm="100000">
                                          <p:val>
                                            <p:strVal val="#ppt_w"/>
                                          </p:val>
                                        </p:tav>
                                      </p:tavLst>
                                    </p:anim>
                                    <p:anim calcmode="lin" valueType="num">
                                      <p:cBhvr>
                                        <p:cTn id="15" dur="1000" fill="hold"/>
                                        <p:tgtEl>
                                          <p:spTgt spid="143363">
                                            <p:txEl>
                                              <p:pRg st="3" end="3"/>
                                            </p:txEl>
                                          </p:spTgt>
                                        </p:tgtEl>
                                        <p:attrNameLst>
                                          <p:attrName>ppt_h</p:attrName>
                                        </p:attrNameLst>
                                      </p:cBhvr>
                                      <p:tavLst>
                                        <p:tav tm="0">
                                          <p:val>
                                            <p:strVal val="#ppt_h"/>
                                          </p:val>
                                        </p:tav>
                                        <p:tav tm="100000">
                                          <p:val>
                                            <p:strVal val="#ppt_h"/>
                                          </p:val>
                                        </p:tav>
                                      </p:tavLst>
                                    </p:anim>
                                    <p:animEffect transition="in" filter="fade">
                                      <p:cBhvr>
                                        <p:cTn id="16" dur="1000"/>
                                        <p:tgtEl>
                                          <p:spTgt spid="143363">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43363">
                                            <p:txEl>
                                              <p:pRg st="5" end="5"/>
                                            </p:txEl>
                                          </p:spTgt>
                                        </p:tgtEl>
                                        <p:attrNameLst>
                                          <p:attrName>style.visibility</p:attrName>
                                        </p:attrNameLst>
                                      </p:cBhvr>
                                      <p:to>
                                        <p:strVal val="visible"/>
                                      </p:to>
                                    </p:set>
                                    <p:anim calcmode="lin" valueType="num">
                                      <p:cBhvr>
                                        <p:cTn id="21" dur="1000" fill="hold"/>
                                        <p:tgtEl>
                                          <p:spTgt spid="143363">
                                            <p:txEl>
                                              <p:pRg st="5" end="5"/>
                                            </p:txEl>
                                          </p:spTgt>
                                        </p:tgtEl>
                                        <p:attrNameLst>
                                          <p:attrName>ppt_w</p:attrName>
                                        </p:attrNameLst>
                                      </p:cBhvr>
                                      <p:tavLst>
                                        <p:tav tm="0">
                                          <p:val>
                                            <p:strVal val="#ppt_w+.3"/>
                                          </p:val>
                                        </p:tav>
                                        <p:tav tm="100000">
                                          <p:val>
                                            <p:strVal val="#ppt_w"/>
                                          </p:val>
                                        </p:tav>
                                      </p:tavLst>
                                    </p:anim>
                                    <p:anim calcmode="lin" valueType="num">
                                      <p:cBhvr>
                                        <p:cTn id="22" dur="1000" fill="hold"/>
                                        <p:tgtEl>
                                          <p:spTgt spid="143363">
                                            <p:txEl>
                                              <p:pRg st="5" end="5"/>
                                            </p:txEl>
                                          </p:spTgt>
                                        </p:tgtEl>
                                        <p:attrNameLst>
                                          <p:attrName>ppt_h</p:attrName>
                                        </p:attrNameLst>
                                      </p:cBhvr>
                                      <p:tavLst>
                                        <p:tav tm="0">
                                          <p:val>
                                            <p:strVal val="#ppt_h"/>
                                          </p:val>
                                        </p:tav>
                                        <p:tav tm="100000">
                                          <p:val>
                                            <p:strVal val="#ppt_h"/>
                                          </p:val>
                                        </p:tav>
                                      </p:tavLst>
                                    </p:anim>
                                    <p:animEffect transition="in" filter="fade">
                                      <p:cBhvr>
                                        <p:cTn id="23" dur="1000"/>
                                        <p:tgtEl>
                                          <p:spTgt spid="143363">
                                            <p:txEl>
                                              <p:pRg st="5" end="5"/>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43363">
                                            <p:txEl>
                                              <p:pRg st="7" end="7"/>
                                            </p:txEl>
                                          </p:spTgt>
                                        </p:tgtEl>
                                        <p:attrNameLst>
                                          <p:attrName>style.visibility</p:attrName>
                                        </p:attrNameLst>
                                      </p:cBhvr>
                                      <p:to>
                                        <p:strVal val="visible"/>
                                      </p:to>
                                    </p:set>
                                    <p:anim calcmode="lin" valueType="num">
                                      <p:cBhvr>
                                        <p:cTn id="28" dur="1000" fill="hold"/>
                                        <p:tgtEl>
                                          <p:spTgt spid="143363">
                                            <p:txEl>
                                              <p:pRg st="7" end="7"/>
                                            </p:txEl>
                                          </p:spTgt>
                                        </p:tgtEl>
                                        <p:attrNameLst>
                                          <p:attrName>ppt_w</p:attrName>
                                        </p:attrNameLst>
                                      </p:cBhvr>
                                      <p:tavLst>
                                        <p:tav tm="0">
                                          <p:val>
                                            <p:strVal val="#ppt_w+.3"/>
                                          </p:val>
                                        </p:tav>
                                        <p:tav tm="100000">
                                          <p:val>
                                            <p:strVal val="#ppt_w"/>
                                          </p:val>
                                        </p:tav>
                                      </p:tavLst>
                                    </p:anim>
                                    <p:anim calcmode="lin" valueType="num">
                                      <p:cBhvr>
                                        <p:cTn id="29" dur="1000" fill="hold"/>
                                        <p:tgtEl>
                                          <p:spTgt spid="143363">
                                            <p:txEl>
                                              <p:pRg st="7" end="7"/>
                                            </p:txEl>
                                          </p:spTgt>
                                        </p:tgtEl>
                                        <p:attrNameLst>
                                          <p:attrName>ppt_h</p:attrName>
                                        </p:attrNameLst>
                                      </p:cBhvr>
                                      <p:tavLst>
                                        <p:tav tm="0">
                                          <p:val>
                                            <p:strVal val="#ppt_h"/>
                                          </p:val>
                                        </p:tav>
                                        <p:tav tm="100000">
                                          <p:val>
                                            <p:strVal val="#ppt_h"/>
                                          </p:val>
                                        </p:tav>
                                      </p:tavLst>
                                    </p:anim>
                                    <p:animEffect transition="in" filter="fade">
                                      <p:cBhvr>
                                        <p:cTn id="30" dur="1000"/>
                                        <p:tgtEl>
                                          <p:spTgt spid="143363">
                                            <p:txEl>
                                              <p:pRg st="7" end="7"/>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143363">
                                            <p:txEl>
                                              <p:pRg st="9" end="9"/>
                                            </p:txEl>
                                          </p:spTgt>
                                        </p:tgtEl>
                                        <p:attrNameLst>
                                          <p:attrName>style.visibility</p:attrName>
                                        </p:attrNameLst>
                                      </p:cBhvr>
                                      <p:to>
                                        <p:strVal val="visible"/>
                                      </p:to>
                                    </p:set>
                                    <p:anim calcmode="lin" valueType="num">
                                      <p:cBhvr>
                                        <p:cTn id="35" dur="1000" fill="hold"/>
                                        <p:tgtEl>
                                          <p:spTgt spid="143363">
                                            <p:txEl>
                                              <p:pRg st="9" end="9"/>
                                            </p:txEl>
                                          </p:spTgt>
                                        </p:tgtEl>
                                        <p:attrNameLst>
                                          <p:attrName>ppt_w</p:attrName>
                                        </p:attrNameLst>
                                      </p:cBhvr>
                                      <p:tavLst>
                                        <p:tav tm="0">
                                          <p:val>
                                            <p:strVal val="#ppt_w+.3"/>
                                          </p:val>
                                        </p:tav>
                                        <p:tav tm="100000">
                                          <p:val>
                                            <p:strVal val="#ppt_w"/>
                                          </p:val>
                                        </p:tav>
                                      </p:tavLst>
                                    </p:anim>
                                    <p:anim calcmode="lin" valueType="num">
                                      <p:cBhvr>
                                        <p:cTn id="36" dur="1000" fill="hold"/>
                                        <p:tgtEl>
                                          <p:spTgt spid="143363">
                                            <p:txEl>
                                              <p:pRg st="9" end="9"/>
                                            </p:txEl>
                                          </p:spTgt>
                                        </p:tgtEl>
                                        <p:attrNameLst>
                                          <p:attrName>ppt_h</p:attrName>
                                        </p:attrNameLst>
                                      </p:cBhvr>
                                      <p:tavLst>
                                        <p:tav tm="0">
                                          <p:val>
                                            <p:strVal val="#ppt_h"/>
                                          </p:val>
                                        </p:tav>
                                        <p:tav tm="100000">
                                          <p:val>
                                            <p:strVal val="#ppt_h"/>
                                          </p:val>
                                        </p:tav>
                                      </p:tavLst>
                                    </p:anim>
                                    <p:animEffect transition="in" filter="fade">
                                      <p:cBhvr>
                                        <p:cTn id="37" dur="1000"/>
                                        <p:tgtEl>
                                          <p:spTgt spid="143363">
                                            <p:txEl>
                                              <p:pRg st="9" end="9"/>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143363">
                                            <p:txEl>
                                              <p:pRg st="11" end="11"/>
                                            </p:txEl>
                                          </p:spTgt>
                                        </p:tgtEl>
                                        <p:attrNameLst>
                                          <p:attrName>style.visibility</p:attrName>
                                        </p:attrNameLst>
                                      </p:cBhvr>
                                      <p:to>
                                        <p:strVal val="visible"/>
                                      </p:to>
                                    </p:set>
                                    <p:anim calcmode="lin" valueType="num">
                                      <p:cBhvr>
                                        <p:cTn id="42" dur="1000" fill="hold"/>
                                        <p:tgtEl>
                                          <p:spTgt spid="143363">
                                            <p:txEl>
                                              <p:pRg st="11" end="11"/>
                                            </p:txEl>
                                          </p:spTgt>
                                        </p:tgtEl>
                                        <p:attrNameLst>
                                          <p:attrName>ppt_w</p:attrName>
                                        </p:attrNameLst>
                                      </p:cBhvr>
                                      <p:tavLst>
                                        <p:tav tm="0">
                                          <p:val>
                                            <p:strVal val="#ppt_w+.3"/>
                                          </p:val>
                                        </p:tav>
                                        <p:tav tm="100000">
                                          <p:val>
                                            <p:strVal val="#ppt_w"/>
                                          </p:val>
                                        </p:tav>
                                      </p:tavLst>
                                    </p:anim>
                                    <p:anim calcmode="lin" valueType="num">
                                      <p:cBhvr>
                                        <p:cTn id="43" dur="1000" fill="hold"/>
                                        <p:tgtEl>
                                          <p:spTgt spid="143363">
                                            <p:txEl>
                                              <p:pRg st="11" end="11"/>
                                            </p:txEl>
                                          </p:spTgt>
                                        </p:tgtEl>
                                        <p:attrNameLst>
                                          <p:attrName>ppt_h</p:attrName>
                                        </p:attrNameLst>
                                      </p:cBhvr>
                                      <p:tavLst>
                                        <p:tav tm="0">
                                          <p:val>
                                            <p:strVal val="#ppt_h"/>
                                          </p:val>
                                        </p:tav>
                                        <p:tav tm="100000">
                                          <p:val>
                                            <p:strVal val="#ppt_h"/>
                                          </p:val>
                                        </p:tav>
                                      </p:tavLst>
                                    </p:anim>
                                    <p:animEffect transition="in" filter="fade">
                                      <p:cBhvr>
                                        <p:cTn id="44" dur="1000"/>
                                        <p:tgtEl>
                                          <p:spTgt spid="143363">
                                            <p:txEl>
                                              <p:pRg st="11" end="11"/>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143363">
                                            <p:txEl>
                                              <p:pRg st="13" end="13"/>
                                            </p:txEl>
                                          </p:spTgt>
                                        </p:tgtEl>
                                        <p:attrNameLst>
                                          <p:attrName>style.visibility</p:attrName>
                                        </p:attrNameLst>
                                      </p:cBhvr>
                                      <p:to>
                                        <p:strVal val="visible"/>
                                      </p:to>
                                    </p:set>
                                    <p:anim calcmode="lin" valueType="num">
                                      <p:cBhvr>
                                        <p:cTn id="49" dur="1000" fill="hold"/>
                                        <p:tgtEl>
                                          <p:spTgt spid="143363">
                                            <p:txEl>
                                              <p:pRg st="13" end="13"/>
                                            </p:txEl>
                                          </p:spTgt>
                                        </p:tgtEl>
                                        <p:attrNameLst>
                                          <p:attrName>ppt_w</p:attrName>
                                        </p:attrNameLst>
                                      </p:cBhvr>
                                      <p:tavLst>
                                        <p:tav tm="0">
                                          <p:val>
                                            <p:strVal val="#ppt_w+.3"/>
                                          </p:val>
                                        </p:tav>
                                        <p:tav tm="100000">
                                          <p:val>
                                            <p:strVal val="#ppt_w"/>
                                          </p:val>
                                        </p:tav>
                                      </p:tavLst>
                                    </p:anim>
                                    <p:anim calcmode="lin" valueType="num">
                                      <p:cBhvr>
                                        <p:cTn id="50" dur="1000" fill="hold"/>
                                        <p:tgtEl>
                                          <p:spTgt spid="143363">
                                            <p:txEl>
                                              <p:pRg st="13" end="13"/>
                                            </p:txEl>
                                          </p:spTgt>
                                        </p:tgtEl>
                                        <p:attrNameLst>
                                          <p:attrName>ppt_h</p:attrName>
                                        </p:attrNameLst>
                                      </p:cBhvr>
                                      <p:tavLst>
                                        <p:tav tm="0">
                                          <p:val>
                                            <p:strVal val="#ppt_h"/>
                                          </p:val>
                                        </p:tav>
                                        <p:tav tm="100000">
                                          <p:val>
                                            <p:strVal val="#ppt_h"/>
                                          </p:val>
                                        </p:tav>
                                      </p:tavLst>
                                    </p:anim>
                                    <p:animEffect transition="in" filter="fade">
                                      <p:cBhvr>
                                        <p:cTn id="51" dur="1000"/>
                                        <p:tgtEl>
                                          <p:spTgt spid="14336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build="p"/>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Case #1</a:t>
            </a:r>
          </a:p>
        </p:txBody>
      </p:sp>
      <p:sp>
        <p:nvSpPr>
          <p:cNvPr id="143363" name="Rectangle 3"/>
          <p:cNvSpPr>
            <a:spLocks noGrp="1" noChangeArrowheads="1"/>
          </p:cNvSpPr>
          <p:nvPr>
            <p:ph idx="1"/>
          </p:nvPr>
        </p:nvSpPr>
        <p:spPr/>
        <p:txBody>
          <a:bodyPr>
            <a:normAutofit lnSpcReduction="10000"/>
          </a:bodyPr>
          <a:lstStyle/>
          <a:p>
            <a:pPr eaLnBrk="1" hangingPunct="1"/>
            <a:r>
              <a:rPr lang="en-US" sz="3000">
                <a:ea typeface="ＭＳ Ｐゴシック" pitchFamily="-105" charset="-128"/>
              </a:rPr>
              <a:t>Does he have any contraindications to the vaccinations that he will need today?</a:t>
            </a:r>
          </a:p>
          <a:p>
            <a:pPr lvl="1" eaLnBrk="1" hangingPunct="1"/>
            <a:r>
              <a:rPr lang="en-US" sz="2600">
                <a:ea typeface="ＭＳ Ｐゴシック" pitchFamily="-105" charset="-128"/>
              </a:rPr>
              <a:t>MMR, Varicella, and live seasonal flu</a:t>
            </a:r>
          </a:p>
          <a:p>
            <a:pPr lvl="1" eaLnBrk="1" hangingPunct="1"/>
            <a:r>
              <a:rPr lang="en-US" sz="2600">
                <a:ea typeface="ＭＳ Ｐゴシック" pitchFamily="-105" charset="-128"/>
              </a:rPr>
              <a:t>May administer when CD4 &gt;15%</a:t>
            </a:r>
          </a:p>
          <a:p>
            <a:pPr lvl="1" eaLnBrk="1" hangingPunct="1"/>
            <a:endParaRPr lang="en-US" sz="1400">
              <a:ea typeface="ＭＳ Ｐゴシック" pitchFamily="-105" charset="-128"/>
            </a:endParaRPr>
          </a:p>
          <a:p>
            <a:pPr eaLnBrk="1" hangingPunct="1"/>
            <a:r>
              <a:rPr lang="en-US" sz="3000">
                <a:ea typeface="ＭＳ Ｐゴシック" pitchFamily="-105" charset="-128"/>
              </a:rPr>
              <a:t>When should RS return to clinic and what vaccinations will he need at her next visit?</a:t>
            </a:r>
          </a:p>
          <a:p>
            <a:pPr lvl="1" eaLnBrk="1" hangingPunct="1"/>
            <a:r>
              <a:rPr lang="en-US" sz="2600">
                <a:ea typeface="ＭＳ Ｐゴシック" pitchFamily="-105" charset="-128"/>
              </a:rPr>
              <a:t>4 weeks to receive hepatitis B #2, DTaP #3</a:t>
            </a:r>
          </a:p>
          <a:p>
            <a:pPr eaLnBrk="1" hangingPunct="1"/>
            <a:endParaRPr lang="en-US">
              <a:ea typeface="ＭＳ Ｐゴシック" pitchFamily="-105"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43363">
                                            <p:txEl>
                                              <p:pRg st="1" end="1"/>
                                            </p:txEl>
                                          </p:spTgt>
                                        </p:tgtEl>
                                        <p:attrNameLst>
                                          <p:attrName>style.visibility</p:attrName>
                                        </p:attrNameLst>
                                      </p:cBhvr>
                                      <p:to>
                                        <p:strVal val="visible"/>
                                      </p:to>
                                    </p:set>
                                    <p:anim calcmode="lin" valueType="num">
                                      <p:cBhvr>
                                        <p:cTn id="7" dur="1000" fill="hold"/>
                                        <p:tgtEl>
                                          <p:spTgt spid="143363">
                                            <p:txEl>
                                              <p:pRg st="1" end="1"/>
                                            </p:txEl>
                                          </p:spTgt>
                                        </p:tgtEl>
                                        <p:attrNameLst>
                                          <p:attrName>ppt_w</p:attrName>
                                        </p:attrNameLst>
                                      </p:cBhvr>
                                      <p:tavLst>
                                        <p:tav tm="0">
                                          <p:val>
                                            <p:strVal val="#ppt_w+.3"/>
                                          </p:val>
                                        </p:tav>
                                        <p:tav tm="100000">
                                          <p:val>
                                            <p:strVal val="#ppt_w"/>
                                          </p:val>
                                        </p:tav>
                                      </p:tavLst>
                                    </p:anim>
                                    <p:anim calcmode="lin" valueType="num">
                                      <p:cBhvr>
                                        <p:cTn id="8" dur="1000" fill="hold"/>
                                        <p:tgtEl>
                                          <p:spTgt spid="14336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143363">
                                            <p:txEl>
                                              <p:pRg st="1" end="1"/>
                                            </p:txEl>
                                          </p:spTgt>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43363">
                                            <p:txEl>
                                              <p:pRg st="2" end="2"/>
                                            </p:txEl>
                                          </p:spTgt>
                                        </p:tgtEl>
                                        <p:attrNameLst>
                                          <p:attrName>style.visibility</p:attrName>
                                        </p:attrNameLst>
                                      </p:cBhvr>
                                      <p:to>
                                        <p:strVal val="visible"/>
                                      </p:to>
                                    </p:set>
                                    <p:anim calcmode="lin" valueType="num">
                                      <p:cBhvr>
                                        <p:cTn id="12" dur="1000" fill="hold"/>
                                        <p:tgtEl>
                                          <p:spTgt spid="143363">
                                            <p:txEl>
                                              <p:pRg st="2" end="2"/>
                                            </p:txEl>
                                          </p:spTgt>
                                        </p:tgtEl>
                                        <p:attrNameLst>
                                          <p:attrName>ppt_w</p:attrName>
                                        </p:attrNameLst>
                                      </p:cBhvr>
                                      <p:tavLst>
                                        <p:tav tm="0">
                                          <p:val>
                                            <p:strVal val="#ppt_w+.3"/>
                                          </p:val>
                                        </p:tav>
                                        <p:tav tm="100000">
                                          <p:val>
                                            <p:strVal val="#ppt_w"/>
                                          </p:val>
                                        </p:tav>
                                      </p:tavLst>
                                    </p:anim>
                                    <p:anim calcmode="lin" valueType="num">
                                      <p:cBhvr>
                                        <p:cTn id="13" dur="1000" fill="hold"/>
                                        <p:tgtEl>
                                          <p:spTgt spid="143363">
                                            <p:txEl>
                                              <p:pRg st="2" end="2"/>
                                            </p:txEl>
                                          </p:spTgt>
                                        </p:tgtEl>
                                        <p:attrNameLst>
                                          <p:attrName>ppt_h</p:attrName>
                                        </p:attrNameLst>
                                      </p:cBhvr>
                                      <p:tavLst>
                                        <p:tav tm="0">
                                          <p:val>
                                            <p:strVal val="#ppt_h"/>
                                          </p:val>
                                        </p:tav>
                                        <p:tav tm="100000">
                                          <p:val>
                                            <p:strVal val="#ppt_h"/>
                                          </p:val>
                                        </p:tav>
                                      </p:tavLst>
                                    </p:anim>
                                    <p:animEffect transition="in" filter="fade">
                                      <p:cBhvr>
                                        <p:cTn id="14" dur="1000"/>
                                        <p:tgtEl>
                                          <p:spTgt spid="143363">
                                            <p:txEl>
                                              <p:pRg st="2" end="2"/>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143363">
                                            <p:txEl>
                                              <p:pRg st="5" end="5"/>
                                            </p:txEl>
                                          </p:spTgt>
                                        </p:tgtEl>
                                        <p:attrNameLst>
                                          <p:attrName>style.visibility</p:attrName>
                                        </p:attrNameLst>
                                      </p:cBhvr>
                                      <p:to>
                                        <p:strVal val="visible"/>
                                      </p:to>
                                    </p:set>
                                    <p:anim calcmode="lin" valueType="num">
                                      <p:cBhvr>
                                        <p:cTn id="19" dur="1000" fill="hold"/>
                                        <p:tgtEl>
                                          <p:spTgt spid="143363">
                                            <p:txEl>
                                              <p:pRg st="5" end="5"/>
                                            </p:txEl>
                                          </p:spTgt>
                                        </p:tgtEl>
                                        <p:attrNameLst>
                                          <p:attrName>ppt_w</p:attrName>
                                        </p:attrNameLst>
                                      </p:cBhvr>
                                      <p:tavLst>
                                        <p:tav tm="0">
                                          <p:val>
                                            <p:strVal val="#ppt_w+.3"/>
                                          </p:val>
                                        </p:tav>
                                        <p:tav tm="100000">
                                          <p:val>
                                            <p:strVal val="#ppt_w"/>
                                          </p:val>
                                        </p:tav>
                                      </p:tavLst>
                                    </p:anim>
                                    <p:anim calcmode="lin" valueType="num">
                                      <p:cBhvr>
                                        <p:cTn id="20" dur="1000" fill="hold"/>
                                        <p:tgtEl>
                                          <p:spTgt spid="143363">
                                            <p:txEl>
                                              <p:pRg st="5" end="5"/>
                                            </p:txEl>
                                          </p:spTgt>
                                        </p:tgtEl>
                                        <p:attrNameLst>
                                          <p:attrName>ppt_h</p:attrName>
                                        </p:attrNameLst>
                                      </p:cBhvr>
                                      <p:tavLst>
                                        <p:tav tm="0">
                                          <p:val>
                                            <p:strVal val="#ppt_h"/>
                                          </p:val>
                                        </p:tav>
                                        <p:tav tm="100000">
                                          <p:val>
                                            <p:strVal val="#ppt_h"/>
                                          </p:val>
                                        </p:tav>
                                      </p:tavLst>
                                    </p:anim>
                                    <p:animEffect transition="in" filter="fade">
                                      <p:cBhvr>
                                        <p:cTn id="21" dur="1000"/>
                                        <p:tgtEl>
                                          <p:spTgt spid="1433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build="p"/>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1752600" y="86283"/>
            <a:ext cx="6377940" cy="1293028"/>
          </a:xfrm>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Case #2</a:t>
            </a:r>
          </a:p>
        </p:txBody>
      </p:sp>
      <p:sp>
        <p:nvSpPr>
          <p:cNvPr id="334851" name="Rectangle 3"/>
          <p:cNvSpPr>
            <a:spLocks noGrp="1" noChangeArrowheads="1"/>
          </p:cNvSpPr>
          <p:nvPr>
            <p:ph sz="half" idx="1"/>
          </p:nvPr>
        </p:nvSpPr>
        <p:spPr>
          <a:xfrm>
            <a:off x="457200" y="1600200"/>
            <a:ext cx="4191000" cy="4797425"/>
          </a:xfrm>
        </p:spPr>
        <p:txBody>
          <a:bodyPr>
            <a:normAutofit lnSpcReduction="10000"/>
          </a:bodyPr>
          <a:lstStyle/>
          <a:p>
            <a:pPr eaLnBrk="1" hangingPunct="1"/>
            <a:r>
              <a:rPr lang="en-US" sz="1800">
                <a:ea typeface="ＭＳ Ｐゴシック" pitchFamily="-105" charset="-128"/>
              </a:rPr>
              <a:t>MR is a 25-year-old female nurse that was just hired to work in the UNMH emergency department this October.  There has been a recent reported pertussis outbreak in community served by hospital since her hire and several cases have been seen in ED.  Two hospital staff have been diagnosed with pertussis in the last month.  </a:t>
            </a:r>
          </a:p>
          <a:p>
            <a:pPr eaLnBrk="1" hangingPunct="1"/>
            <a:endParaRPr lang="en-US" sz="1800">
              <a:ea typeface="ＭＳ Ｐゴシック" pitchFamily="-105" charset="-128"/>
            </a:endParaRPr>
          </a:p>
          <a:p>
            <a:pPr eaLnBrk="1" hangingPunct="1"/>
            <a:r>
              <a:rPr lang="en-US" sz="1800">
                <a:ea typeface="ＭＳ Ｐゴシック" pitchFamily="-105" charset="-128"/>
              </a:rPr>
              <a:t>She is seeing you at the employee health clinic for the first time.  She appears healthy today.</a:t>
            </a:r>
          </a:p>
          <a:p>
            <a:pPr eaLnBrk="1" hangingPunct="1"/>
            <a:endParaRPr lang="en-US" sz="1800">
              <a:ea typeface="ＭＳ Ｐゴシック" pitchFamily="-105" charset="-128"/>
            </a:endParaRPr>
          </a:p>
          <a:p>
            <a:pPr eaLnBrk="1" hangingPunct="1"/>
            <a:r>
              <a:rPr lang="en-US" sz="1800">
                <a:ea typeface="ＭＳ Ｐゴシック" pitchFamily="-105" charset="-128"/>
              </a:rPr>
              <a:t>PHM:  No significant PMH.  Chickenpox at age 5, with no documentation.</a:t>
            </a:r>
          </a:p>
          <a:p>
            <a:pPr eaLnBrk="1" hangingPunct="1"/>
            <a:endParaRPr lang="en-US" sz="1800">
              <a:ea typeface="ＭＳ Ｐゴシック" pitchFamily="-105" charset="-128"/>
            </a:endParaRPr>
          </a:p>
          <a:p>
            <a:pPr eaLnBrk="1" hangingPunct="1"/>
            <a:endParaRPr lang="en-US" sz="1800">
              <a:ea typeface="ＭＳ Ｐゴシック" pitchFamily="-105" charset="-128"/>
            </a:endParaRPr>
          </a:p>
        </p:txBody>
      </p:sp>
      <p:sp>
        <p:nvSpPr>
          <p:cNvPr id="4" name="Content Placeholder 3"/>
          <p:cNvSpPr>
            <a:spLocks noGrp="1"/>
          </p:cNvSpPr>
          <p:nvPr>
            <p:ph sz="half" idx="2"/>
          </p:nvPr>
        </p:nvSpPr>
        <p:spPr>
          <a:xfrm>
            <a:off x="4648200" y="1600200"/>
            <a:ext cx="4038600" cy="5029200"/>
          </a:xfrm>
        </p:spPr>
        <p:txBody>
          <a:bodyPr>
            <a:normAutofit lnSpcReduction="10000"/>
          </a:bodyPr>
          <a:lstStyle/>
          <a:p>
            <a:pPr eaLnBrk="1" hangingPunct="1">
              <a:lnSpc>
                <a:spcPct val="80000"/>
              </a:lnSpc>
            </a:pPr>
            <a:r>
              <a:rPr lang="en-US" sz="2000">
                <a:ea typeface="ＭＳ Ｐゴシック" pitchFamily="-105" charset="-128"/>
              </a:rPr>
              <a:t>Vaccination history:</a:t>
            </a:r>
          </a:p>
          <a:p>
            <a:pPr lvl="1" eaLnBrk="1" hangingPunct="1">
              <a:lnSpc>
                <a:spcPct val="80000"/>
              </a:lnSpc>
            </a:pPr>
            <a:r>
              <a:rPr lang="en-US" sz="1800">
                <a:ea typeface="ＭＳ Ｐゴシック" pitchFamily="-105" charset="-128"/>
                <a:cs typeface="Arial" charset="0"/>
              </a:rPr>
              <a:t>IPV completed at age 4</a:t>
            </a:r>
          </a:p>
          <a:p>
            <a:pPr lvl="1" eaLnBrk="1" hangingPunct="1">
              <a:lnSpc>
                <a:spcPct val="80000"/>
              </a:lnSpc>
            </a:pPr>
            <a:endParaRPr lang="en-US" sz="1800">
              <a:ea typeface="ＭＳ Ｐゴシック" pitchFamily="-105" charset="-128"/>
              <a:cs typeface="Arial" charset="0"/>
            </a:endParaRPr>
          </a:p>
          <a:p>
            <a:pPr lvl="1" eaLnBrk="1" hangingPunct="1">
              <a:lnSpc>
                <a:spcPct val="80000"/>
              </a:lnSpc>
            </a:pPr>
            <a:r>
              <a:rPr lang="en-US" sz="1800">
                <a:ea typeface="ＭＳ Ｐゴシック" pitchFamily="-105" charset="-128"/>
                <a:cs typeface="Arial" charset="0"/>
              </a:rPr>
              <a:t>MMR completed at age 4</a:t>
            </a:r>
          </a:p>
          <a:p>
            <a:pPr lvl="1" eaLnBrk="1" hangingPunct="1">
              <a:lnSpc>
                <a:spcPct val="80000"/>
              </a:lnSpc>
            </a:pPr>
            <a:endParaRPr lang="en-US" sz="1800">
              <a:ea typeface="ＭＳ Ｐゴシック" pitchFamily="-105" charset="-128"/>
              <a:cs typeface="Arial" charset="0"/>
            </a:endParaRPr>
          </a:p>
          <a:p>
            <a:pPr lvl="1" eaLnBrk="1" hangingPunct="1">
              <a:lnSpc>
                <a:spcPct val="80000"/>
              </a:lnSpc>
            </a:pPr>
            <a:r>
              <a:rPr lang="en-US" sz="1800">
                <a:ea typeface="ＭＳ Ｐゴシック" pitchFamily="-105" charset="-128"/>
                <a:cs typeface="Arial" charset="0"/>
              </a:rPr>
              <a:t>Diptheria, tetanus, and pertusis</a:t>
            </a:r>
          </a:p>
          <a:p>
            <a:pPr lvl="2" eaLnBrk="1" hangingPunct="1">
              <a:lnSpc>
                <a:spcPct val="80000"/>
              </a:lnSpc>
            </a:pPr>
            <a:r>
              <a:rPr lang="en-US" sz="1600">
                <a:ea typeface="ＭＳ Ｐゴシック" pitchFamily="-105" charset="-128"/>
              </a:rPr>
              <a:t>Temp of 105</a:t>
            </a:r>
            <a:r>
              <a:rPr lang="en-US" sz="1600">
                <a:ea typeface="ＭＳ Ｐゴシック" pitchFamily="-105" charset="-128"/>
                <a:cs typeface="Arial" charset="0"/>
              </a:rPr>
              <a:t>°F following 1</a:t>
            </a:r>
            <a:r>
              <a:rPr lang="en-US" sz="1600" baseline="30000">
                <a:ea typeface="ＭＳ Ｐゴシック" pitchFamily="-105" charset="-128"/>
                <a:cs typeface="Arial" charset="0"/>
              </a:rPr>
              <a:t>st</a:t>
            </a:r>
            <a:r>
              <a:rPr lang="en-US" sz="1600">
                <a:ea typeface="ＭＳ Ｐゴシック" pitchFamily="-105" charset="-128"/>
                <a:cs typeface="Arial" charset="0"/>
              </a:rPr>
              <a:t> dose of DTP at 2 months of age.</a:t>
            </a:r>
          </a:p>
          <a:p>
            <a:pPr lvl="2" eaLnBrk="1" hangingPunct="1">
              <a:lnSpc>
                <a:spcPct val="80000"/>
              </a:lnSpc>
            </a:pPr>
            <a:r>
              <a:rPr lang="en-US" sz="1600" b="1">
                <a:ea typeface="ＭＳ Ｐゴシック" pitchFamily="-105" charset="-128"/>
                <a:cs typeface="Arial" charset="0"/>
              </a:rPr>
              <a:t>Completed series with pediatric DT at age 4</a:t>
            </a:r>
          </a:p>
          <a:p>
            <a:pPr lvl="2" eaLnBrk="1" hangingPunct="1">
              <a:lnSpc>
                <a:spcPct val="80000"/>
              </a:lnSpc>
            </a:pPr>
            <a:r>
              <a:rPr lang="en-US" sz="1600">
                <a:ea typeface="ＭＳ Ｐゴシック" pitchFamily="-105" charset="-128"/>
                <a:cs typeface="Arial" charset="0"/>
              </a:rPr>
              <a:t>Adult Td booster 16 months ago</a:t>
            </a:r>
          </a:p>
          <a:p>
            <a:pPr lvl="1" eaLnBrk="1" hangingPunct="1">
              <a:lnSpc>
                <a:spcPct val="80000"/>
              </a:lnSpc>
            </a:pPr>
            <a:endParaRPr lang="en-US" sz="1300">
              <a:ea typeface="ＭＳ Ｐゴシック" pitchFamily="-105" charset="-128"/>
              <a:cs typeface="Arial" charset="0"/>
            </a:endParaRPr>
          </a:p>
          <a:p>
            <a:pPr lvl="1" eaLnBrk="1" hangingPunct="1">
              <a:lnSpc>
                <a:spcPct val="80000"/>
              </a:lnSpc>
            </a:pPr>
            <a:r>
              <a:rPr lang="en-US" sz="1800">
                <a:ea typeface="ＭＳ Ｐゴシック" pitchFamily="-105" charset="-128"/>
                <a:cs typeface="Arial" charset="0"/>
              </a:rPr>
              <a:t>Hepatitis A and B completed September 2007</a:t>
            </a:r>
          </a:p>
          <a:p>
            <a:pPr lvl="1" eaLnBrk="1" hangingPunct="1">
              <a:lnSpc>
                <a:spcPct val="80000"/>
              </a:lnSpc>
            </a:pPr>
            <a:endParaRPr lang="en-US" sz="1800">
              <a:ea typeface="ＭＳ Ｐゴシック" pitchFamily="-105" charset="-128"/>
              <a:cs typeface="Arial" charset="0"/>
            </a:endParaRPr>
          </a:p>
          <a:p>
            <a:pPr lvl="1" eaLnBrk="1" hangingPunct="1">
              <a:lnSpc>
                <a:spcPct val="80000"/>
              </a:lnSpc>
            </a:pPr>
            <a:r>
              <a:rPr lang="en-US" sz="1800">
                <a:ea typeface="ＭＳ Ｐゴシック" pitchFamily="-105" charset="-128"/>
                <a:cs typeface="Arial" charset="0"/>
              </a:rPr>
              <a:t>Influenza in 2007</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2133600" y="383372"/>
            <a:ext cx="6377940" cy="1293028"/>
          </a:xfrm>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Case #2</a:t>
            </a:r>
          </a:p>
        </p:txBody>
      </p:sp>
      <p:sp>
        <p:nvSpPr>
          <p:cNvPr id="145411" name="Rectangle 3"/>
          <p:cNvSpPr>
            <a:spLocks noGrp="1" noChangeArrowheads="1"/>
          </p:cNvSpPr>
          <p:nvPr>
            <p:ph idx="1"/>
          </p:nvPr>
        </p:nvSpPr>
        <p:spPr>
          <a:xfrm>
            <a:off x="457200" y="1676400"/>
            <a:ext cx="8229600" cy="4625975"/>
          </a:xfrm>
        </p:spPr>
        <p:txBody>
          <a:bodyPr>
            <a:normAutofit lnSpcReduction="10000"/>
          </a:bodyPr>
          <a:lstStyle/>
          <a:p>
            <a:pPr eaLnBrk="1" hangingPunct="1"/>
            <a:r>
              <a:rPr lang="en-US" sz="2400">
                <a:ea typeface="ＭＳ Ｐゴシック" pitchFamily="-105" charset="-128"/>
              </a:rPr>
              <a:t>What vaccinations does MR need today?</a:t>
            </a:r>
          </a:p>
          <a:p>
            <a:pPr lvl="1" eaLnBrk="1" hangingPunct="1"/>
            <a:r>
              <a:rPr lang="en-US" sz="2000">
                <a:ea typeface="ＭＳ Ｐゴシック" pitchFamily="-105" charset="-128"/>
              </a:rPr>
              <a:t>HPV #1 (#2 in 2 months)</a:t>
            </a:r>
          </a:p>
          <a:p>
            <a:pPr lvl="1" eaLnBrk="1" hangingPunct="1"/>
            <a:r>
              <a:rPr lang="en-US" sz="2000">
                <a:ea typeface="ＭＳ Ｐゴシック" pitchFamily="-105" charset="-128"/>
              </a:rPr>
              <a:t>Tdap booster with tylenol (booster in 10 years)</a:t>
            </a:r>
          </a:p>
          <a:p>
            <a:pPr lvl="1" eaLnBrk="1" hangingPunct="1"/>
            <a:r>
              <a:rPr lang="en-US" sz="2000">
                <a:ea typeface="ＭＳ Ｐゴシック" pitchFamily="-105" charset="-128"/>
              </a:rPr>
              <a:t>Influenza (should receive annually)</a:t>
            </a:r>
          </a:p>
          <a:p>
            <a:pPr lvl="1" eaLnBrk="1" hangingPunct="1"/>
            <a:endParaRPr lang="en-US" sz="1200">
              <a:ea typeface="ＭＳ Ｐゴシック" pitchFamily="-105" charset="-128"/>
            </a:endParaRPr>
          </a:p>
          <a:p>
            <a:pPr lvl="1" eaLnBrk="1" hangingPunct="1"/>
            <a:r>
              <a:rPr lang="en-US" sz="2000">
                <a:ea typeface="ＭＳ Ｐゴシック" pitchFamily="-105" charset="-128"/>
              </a:rPr>
              <a:t>Varicella?? </a:t>
            </a:r>
          </a:p>
          <a:p>
            <a:pPr eaLnBrk="1" hangingPunct="1"/>
            <a:endParaRPr lang="en-US" sz="2000">
              <a:ea typeface="ＭＳ Ｐゴシック" pitchFamily="-105" charset="-128"/>
            </a:endParaRPr>
          </a:p>
          <a:p>
            <a:pPr eaLnBrk="1" hangingPunct="1"/>
            <a:r>
              <a:rPr lang="en-US" sz="2400">
                <a:ea typeface="ＭＳ Ｐゴシック" pitchFamily="-105" charset="-128"/>
              </a:rPr>
              <a:t>Does she have any contraindications to the vaccinations that she will need today?</a:t>
            </a:r>
          </a:p>
          <a:p>
            <a:pPr lvl="1" eaLnBrk="1" hangingPunct="1"/>
            <a:r>
              <a:rPr lang="en-US" sz="2000">
                <a:ea typeface="ＭＳ Ｐゴシック" pitchFamily="-105" charset="-128"/>
              </a:rPr>
              <a:t>No, prior history is considered a precaution.</a:t>
            </a:r>
          </a:p>
          <a:p>
            <a:pPr lvl="1" eaLnBrk="1" hangingPunct="1"/>
            <a:r>
              <a:rPr lang="en-US" sz="2000">
                <a:ea typeface="ＭＳ Ｐゴシック" pitchFamily="-105" charset="-128"/>
              </a:rPr>
              <a:t>Risk as provider during outbreak outweighs risk of side effect.</a:t>
            </a:r>
          </a:p>
          <a:p>
            <a:pPr lvl="1" eaLnBrk="1" hangingPunct="1"/>
            <a:r>
              <a:rPr lang="en-US" sz="2000">
                <a:ea typeface="ＭＳ Ｐゴシック" pitchFamily="-105" charset="-128"/>
              </a:rPr>
              <a:t>10 years is recommended interval to decrease the local reactions.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45411">
                                            <p:txEl>
                                              <p:pRg st="1" end="1"/>
                                            </p:txEl>
                                          </p:spTgt>
                                        </p:tgtEl>
                                        <p:attrNameLst>
                                          <p:attrName>style.visibility</p:attrName>
                                        </p:attrNameLst>
                                      </p:cBhvr>
                                      <p:to>
                                        <p:strVal val="visible"/>
                                      </p:to>
                                    </p:set>
                                    <p:anim calcmode="lin" valueType="num">
                                      <p:cBhvr>
                                        <p:cTn id="7" dur="1000" fill="hold"/>
                                        <p:tgtEl>
                                          <p:spTgt spid="145411">
                                            <p:txEl>
                                              <p:pRg st="1" end="1"/>
                                            </p:txEl>
                                          </p:spTgt>
                                        </p:tgtEl>
                                        <p:attrNameLst>
                                          <p:attrName>ppt_w</p:attrName>
                                        </p:attrNameLst>
                                      </p:cBhvr>
                                      <p:tavLst>
                                        <p:tav tm="0">
                                          <p:val>
                                            <p:strVal val="#ppt_w+.3"/>
                                          </p:val>
                                        </p:tav>
                                        <p:tav tm="100000">
                                          <p:val>
                                            <p:strVal val="#ppt_w"/>
                                          </p:val>
                                        </p:tav>
                                      </p:tavLst>
                                    </p:anim>
                                    <p:anim calcmode="lin" valueType="num">
                                      <p:cBhvr>
                                        <p:cTn id="8" dur="1000" fill="hold"/>
                                        <p:tgtEl>
                                          <p:spTgt spid="145411">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145411">
                                            <p:txEl>
                                              <p:pRg st="1" end="1"/>
                                            </p:txEl>
                                          </p:spTgt>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45411">
                                            <p:txEl>
                                              <p:pRg st="2" end="2"/>
                                            </p:txEl>
                                          </p:spTgt>
                                        </p:tgtEl>
                                        <p:attrNameLst>
                                          <p:attrName>style.visibility</p:attrName>
                                        </p:attrNameLst>
                                      </p:cBhvr>
                                      <p:to>
                                        <p:strVal val="visible"/>
                                      </p:to>
                                    </p:set>
                                    <p:anim calcmode="lin" valueType="num">
                                      <p:cBhvr>
                                        <p:cTn id="12" dur="1000" fill="hold"/>
                                        <p:tgtEl>
                                          <p:spTgt spid="145411">
                                            <p:txEl>
                                              <p:pRg st="2" end="2"/>
                                            </p:txEl>
                                          </p:spTgt>
                                        </p:tgtEl>
                                        <p:attrNameLst>
                                          <p:attrName>ppt_w</p:attrName>
                                        </p:attrNameLst>
                                      </p:cBhvr>
                                      <p:tavLst>
                                        <p:tav tm="0">
                                          <p:val>
                                            <p:strVal val="#ppt_w+.3"/>
                                          </p:val>
                                        </p:tav>
                                        <p:tav tm="100000">
                                          <p:val>
                                            <p:strVal val="#ppt_w"/>
                                          </p:val>
                                        </p:tav>
                                      </p:tavLst>
                                    </p:anim>
                                    <p:anim calcmode="lin" valueType="num">
                                      <p:cBhvr>
                                        <p:cTn id="13" dur="1000" fill="hold"/>
                                        <p:tgtEl>
                                          <p:spTgt spid="145411">
                                            <p:txEl>
                                              <p:pRg st="2" end="2"/>
                                            </p:txEl>
                                          </p:spTgt>
                                        </p:tgtEl>
                                        <p:attrNameLst>
                                          <p:attrName>ppt_h</p:attrName>
                                        </p:attrNameLst>
                                      </p:cBhvr>
                                      <p:tavLst>
                                        <p:tav tm="0">
                                          <p:val>
                                            <p:strVal val="#ppt_h"/>
                                          </p:val>
                                        </p:tav>
                                        <p:tav tm="100000">
                                          <p:val>
                                            <p:strVal val="#ppt_h"/>
                                          </p:val>
                                        </p:tav>
                                      </p:tavLst>
                                    </p:anim>
                                    <p:animEffect transition="in" filter="fade">
                                      <p:cBhvr>
                                        <p:cTn id="14" dur="1000"/>
                                        <p:tgtEl>
                                          <p:spTgt spid="145411">
                                            <p:txEl>
                                              <p:pRg st="2" end="2"/>
                                            </p:txEl>
                                          </p:spTgt>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145411">
                                            <p:txEl>
                                              <p:pRg st="3" end="3"/>
                                            </p:txEl>
                                          </p:spTgt>
                                        </p:tgtEl>
                                        <p:attrNameLst>
                                          <p:attrName>style.visibility</p:attrName>
                                        </p:attrNameLst>
                                      </p:cBhvr>
                                      <p:to>
                                        <p:strVal val="visible"/>
                                      </p:to>
                                    </p:set>
                                    <p:anim calcmode="lin" valueType="num">
                                      <p:cBhvr>
                                        <p:cTn id="17" dur="1000" fill="hold"/>
                                        <p:tgtEl>
                                          <p:spTgt spid="145411">
                                            <p:txEl>
                                              <p:pRg st="3" end="3"/>
                                            </p:txEl>
                                          </p:spTgt>
                                        </p:tgtEl>
                                        <p:attrNameLst>
                                          <p:attrName>ppt_w</p:attrName>
                                        </p:attrNameLst>
                                      </p:cBhvr>
                                      <p:tavLst>
                                        <p:tav tm="0">
                                          <p:val>
                                            <p:strVal val="#ppt_w+.3"/>
                                          </p:val>
                                        </p:tav>
                                        <p:tav tm="100000">
                                          <p:val>
                                            <p:strVal val="#ppt_w"/>
                                          </p:val>
                                        </p:tav>
                                      </p:tavLst>
                                    </p:anim>
                                    <p:anim calcmode="lin" valueType="num">
                                      <p:cBhvr>
                                        <p:cTn id="18" dur="1000" fill="hold"/>
                                        <p:tgtEl>
                                          <p:spTgt spid="145411">
                                            <p:txEl>
                                              <p:pRg st="3" end="3"/>
                                            </p:txEl>
                                          </p:spTgt>
                                        </p:tgtEl>
                                        <p:attrNameLst>
                                          <p:attrName>ppt_h</p:attrName>
                                        </p:attrNameLst>
                                      </p:cBhvr>
                                      <p:tavLst>
                                        <p:tav tm="0">
                                          <p:val>
                                            <p:strVal val="#ppt_h"/>
                                          </p:val>
                                        </p:tav>
                                        <p:tav tm="100000">
                                          <p:val>
                                            <p:strVal val="#ppt_h"/>
                                          </p:val>
                                        </p:tav>
                                      </p:tavLst>
                                    </p:anim>
                                    <p:animEffect transition="in" filter="fade">
                                      <p:cBhvr>
                                        <p:cTn id="19" dur="1000"/>
                                        <p:tgtEl>
                                          <p:spTgt spid="145411">
                                            <p:txEl>
                                              <p:pRg st="3" end="3"/>
                                            </p:txEl>
                                          </p:spTgt>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145411">
                                            <p:txEl>
                                              <p:pRg st="5" end="5"/>
                                            </p:txEl>
                                          </p:spTgt>
                                        </p:tgtEl>
                                        <p:attrNameLst>
                                          <p:attrName>style.visibility</p:attrName>
                                        </p:attrNameLst>
                                      </p:cBhvr>
                                      <p:to>
                                        <p:strVal val="visible"/>
                                      </p:to>
                                    </p:set>
                                    <p:anim calcmode="lin" valueType="num">
                                      <p:cBhvr>
                                        <p:cTn id="22" dur="1000" fill="hold"/>
                                        <p:tgtEl>
                                          <p:spTgt spid="145411">
                                            <p:txEl>
                                              <p:pRg st="5" end="5"/>
                                            </p:txEl>
                                          </p:spTgt>
                                        </p:tgtEl>
                                        <p:attrNameLst>
                                          <p:attrName>ppt_w</p:attrName>
                                        </p:attrNameLst>
                                      </p:cBhvr>
                                      <p:tavLst>
                                        <p:tav tm="0">
                                          <p:val>
                                            <p:strVal val="#ppt_w+.3"/>
                                          </p:val>
                                        </p:tav>
                                        <p:tav tm="100000">
                                          <p:val>
                                            <p:strVal val="#ppt_w"/>
                                          </p:val>
                                        </p:tav>
                                      </p:tavLst>
                                    </p:anim>
                                    <p:anim calcmode="lin" valueType="num">
                                      <p:cBhvr>
                                        <p:cTn id="23" dur="1000" fill="hold"/>
                                        <p:tgtEl>
                                          <p:spTgt spid="145411">
                                            <p:txEl>
                                              <p:pRg st="5" end="5"/>
                                            </p:txEl>
                                          </p:spTgt>
                                        </p:tgtEl>
                                        <p:attrNameLst>
                                          <p:attrName>ppt_h</p:attrName>
                                        </p:attrNameLst>
                                      </p:cBhvr>
                                      <p:tavLst>
                                        <p:tav tm="0">
                                          <p:val>
                                            <p:strVal val="#ppt_h"/>
                                          </p:val>
                                        </p:tav>
                                        <p:tav tm="100000">
                                          <p:val>
                                            <p:strVal val="#ppt_h"/>
                                          </p:val>
                                        </p:tav>
                                      </p:tavLst>
                                    </p:anim>
                                    <p:animEffect transition="in" filter="fade">
                                      <p:cBhvr>
                                        <p:cTn id="24" dur="1000"/>
                                        <p:tgtEl>
                                          <p:spTgt spid="145411">
                                            <p:txEl>
                                              <p:pRg st="5" end="5"/>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0" presetClass="entr" presetSubtype="0" decel="100000" fill="hold" grpId="0" nodeType="clickEffect">
                                  <p:stCondLst>
                                    <p:cond delay="0"/>
                                  </p:stCondLst>
                                  <p:childTnLst>
                                    <p:set>
                                      <p:cBhvr>
                                        <p:cTn id="28" dur="1" fill="hold">
                                          <p:stCondLst>
                                            <p:cond delay="0"/>
                                          </p:stCondLst>
                                        </p:cTn>
                                        <p:tgtEl>
                                          <p:spTgt spid="145411">
                                            <p:txEl>
                                              <p:pRg st="8" end="8"/>
                                            </p:txEl>
                                          </p:spTgt>
                                        </p:tgtEl>
                                        <p:attrNameLst>
                                          <p:attrName>style.visibility</p:attrName>
                                        </p:attrNameLst>
                                      </p:cBhvr>
                                      <p:to>
                                        <p:strVal val="visible"/>
                                      </p:to>
                                    </p:set>
                                    <p:anim calcmode="lin" valueType="num">
                                      <p:cBhvr>
                                        <p:cTn id="29" dur="1000" fill="hold"/>
                                        <p:tgtEl>
                                          <p:spTgt spid="145411">
                                            <p:txEl>
                                              <p:pRg st="8" end="8"/>
                                            </p:txEl>
                                          </p:spTgt>
                                        </p:tgtEl>
                                        <p:attrNameLst>
                                          <p:attrName>ppt_w</p:attrName>
                                        </p:attrNameLst>
                                      </p:cBhvr>
                                      <p:tavLst>
                                        <p:tav tm="0">
                                          <p:val>
                                            <p:strVal val="#ppt_w+.3"/>
                                          </p:val>
                                        </p:tav>
                                        <p:tav tm="100000">
                                          <p:val>
                                            <p:strVal val="#ppt_w"/>
                                          </p:val>
                                        </p:tav>
                                      </p:tavLst>
                                    </p:anim>
                                    <p:anim calcmode="lin" valueType="num">
                                      <p:cBhvr>
                                        <p:cTn id="30" dur="1000" fill="hold"/>
                                        <p:tgtEl>
                                          <p:spTgt spid="145411">
                                            <p:txEl>
                                              <p:pRg st="8" end="8"/>
                                            </p:txEl>
                                          </p:spTgt>
                                        </p:tgtEl>
                                        <p:attrNameLst>
                                          <p:attrName>ppt_h</p:attrName>
                                        </p:attrNameLst>
                                      </p:cBhvr>
                                      <p:tavLst>
                                        <p:tav tm="0">
                                          <p:val>
                                            <p:strVal val="#ppt_h"/>
                                          </p:val>
                                        </p:tav>
                                        <p:tav tm="100000">
                                          <p:val>
                                            <p:strVal val="#ppt_h"/>
                                          </p:val>
                                        </p:tav>
                                      </p:tavLst>
                                    </p:anim>
                                    <p:animEffect transition="in" filter="fade">
                                      <p:cBhvr>
                                        <p:cTn id="31" dur="1000"/>
                                        <p:tgtEl>
                                          <p:spTgt spid="145411">
                                            <p:txEl>
                                              <p:pRg st="8" end="8"/>
                                            </p:txEl>
                                          </p:spTgt>
                                        </p:tgtEl>
                                      </p:cBhvr>
                                    </p:animEffect>
                                  </p:childTnLst>
                                </p:cTn>
                              </p:par>
                              <p:par>
                                <p:cTn id="32" presetID="50" presetClass="entr" presetSubtype="0" decel="100000" fill="hold" grpId="0" nodeType="withEffect">
                                  <p:stCondLst>
                                    <p:cond delay="0"/>
                                  </p:stCondLst>
                                  <p:childTnLst>
                                    <p:set>
                                      <p:cBhvr>
                                        <p:cTn id="33" dur="1" fill="hold">
                                          <p:stCondLst>
                                            <p:cond delay="0"/>
                                          </p:stCondLst>
                                        </p:cTn>
                                        <p:tgtEl>
                                          <p:spTgt spid="145411">
                                            <p:txEl>
                                              <p:pRg st="9" end="9"/>
                                            </p:txEl>
                                          </p:spTgt>
                                        </p:tgtEl>
                                        <p:attrNameLst>
                                          <p:attrName>style.visibility</p:attrName>
                                        </p:attrNameLst>
                                      </p:cBhvr>
                                      <p:to>
                                        <p:strVal val="visible"/>
                                      </p:to>
                                    </p:set>
                                    <p:anim calcmode="lin" valueType="num">
                                      <p:cBhvr>
                                        <p:cTn id="34" dur="1000" fill="hold"/>
                                        <p:tgtEl>
                                          <p:spTgt spid="145411">
                                            <p:txEl>
                                              <p:pRg st="9" end="9"/>
                                            </p:txEl>
                                          </p:spTgt>
                                        </p:tgtEl>
                                        <p:attrNameLst>
                                          <p:attrName>ppt_w</p:attrName>
                                        </p:attrNameLst>
                                      </p:cBhvr>
                                      <p:tavLst>
                                        <p:tav tm="0">
                                          <p:val>
                                            <p:strVal val="#ppt_w+.3"/>
                                          </p:val>
                                        </p:tav>
                                        <p:tav tm="100000">
                                          <p:val>
                                            <p:strVal val="#ppt_w"/>
                                          </p:val>
                                        </p:tav>
                                      </p:tavLst>
                                    </p:anim>
                                    <p:anim calcmode="lin" valueType="num">
                                      <p:cBhvr>
                                        <p:cTn id="35" dur="1000" fill="hold"/>
                                        <p:tgtEl>
                                          <p:spTgt spid="145411">
                                            <p:txEl>
                                              <p:pRg st="9" end="9"/>
                                            </p:txEl>
                                          </p:spTgt>
                                        </p:tgtEl>
                                        <p:attrNameLst>
                                          <p:attrName>ppt_h</p:attrName>
                                        </p:attrNameLst>
                                      </p:cBhvr>
                                      <p:tavLst>
                                        <p:tav tm="0">
                                          <p:val>
                                            <p:strVal val="#ppt_h"/>
                                          </p:val>
                                        </p:tav>
                                        <p:tav tm="100000">
                                          <p:val>
                                            <p:strVal val="#ppt_h"/>
                                          </p:val>
                                        </p:tav>
                                      </p:tavLst>
                                    </p:anim>
                                    <p:animEffect transition="in" filter="fade">
                                      <p:cBhvr>
                                        <p:cTn id="36" dur="1000"/>
                                        <p:tgtEl>
                                          <p:spTgt spid="145411">
                                            <p:txEl>
                                              <p:pRg st="9" end="9"/>
                                            </p:txEl>
                                          </p:spTgt>
                                        </p:tgtEl>
                                      </p:cBhvr>
                                    </p:animEffect>
                                  </p:childTnLst>
                                </p:cTn>
                              </p:par>
                              <p:par>
                                <p:cTn id="37" presetID="50" presetClass="entr" presetSubtype="0" decel="100000" fill="hold" grpId="0" nodeType="withEffect">
                                  <p:stCondLst>
                                    <p:cond delay="0"/>
                                  </p:stCondLst>
                                  <p:childTnLst>
                                    <p:set>
                                      <p:cBhvr>
                                        <p:cTn id="38" dur="1" fill="hold">
                                          <p:stCondLst>
                                            <p:cond delay="0"/>
                                          </p:stCondLst>
                                        </p:cTn>
                                        <p:tgtEl>
                                          <p:spTgt spid="145411">
                                            <p:txEl>
                                              <p:pRg st="10" end="10"/>
                                            </p:txEl>
                                          </p:spTgt>
                                        </p:tgtEl>
                                        <p:attrNameLst>
                                          <p:attrName>style.visibility</p:attrName>
                                        </p:attrNameLst>
                                      </p:cBhvr>
                                      <p:to>
                                        <p:strVal val="visible"/>
                                      </p:to>
                                    </p:set>
                                    <p:anim calcmode="lin" valueType="num">
                                      <p:cBhvr>
                                        <p:cTn id="39" dur="1000" fill="hold"/>
                                        <p:tgtEl>
                                          <p:spTgt spid="145411">
                                            <p:txEl>
                                              <p:pRg st="10" end="10"/>
                                            </p:txEl>
                                          </p:spTgt>
                                        </p:tgtEl>
                                        <p:attrNameLst>
                                          <p:attrName>ppt_w</p:attrName>
                                        </p:attrNameLst>
                                      </p:cBhvr>
                                      <p:tavLst>
                                        <p:tav tm="0">
                                          <p:val>
                                            <p:strVal val="#ppt_w+.3"/>
                                          </p:val>
                                        </p:tav>
                                        <p:tav tm="100000">
                                          <p:val>
                                            <p:strVal val="#ppt_w"/>
                                          </p:val>
                                        </p:tav>
                                      </p:tavLst>
                                    </p:anim>
                                    <p:anim calcmode="lin" valueType="num">
                                      <p:cBhvr>
                                        <p:cTn id="40" dur="1000" fill="hold"/>
                                        <p:tgtEl>
                                          <p:spTgt spid="145411">
                                            <p:txEl>
                                              <p:pRg st="10" end="10"/>
                                            </p:txEl>
                                          </p:spTgt>
                                        </p:tgtEl>
                                        <p:attrNameLst>
                                          <p:attrName>ppt_h</p:attrName>
                                        </p:attrNameLst>
                                      </p:cBhvr>
                                      <p:tavLst>
                                        <p:tav tm="0">
                                          <p:val>
                                            <p:strVal val="#ppt_h"/>
                                          </p:val>
                                        </p:tav>
                                        <p:tav tm="100000">
                                          <p:val>
                                            <p:strVal val="#ppt_h"/>
                                          </p:val>
                                        </p:tav>
                                      </p:tavLst>
                                    </p:anim>
                                    <p:animEffect transition="in" filter="fade">
                                      <p:cBhvr>
                                        <p:cTn id="41" dur="1000"/>
                                        <p:tgtEl>
                                          <p:spTgt spid="14541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build="p"/>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Case #2</a:t>
            </a:r>
          </a:p>
        </p:txBody>
      </p:sp>
      <p:sp>
        <p:nvSpPr>
          <p:cNvPr id="145411" name="Rectangle 3"/>
          <p:cNvSpPr>
            <a:spLocks noGrp="1" noChangeArrowheads="1"/>
          </p:cNvSpPr>
          <p:nvPr>
            <p:ph idx="1"/>
          </p:nvPr>
        </p:nvSpPr>
        <p:spPr/>
        <p:txBody>
          <a:bodyPr/>
          <a:lstStyle/>
          <a:p>
            <a:pPr eaLnBrk="1" hangingPunct="1"/>
            <a:r>
              <a:rPr lang="en-US" sz="2600">
                <a:ea typeface="ＭＳ Ｐゴシック" pitchFamily="-105" charset="-128"/>
              </a:rPr>
              <a:t>When should MR return to clinic and what vaccinations will she need at her next visit?</a:t>
            </a:r>
          </a:p>
          <a:p>
            <a:pPr lvl="1" eaLnBrk="1" hangingPunct="1"/>
            <a:r>
              <a:rPr lang="en-US" sz="2200">
                <a:ea typeface="ＭＳ Ｐゴシック" pitchFamily="-105" charset="-128"/>
              </a:rPr>
              <a:t>2 Months for HPV #2</a:t>
            </a:r>
          </a:p>
          <a:p>
            <a:pPr lvl="1" eaLnBrk="1" hangingPunct="1"/>
            <a:r>
              <a:rPr lang="en-US" sz="2200">
                <a:ea typeface="ＭＳ Ｐゴシック" pitchFamily="-105" charset="-128"/>
              </a:rPr>
              <a:t>Varicella potentially - serotesting needs to be completed for confirmation of varicella protection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45411">
                                            <p:txEl>
                                              <p:pRg st="1" end="1"/>
                                            </p:txEl>
                                          </p:spTgt>
                                        </p:tgtEl>
                                        <p:attrNameLst>
                                          <p:attrName>style.visibility</p:attrName>
                                        </p:attrNameLst>
                                      </p:cBhvr>
                                      <p:to>
                                        <p:strVal val="visible"/>
                                      </p:to>
                                    </p:set>
                                    <p:anim calcmode="lin" valueType="num">
                                      <p:cBhvr>
                                        <p:cTn id="7" dur="1000" fill="hold"/>
                                        <p:tgtEl>
                                          <p:spTgt spid="145411">
                                            <p:txEl>
                                              <p:pRg st="1" end="1"/>
                                            </p:txEl>
                                          </p:spTgt>
                                        </p:tgtEl>
                                        <p:attrNameLst>
                                          <p:attrName>ppt_w</p:attrName>
                                        </p:attrNameLst>
                                      </p:cBhvr>
                                      <p:tavLst>
                                        <p:tav tm="0">
                                          <p:val>
                                            <p:strVal val="#ppt_w+.3"/>
                                          </p:val>
                                        </p:tav>
                                        <p:tav tm="100000">
                                          <p:val>
                                            <p:strVal val="#ppt_w"/>
                                          </p:val>
                                        </p:tav>
                                      </p:tavLst>
                                    </p:anim>
                                    <p:anim calcmode="lin" valueType="num">
                                      <p:cBhvr>
                                        <p:cTn id="8" dur="1000" fill="hold"/>
                                        <p:tgtEl>
                                          <p:spTgt spid="145411">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145411">
                                            <p:txEl>
                                              <p:pRg st="1" end="1"/>
                                            </p:txEl>
                                          </p:spTgt>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45411">
                                            <p:txEl>
                                              <p:pRg st="2" end="2"/>
                                            </p:txEl>
                                          </p:spTgt>
                                        </p:tgtEl>
                                        <p:attrNameLst>
                                          <p:attrName>style.visibility</p:attrName>
                                        </p:attrNameLst>
                                      </p:cBhvr>
                                      <p:to>
                                        <p:strVal val="visible"/>
                                      </p:to>
                                    </p:set>
                                    <p:anim calcmode="lin" valueType="num">
                                      <p:cBhvr>
                                        <p:cTn id="12" dur="1000" fill="hold"/>
                                        <p:tgtEl>
                                          <p:spTgt spid="145411">
                                            <p:txEl>
                                              <p:pRg st="2" end="2"/>
                                            </p:txEl>
                                          </p:spTgt>
                                        </p:tgtEl>
                                        <p:attrNameLst>
                                          <p:attrName>ppt_w</p:attrName>
                                        </p:attrNameLst>
                                      </p:cBhvr>
                                      <p:tavLst>
                                        <p:tav tm="0">
                                          <p:val>
                                            <p:strVal val="#ppt_w+.3"/>
                                          </p:val>
                                        </p:tav>
                                        <p:tav tm="100000">
                                          <p:val>
                                            <p:strVal val="#ppt_w"/>
                                          </p:val>
                                        </p:tav>
                                      </p:tavLst>
                                    </p:anim>
                                    <p:anim calcmode="lin" valueType="num">
                                      <p:cBhvr>
                                        <p:cTn id="13" dur="1000" fill="hold"/>
                                        <p:tgtEl>
                                          <p:spTgt spid="145411">
                                            <p:txEl>
                                              <p:pRg st="2" end="2"/>
                                            </p:txEl>
                                          </p:spTgt>
                                        </p:tgtEl>
                                        <p:attrNameLst>
                                          <p:attrName>ppt_h</p:attrName>
                                        </p:attrNameLst>
                                      </p:cBhvr>
                                      <p:tavLst>
                                        <p:tav tm="0">
                                          <p:val>
                                            <p:strVal val="#ppt_h"/>
                                          </p:val>
                                        </p:tav>
                                        <p:tav tm="100000">
                                          <p:val>
                                            <p:strVal val="#ppt_h"/>
                                          </p:val>
                                        </p:tav>
                                      </p:tavLst>
                                    </p:anim>
                                    <p:animEffect transition="in" filter="fade">
                                      <p:cBhvr>
                                        <p:cTn id="14" dur="1000"/>
                                        <p:tgtEl>
                                          <p:spTgt spid="1454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build="p"/>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Case #3</a:t>
            </a:r>
          </a:p>
        </p:txBody>
      </p:sp>
      <p:sp>
        <p:nvSpPr>
          <p:cNvPr id="3" name="Content Placeholder 2"/>
          <p:cNvSpPr>
            <a:spLocks noGrp="1"/>
          </p:cNvSpPr>
          <p:nvPr>
            <p:ph idx="1"/>
          </p:nvPr>
        </p:nvSpPr>
        <p:spPr/>
        <p:txBody>
          <a:bodyPr>
            <a:normAutofit fontScale="92500" lnSpcReduction="10000"/>
          </a:bodyPr>
          <a:lstStyle/>
          <a:p>
            <a:r>
              <a:rPr lang="en-US" sz="2400" b="1" dirty="0"/>
              <a:t>Your 16-year old patient returns home from summer camp, where a bunkmate was sent to the hospital for invasive meningococcal disease. You proceed to: </a:t>
            </a:r>
            <a:r>
              <a:rPr lang="en-US" sz="2400" b="1" i="1" dirty="0"/>
              <a:t>(select all that apply)</a:t>
            </a:r>
            <a:endParaRPr lang="en-US" sz="2400" b="1" dirty="0"/>
          </a:p>
          <a:p>
            <a:pPr lvl="0"/>
            <a:r>
              <a:rPr lang="en-US" sz="1800" b="1" dirty="0"/>
              <a:t>A. Monitor the patient for illness. Advise the family to watch patient closely for symptoms such as fever, aches, chills and rash for at least 10 days since last exposure to the ill bunkmate. </a:t>
            </a:r>
          </a:p>
          <a:p>
            <a:pPr lvl="0"/>
            <a:r>
              <a:rPr lang="en-US" sz="1800" b="1" dirty="0"/>
              <a:t>B. Review the patient’s immunization status, and, if not yet received, immunize the patient with </a:t>
            </a:r>
            <a:r>
              <a:rPr lang="en-US" sz="1800" b="1" dirty="0" err="1"/>
              <a:t>quadrivalent</a:t>
            </a:r>
            <a:r>
              <a:rPr lang="en-US" sz="1800" b="1" dirty="0"/>
              <a:t> meningococcal conjugate vaccine; two doses are recommended, the first at 11 or 12 years of age, with a booster dose at age 16. </a:t>
            </a:r>
          </a:p>
          <a:p>
            <a:pPr lvl="0"/>
            <a:r>
              <a:rPr lang="en-US" sz="1800" b="1" dirty="0"/>
              <a:t>C. Offer the patient a brief course of an appropriate antibiotic to further reduce the risk of contracting meningococcal disease. </a:t>
            </a:r>
          </a:p>
          <a:p>
            <a:pPr lvl="0"/>
            <a:r>
              <a:rPr lang="en-US" sz="1800" b="1" dirty="0"/>
              <a:t>D. If the patient was previously immunized, reassure the patient and family that no other vaccines or antibiotic prophylaxis is not needed.</a:t>
            </a:r>
          </a:p>
          <a:p>
            <a:endParaRPr lang="en-US" dirty="0"/>
          </a:p>
        </p:txBody>
      </p:sp>
    </p:spTree>
    <p:extLst>
      <p:ext uri="{BB962C8B-B14F-4D97-AF65-F5344CB8AC3E}">
        <p14:creationId xmlns:p14="http://schemas.microsoft.com/office/powerpoint/2010/main" val="262827018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C00000"/>
                </a:solidFill>
              </a:rPr>
              <a:t>Case #3 Answers</a:t>
            </a:r>
            <a:r>
              <a:rPr lang="en-US" dirty="0"/>
              <a:t>: </a:t>
            </a:r>
            <a:br>
              <a:rPr lang="en-US" dirty="0"/>
            </a:br>
            <a:endParaRPr lang="en-US" dirty="0"/>
          </a:p>
        </p:txBody>
      </p:sp>
      <p:sp>
        <p:nvSpPr>
          <p:cNvPr id="3" name="Content Placeholder 2"/>
          <p:cNvSpPr>
            <a:spLocks noGrp="1"/>
          </p:cNvSpPr>
          <p:nvPr>
            <p:ph idx="1"/>
          </p:nvPr>
        </p:nvSpPr>
        <p:spPr/>
        <p:txBody>
          <a:bodyPr>
            <a:normAutofit/>
          </a:bodyPr>
          <a:lstStyle/>
          <a:p>
            <a:r>
              <a:rPr lang="en-US" sz="2800" b="1" u="sng" dirty="0"/>
              <a:t>A, B, and C are correct.</a:t>
            </a:r>
            <a:r>
              <a:rPr lang="en-US" sz="2800" b="1" dirty="0"/>
              <a:t> </a:t>
            </a:r>
          </a:p>
          <a:p>
            <a:r>
              <a:rPr lang="en-US" sz="2800" b="1" u="sng" dirty="0"/>
              <a:t>D is incorrect</a:t>
            </a:r>
            <a:r>
              <a:rPr lang="en-US" sz="2800" b="1" dirty="0"/>
              <a:t>. Current meningococcal conjugate vaccines are not designed to protect against serogroup B meningococcus, associated with 30% of cases in California. Also, confirmed exposures, there will not be time for active immunity with vaccines, so passive immunity or antibiotic prophylaxis should be used. </a:t>
            </a:r>
          </a:p>
          <a:p>
            <a:endParaRPr lang="en-US" dirty="0"/>
          </a:p>
        </p:txBody>
      </p:sp>
    </p:spTree>
    <p:extLst>
      <p:ext uri="{BB962C8B-B14F-4D97-AF65-F5344CB8AC3E}">
        <p14:creationId xmlns:p14="http://schemas.microsoft.com/office/powerpoint/2010/main" val="3960857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6069" name="Picture 4" descr="http://www.dipnet.org/img/cu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429000"/>
            <a:ext cx="41910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070" name="Picture 6" descr="http://aapredbook.aappublications.org/week/040_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066800"/>
            <a:ext cx="5181600" cy="342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685800" y="-152400"/>
            <a:ext cx="8229600" cy="1371600"/>
          </a:xfrm>
          <a:prstGeom prst="rect">
            <a:avLst/>
          </a:prstGeom>
        </p:spPr>
        <p:txBody>
          <a:bodyPr rIns="45720" anchor="ctr">
            <a:normAutofit/>
            <a:scene3d>
              <a:camera prst="orthographicFront"/>
              <a:lightRig rig="threePt" dir="t">
                <a:rot lat="0" lon="0" rev="4800000"/>
              </a:lightRig>
            </a:scene3d>
            <a:sp3d prstMaterial="matte">
              <a:bevelT w="50800" h="10160"/>
            </a:sp3d>
          </a:bodyPr>
          <a:lstStyle/>
          <a:p>
            <a:pPr fontAlgn="auto">
              <a:spcAft>
                <a:spcPts val="0"/>
              </a:spcAft>
              <a:defRPr/>
            </a:pPr>
            <a:r>
              <a:rPr lang="en-US" sz="4600" b="1" dirty="0">
                <a:solidFill>
                  <a:schemeClr val="bg1"/>
                </a:solidFill>
                <a:latin typeface="+mj-lt"/>
                <a:ea typeface="+mj-ea"/>
                <a:cs typeface="+mj-cs"/>
              </a:rPr>
              <a:t>DIPTHERIA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6070"/>
                                        </p:tgtEl>
                                        <p:attrNameLst>
                                          <p:attrName>style.visibility</p:attrName>
                                        </p:attrNameLst>
                                      </p:cBhvr>
                                      <p:to>
                                        <p:strVal val="visible"/>
                                      </p:to>
                                    </p:set>
                                    <p:anim calcmode="lin" valueType="num">
                                      <p:cBhvr additive="base">
                                        <p:cTn id="7" dur="500" fill="hold"/>
                                        <p:tgtEl>
                                          <p:spTgt spid="216070"/>
                                        </p:tgtEl>
                                        <p:attrNameLst>
                                          <p:attrName>ppt_x</p:attrName>
                                        </p:attrNameLst>
                                      </p:cBhvr>
                                      <p:tavLst>
                                        <p:tav tm="0">
                                          <p:val>
                                            <p:strVal val="#ppt_x"/>
                                          </p:val>
                                        </p:tav>
                                        <p:tav tm="100000">
                                          <p:val>
                                            <p:strVal val="#ppt_x"/>
                                          </p:val>
                                        </p:tav>
                                      </p:tavLst>
                                    </p:anim>
                                    <p:anim calcmode="lin" valueType="num">
                                      <p:cBhvr additive="base">
                                        <p:cTn id="8" dur="500" fill="hold"/>
                                        <p:tgtEl>
                                          <p:spTgt spid="21607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16069"/>
                                        </p:tgtEl>
                                        <p:attrNameLst>
                                          <p:attrName>style.visibility</p:attrName>
                                        </p:attrNameLst>
                                      </p:cBhvr>
                                      <p:to>
                                        <p:strVal val="visible"/>
                                      </p:to>
                                    </p:set>
                                    <p:anim calcmode="lin" valueType="num">
                                      <p:cBhvr additive="base">
                                        <p:cTn id="13" dur="500" fill="hold"/>
                                        <p:tgtEl>
                                          <p:spTgt spid="216069"/>
                                        </p:tgtEl>
                                        <p:attrNameLst>
                                          <p:attrName>ppt_x</p:attrName>
                                        </p:attrNameLst>
                                      </p:cBhvr>
                                      <p:tavLst>
                                        <p:tav tm="0">
                                          <p:val>
                                            <p:strVal val="#ppt_x"/>
                                          </p:val>
                                        </p:tav>
                                        <p:tav tm="100000">
                                          <p:val>
                                            <p:strVal val="#ppt_x"/>
                                          </p:val>
                                        </p:tav>
                                      </p:tavLst>
                                    </p:anim>
                                    <p:anim calcmode="lin" valueType="num">
                                      <p:cBhvr additive="base">
                                        <p:cTn id="14" dur="500" fill="hold"/>
                                        <p:tgtEl>
                                          <p:spTgt spid="21606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8119" name="Picture 8" descr="http://aim.search.aol.com/search/redir?src=image&amp;clickedItemURN=http%3A%2F%2Fwww.skinsite.com%2Fimages%2Fherpes%2520zoster%25201.gif&amp;moduleId=image_details.jsp.M&amp;clickedItemDescription=Image%20Detai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0"/>
            <a:ext cx="3543300" cy="478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120" name="Picture 10" descr="http://aim.search.aol.com/search/redir?src=image&amp;clickedItemURN=http%3A%2F%2Fwww.omkarhomeo.com%2Fimages%2Fzoster_2.jpg&amp;moduleId=image_details.jsp.M&amp;clickedItemDescription=Image%20Detai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1524000"/>
            <a:ext cx="4724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114" name="Title 1"/>
          <p:cNvSpPr>
            <a:spLocks noGrp="1"/>
          </p:cNvSpPr>
          <p:nvPr>
            <p:ph type="title" idx="4294967295"/>
          </p:nvPr>
        </p:nvSpPr>
        <p:spPr>
          <a:xfrm>
            <a:off x="0" y="0"/>
            <a:ext cx="8229600" cy="1371600"/>
          </a:xfrm>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bg1"/>
                </a:solidFill>
                <a:ea typeface="+mj-ea"/>
                <a:cs typeface="+mj-cs"/>
              </a:rPr>
              <a:t>HERPES ZOSTER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8119"/>
                                        </p:tgtEl>
                                        <p:attrNameLst>
                                          <p:attrName>style.visibility</p:attrName>
                                        </p:attrNameLst>
                                      </p:cBhvr>
                                      <p:to>
                                        <p:strVal val="visible"/>
                                      </p:to>
                                    </p:set>
                                    <p:anim calcmode="lin" valueType="num">
                                      <p:cBhvr additive="base">
                                        <p:cTn id="7" dur="500" fill="hold"/>
                                        <p:tgtEl>
                                          <p:spTgt spid="218119"/>
                                        </p:tgtEl>
                                        <p:attrNameLst>
                                          <p:attrName>ppt_x</p:attrName>
                                        </p:attrNameLst>
                                      </p:cBhvr>
                                      <p:tavLst>
                                        <p:tav tm="0">
                                          <p:val>
                                            <p:strVal val="#ppt_x"/>
                                          </p:val>
                                        </p:tav>
                                        <p:tav tm="100000">
                                          <p:val>
                                            <p:strVal val="#ppt_x"/>
                                          </p:val>
                                        </p:tav>
                                      </p:tavLst>
                                    </p:anim>
                                    <p:anim calcmode="lin" valueType="num">
                                      <p:cBhvr additive="base">
                                        <p:cTn id="8" dur="500" fill="hold"/>
                                        <p:tgtEl>
                                          <p:spTgt spid="21811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18120"/>
                                        </p:tgtEl>
                                        <p:attrNameLst>
                                          <p:attrName>style.visibility</p:attrName>
                                        </p:attrNameLst>
                                      </p:cBhvr>
                                      <p:to>
                                        <p:strVal val="visible"/>
                                      </p:to>
                                    </p:set>
                                    <p:anim calcmode="lin" valueType="num">
                                      <p:cBhvr additive="base">
                                        <p:cTn id="13" dur="500" fill="hold"/>
                                        <p:tgtEl>
                                          <p:spTgt spid="218120"/>
                                        </p:tgtEl>
                                        <p:attrNameLst>
                                          <p:attrName>ppt_x</p:attrName>
                                        </p:attrNameLst>
                                      </p:cBhvr>
                                      <p:tavLst>
                                        <p:tav tm="0">
                                          <p:val>
                                            <p:strVal val="#ppt_x"/>
                                          </p:val>
                                        </p:tav>
                                        <p:tav tm="100000">
                                          <p:val>
                                            <p:strVal val="#ppt_x"/>
                                          </p:val>
                                        </p:tav>
                                      </p:tavLst>
                                    </p:anim>
                                    <p:anim calcmode="lin" valueType="num">
                                      <p:cBhvr additive="base">
                                        <p:cTn id="14" dur="500" fill="hold"/>
                                        <p:tgtEl>
                                          <p:spTgt spid="21812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18114"/>
                                        </p:tgtEl>
                                        <p:attrNameLst>
                                          <p:attrName>style.visibility</p:attrName>
                                        </p:attrNameLst>
                                      </p:cBhvr>
                                      <p:to>
                                        <p:strVal val="visible"/>
                                      </p:to>
                                    </p:set>
                                    <p:anim calcmode="lin" valueType="num">
                                      <p:cBhvr additive="base">
                                        <p:cTn id="19" dur="500" fill="hold"/>
                                        <p:tgtEl>
                                          <p:spTgt spid="218114"/>
                                        </p:tgtEl>
                                        <p:attrNameLst>
                                          <p:attrName>ppt_x</p:attrName>
                                        </p:attrNameLst>
                                      </p:cBhvr>
                                      <p:tavLst>
                                        <p:tav tm="0">
                                          <p:val>
                                            <p:strVal val="#ppt_x"/>
                                          </p:val>
                                        </p:tav>
                                        <p:tav tm="100000">
                                          <p:val>
                                            <p:strVal val="#ppt_x"/>
                                          </p:val>
                                        </p:tav>
                                      </p:tavLst>
                                    </p:anim>
                                    <p:anim calcmode="lin" valueType="num">
                                      <p:cBhvr additive="base">
                                        <p:cTn id="20" dur="500" fill="hold"/>
                                        <p:tgtEl>
                                          <p:spTgt spid="2181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0" y="152400"/>
            <a:ext cx="8229600" cy="1371600"/>
          </a:xfrm>
        </p:spPr>
        <p:txBody>
          <a:bodyPr rtlCol="0">
            <a:scene3d>
              <a:camera prst="orthographicFront"/>
              <a:lightRig rig="threePt" dir="t">
                <a:rot lat="0" lon="0" rev="4800000"/>
              </a:lightRig>
            </a:scene3d>
          </a:bodyPr>
          <a:lstStyle/>
          <a:p>
            <a:pPr eaLnBrk="1" fontAlgn="auto" hangingPunct="1">
              <a:spcAft>
                <a:spcPts val="0"/>
              </a:spcAft>
              <a:defRPr/>
            </a:pPr>
            <a:r>
              <a:rPr lang="en-US" dirty="0">
                <a:solidFill>
                  <a:schemeClr val="accent1">
                    <a:satMod val="150000"/>
                  </a:schemeClr>
                </a:solidFill>
                <a:ea typeface="+mj-ea"/>
                <a:cs typeface="+mj-cs"/>
              </a:rPr>
              <a:t>Vaccines and Media</a:t>
            </a:r>
          </a:p>
        </p:txBody>
      </p:sp>
      <p:pic>
        <p:nvPicPr>
          <p:cNvPr id="38915" name="Picture 2" descr="C:\Users\productivity.HSC00123FATEST3\AppData\Local\Microsoft\Windows\Temporary Internet Files\Content.IE5\ASYXY0BL\dangerous_vaccines[1].jpg"/>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3576638" y="1219200"/>
            <a:ext cx="5567362" cy="5418138"/>
          </a:xfrm>
        </p:spPr>
      </p:pic>
      <p:pic>
        <p:nvPicPr>
          <p:cNvPr id="30725" name="Picture 6" descr="http://img.timeinc.net/time/magazine/archive/covers/2008/1101080602_4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81000"/>
            <a:ext cx="3922713"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2" descr="http://www.infowars.net/pictures/may08/300508vaccin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304800"/>
            <a:ext cx="2878138"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10" descr="http://green-vaccine.com/wp-content/uploads/2008/06/green-our-vaccine-march.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1676400"/>
            <a:ext cx="367982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725"/>
                                        </p:tgtEl>
                                        <p:attrNameLst>
                                          <p:attrName>style.visibility</p:attrName>
                                        </p:attrNameLst>
                                      </p:cBhvr>
                                      <p:to>
                                        <p:strVal val="visible"/>
                                      </p:to>
                                    </p:set>
                                    <p:anim calcmode="lin" valueType="num">
                                      <p:cBhvr additive="base">
                                        <p:cTn id="7" dur="500" fill="hold"/>
                                        <p:tgtEl>
                                          <p:spTgt spid="30725"/>
                                        </p:tgtEl>
                                        <p:attrNameLst>
                                          <p:attrName>ppt_x</p:attrName>
                                        </p:attrNameLst>
                                      </p:cBhvr>
                                      <p:tavLst>
                                        <p:tav tm="0">
                                          <p:val>
                                            <p:strVal val="#ppt_x"/>
                                          </p:val>
                                        </p:tav>
                                        <p:tav tm="100000">
                                          <p:val>
                                            <p:strVal val="#ppt_x"/>
                                          </p:val>
                                        </p:tav>
                                      </p:tavLst>
                                    </p:anim>
                                    <p:anim calcmode="lin" valueType="num">
                                      <p:cBhvr additive="base">
                                        <p:cTn id="8" dur="500" fill="hold"/>
                                        <p:tgtEl>
                                          <p:spTgt spid="3072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0728"/>
                                        </p:tgtEl>
                                        <p:attrNameLst>
                                          <p:attrName>style.visibility</p:attrName>
                                        </p:attrNameLst>
                                      </p:cBhvr>
                                      <p:to>
                                        <p:strVal val="visible"/>
                                      </p:to>
                                    </p:set>
                                    <p:anim calcmode="lin" valueType="num">
                                      <p:cBhvr additive="base">
                                        <p:cTn id="13" dur="500" fill="hold"/>
                                        <p:tgtEl>
                                          <p:spTgt spid="30728"/>
                                        </p:tgtEl>
                                        <p:attrNameLst>
                                          <p:attrName>ppt_x</p:attrName>
                                        </p:attrNameLst>
                                      </p:cBhvr>
                                      <p:tavLst>
                                        <p:tav tm="0">
                                          <p:val>
                                            <p:strVal val="#ppt_x"/>
                                          </p:val>
                                        </p:tav>
                                        <p:tav tm="100000">
                                          <p:val>
                                            <p:strVal val="#ppt_x"/>
                                          </p:val>
                                        </p:tav>
                                      </p:tavLst>
                                    </p:anim>
                                    <p:anim calcmode="lin" valueType="num">
                                      <p:cBhvr additive="base">
                                        <p:cTn id="14" dur="500" fill="hold"/>
                                        <p:tgtEl>
                                          <p:spTgt spid="3072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0726"/>
                                        </p:tgtEl>
                                        <p:attrNameLst>
                                          <p:attrName>style.visibility</p:attrName>
                                        </p:attrNameLst>
                                      </p:cBhvr>
                                      <p:to>
                                        <p:strVal val="visible"/>
                                      </p:to>
                                    </p:set>
                                    <p:anim calcmode="lin" valueType="num">
                                      <p:cBhvr additive="base">
                                        <p:cTn id="19" dur="500" fill="hold"/>
                                        <p:tgtEl>
                                          <p:spTgt spid="30726"/>
                                        </p:tgtEl>
                                        <p:attrNameLst>
                                          <p:attrName>ppt_x</p:attrName>
                                        </p:attrNameLst>
                                      </p:cBhvr>
                                      <p:tavLst>
                                        <p:tav tm="0">
                                          <p:val>
                                            <p:strVal val="#ppt_x"/>
                                          </p:val>
                                        </p:tav>
                                        <p:tav tm="100000">
                                          <p:val>
                                            <p:strVal val="#ppt_x"/>
                                          </p:val>
                                        </p:tav>
                                      </p:tavLst>
                                    </p:anim>
                                    <p:anim calcmode="lin" valueType="num">
                                      <p:cBhvr additive="base">
                                        <p:cTn id="20" dur="500" fill="hold"/>
                                        <p:tgtEl>
                                          <p:spTgt spid="307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Myth or Reality</a:t>
            </a:r>
          </a:p>
        </p:txBody>
      </p:sp>
      <p:sp>
        <p:nvSpPr>
          <p:cNvPr id="265219" name="Rectangle 3"/>
          <p:cNvSpPr>
            <a:spLocks noGrp="1" noChangeArrowheads="1"/>
          </p:cNvSpPr>
          <p:nvPr>
            <p:ph idx="1"/>
          </p:nvPr>
        </p:nvSpPr>
        <p:spPr>
          <a:xfrm>
            <a:off x="594360" y="2194560"/>
            <a:ext cx="7955280" cy="4282440"/>
          </a:xfrm>
        </p:spPr>
        <p:txBody>
          <a:bodyPr/>
          <a:lstStyle/>
          <a:p>
            <a:pPr eaLnBrk="1" hangingPunct="1">
              <a:lnSpc>
                <a:spcPct val="80000"/>
              </a:lnSpc>
              <a:buFontTx/>
              <a:buNone/>
            </a:pPr>
            <a:r>
              <a:rPr lang="en-US" sz="2400" b="1" dirty="0">
                <a:ea typeface="ＭＳ Ｐゴシック" pitchFamily="-105" charset="-128"/>
              </a:rPr>
              <a:t>	“Vaccine-preventable diseases have been virtually eliminated from the U.S., so my child does not need to be vaccinated.”</a:t>
            </a:r>
          </a:p>
          <a:p>
            <a:pPr eaLnBrk="1" hangingPunct="1">
              <a:lnSpc>
                <a:spcPct val="80000"/>
              </a:lnSpc>
              <a:buFontTx/>
              <a:buNone/>
            </a:pPr>
            <a:endParaRPr lang="en-US" sz="2400" b="1" dirty="0">
              <a:ea typeface="ＭＳ Ｐゴシック" pitchFamily="-105" charset="-128"/>
            </a:endParaRPr>
          </a:p>
          <a:p>
            <a:pPr lvl="1" eaLnBrk="1" hangingPunct="1">
              <a:lnSpc>
                <a:spcPct val="80000"/>
              </a:lnSpc>
            </a:pPr>
            <a:r>
              <a:rPr lang="en-US" sz="2200" dirty="0">
                <a:ea typeface="ＭＳ Ｐゴシック" pitchFamily="-105" charset="-128"/>
              </a:rPr>
              <a:t>Some vaccine preventable diseases are no longer endemic in the U.S.</a:t>
            </a:r>
          </a:p>
          <a:p>
            <a:pPr lvl="1" eaLnBrk="1" hangingPunct="1">
              <a:lnSpc>
                <a:spcPct val="80000"/>
              </a:lnSpc>
            </a:pPr>
            <a:r>
              <a:rPr lang="en-US" sz="2200" dirty="0">
                <a:ea typeface="ＭＳ Ｐゴシック" pitchFamily="-105" charset="-128"/>
              </a:rPr>
              <a:t>These diseases may still be prevalent or even epidemic in other parts of the world.</a:t>
            </a:r>
          </a:p>
          <a:p>
            <a:pPr lvl="1" eaLnBrk="1" hangingPunct="1">
              <a:lnSpc>
                <a:spcPct val="80000"/>
              </a:lnSpc>
            </a:pPr>
            <a:r>
              <a:rPr lang="en-US" sz="2200" dirty="0">
                <a:ea typeface="ＭＳ Ｐゴシック" pitchFamily="-105" charset="-128"/>
              </a:rPr>
              <a:t>Outbreaks in the U.S. are often associated with foreign travel.</a:t>
            </a:r>
          </a:p>
          <a:p>
            <a:pPr lvl="1" eaLnBrk="1" hangingPunct="1">
              <a:lnSpc>
                <a:spcPct val="80000"/>
              </a:lnSpc>
            </a:pPr>
            <a:r>
              <a:rPr lang="en-US" sz="2200" dirty="0">
                <a:ea typeface="ＭＳ Ｐゴシック" pitchFamily="-105" charset="-128"/>
              </a:rPr>
              <a:t>Without vaccination, few cases could quickly become tens or hundreds of thousands.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65219">
                                            <p:txEl>
                                              <p:pRg st="2" end="2"/>
                                            </p:txEl>
                                          </p:spTgt>
                                        </p:tgtEl>
                                        <p:attrNameLst>
                                          <p:attrName>style.visibility</p:attrName>
                                        </p:attrNameLst>
                                      </p:cBhvr>
                                      <p:to>
                                        <p:strVal val="visible"/>
                                      </p:to>
                                    </p:set>
                                    <p:animEffect transition="in" filter="blinds(horizontal)">
                                      <p:cBhvr>
                                        <p:cTn id="7" dur="500"/>
                                        <p:tgtEl>
                                          <p:spTgt spid="265219">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65219">
                                            <p:txEl>
                                              <p:pRg st="3" end="3"/>
                                            </p:txEl>
                                          </p:spTgt>
                                        </p:tgtEl>
                                        <p:attrNameLst>
                                          <p:attrName>style.visibility</p:attrName>
                                        </p:attrNameLst>
                                      </p:cBhvr>
                                      <p:to>
                                        <p:strVal val="visible"/>
                                      </p:to>
                                    </p:set>
                                    <p:animEffect transition="in" filter="blinds(horizontal)">
                                      <p:cBhvr>
                                        <p:cTn id="10" dur="500"/>
                                        <p:tgtEl>
                                          <p:spTgt spid="265219">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65219">
                                            <p:txEl>
                                              <p:pRg st="4" end="4"/>
                                            </p:txEl>
                                          </p:spTgt>
                                        </p:tgtEl>
                                        <p:attrNameLst>
                                          <p:attrName>style.visibility</p:attrName>
                                        </p:attrNameLst>
                                      </p:cBhvr>
                                      <p:to>
                                        <p:strVal val="visible"/>
                                      </p:to>
                                    </p:set>
                                    <p:animEffect transition="in" filter="blinds(horizontal)">
                                      <p:cBhvr>
                                        <p:cTn id="13" dur="500"/>
                                        <p:tgtEl>
                                          <p:spTgt spid="265219">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65219">
                                            <p:txEl>
                                              <p:pRg st="5" end="5"/>
                                            </p:txEl>
                                          </p:spTgt>
                                        </p:tgtEl>
                                        <p:attrNameLst>
                                          <p:attrName>style.visibility</p:attrName>
                                        </p:attrNameLst>
                                      </p:cBhvr>
                                      <p:to>
                                        <p:strVal val="visible"/>
                                      </p:to>
                                    </p:set>
                                    <p:animEffect transition="in" filter="blinds(horizontal)">
                                      <p:cBhvr>
                                        <p:cTn id="16" dur="500"/>
                                        <p:tgtEl>
                                          <p:spTgt spid="265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p:cNvSpPr>
          <p:nvPr>
            <p:ph type="title"/>
          </p:nvPr>
        </p:nvSpPr>
        <p:spPr bwMode="auto">
          <a:xfrm>
            <a:off x="457200" y="685800"/>
            <a:ext cx="8229600" cy="1250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b="1" dirty="0">
                <a:ea typeface="ＭＳ Ｐゴシック" pitchFamily="-105" charset="-128"/>
              </a:rPr>
              <a:t>Prescriptive Authority</a:t>
            </a:r>
          </a:p>
        </p:txBody>
      </p:sp>
      <p:sp>
        <p:nvSpPr>
          <p:cNvPr id="358403" name="Rectangle 3"/>
          <p:cNvSpPr>
            <a:spLocks noGrp="1"/>
          </p:cNvSpPr>
          <p:nvPr>
            <p:ph idx="1"/>
          </p:nvPr>
        </p:nvSpPr>
        <p:spPr/>
        <p:txBody>
          <a:bodyPr>
            <a:normAutofit lnSpcReduction="10000"/>
          </a:bodyPr>
          <a:lstStyle/>
          <a:p>
            <a:pPr>
              <a:buFont typeface="Wingdings 2" pitchFamily="18" charset="2"/>
              <a:buNone/>
            </a:pPr>
            <a:r>
              <a:rPr lang="en-US" sz="2800" b="1" dirty="0">
                <a:ea typeface="ＭＳ Ｐゴシック" pitchFamily="-105" charset="-128"/>
              </a:rPr>
              <a:t>Training sponsors </a:t>
            </a:r>
          </a:p>
          <a:p>
            <a:pPr lvl="1"/>
            <a:r>
              <a:rPr lang="en-US" sz="2800" b="1" dirty="0">
                <a:ea typeface="ＭＳ Ｐゴシック" pitchFamily="-105" charset="-128"/>
              </a:rPr>
              <a:t>UNM COP </a:t>
            </a:r>
          </a:p>
          <a:p>
            <a:pPr lvl="1"/>
            <a:r>
              <a:rPr lang="en-US" sz="2800" b="1" dirty="0">
                <a:ea typeface="ＭＳ Ｐゴシック" pitchFamily="-105" charset="-128"/>
              </a:rPr>
              <a:t>NMPhA </a:t>
            </a:r>
          </a:p>
          <a:p>
            <a:pPr lvl="1"/>
            <a:r>
              <a:rPr lang="en-US" sz="2800" b="1" dirty="0">
                <a:ea typeface="ＭＳ Ｐゴシック" pitchFamily="-105" charset="-128"/>
              </a:rPr>
              <a:t>NM Pharmaceutical Care Foundation</a:t>
            </a:r>
          </a:p>
          <a:p>
            <a:pPr lvl="1">
              <a:buFont typeface="Wingdings" pitchFamily="2" charset="2"/>
              <a:buNone/>
            </a:pPr>
            <a:endParaRPr lang="en-US" sz="2200" b="1" dirty="0">
              <a:ea typeface="ＭＳ Ｐゴシック" pitchFamily="-105" charset="-128"/>
            </a:endParaRPr>
          </a:p>
          <a:p>
            <a:pPr lvl="1">
              <a:buFont typeface="Wingdings" pitchFamily="2" charset="2"/>
              <a:buNone/>
            </a:pPr>
            <a:r>
              <a:rPr lang="en-US" sz="1800" b="1" dirty="0">
                <a:ea typeface="ＭＳ Ｐゴシック" pitchFamily="-105" charset="-128"/>
              </a:rPr>
              <a:t>Presented &amp; Developed by:</a:t>
            </a:r>
          </a:p>
          <a:p>
            <a:pPr lvl="1">
              <a:buFont typeface="Wingdings" pitchFamily="2" charset="2"/>
              <a:buNone/>
            </a:pPr>
            <a:r>
              <a:rPr lang="en-US" b="1" dirty="0">
                <a:ea typeface="ＭＳ Ｐゴシック" pitchFamily="-105" charset="-128"/>
              </a:rPr>
              <a:t>Michel Disco, </a:t>
            </a:r>
            <a:r>
              <a:rPr lang="en-US" b="1" dirty="0" err="1">
                <a:ea typeface="ＭＳ Ｐゴシック" pitchFamily="-105" charset="-128"/>
              </a:rPr>
              <a:t>RPh</a:t>
            </a:r>
            <a:endParaRPr lang="en-US" b="1" dirty="0">
              <a:ea typeface="ＭＳ Ｐゴシック" pitchFamily="-105" charset="-128"/>
            </a:endParaRPr>
          </a:p>
          <a:p>
            <a:pPr lvl="1">
              <a:buNone/>
            </a:pPr>
            <a:r>
              <a:rPr lang="en-US" b="1" dirty="0">
                <a:ea typeface="ＭＳ Ｐゴシック" pitchFamily="-105" charset="-128"/>
              </a:rPr>
              <a:t>Amy </a:t>
            </a:r>
            <a:r>
              <a:rPr lang="en-US" b="1" dirty="0" err="1">
                <a:ea typeface="ＭＳ Ｐゴシック" pitchFamily="-105" charset="-128"/>
              </a:rPr>
              <a:t>Bachyrycz</a:t>
            </a:r>
            <a:r>
              <a:rPr lang="en-US" b="1" dirty="0">
                <a:ea typeface="ＭＳ Ｐゴシック" pitchFamily="-105" charset="-128"/>
              </a:rPr>
              <a:t>, </a:t>
            </a:r>
            <a:r>
              <a:rPr lang="en-US" b="1" dirty="0" err="1">
                <a:ea typeface="ＭＳ Ｐゴシック" pitchFamily="-105" charset="-128"/>
              </a:rPr>
              <a:t>Pharm.D</a:t>
            </a:r>
            <a:r>
              <a:rPr lang="en-US" b="1" dirty="0">
                <a:ea typeface="ＭＳ Ｐゴシック" pitchFamily="-105" charset="-128"/>
              </a:rPr>
              <a:t>., </a:t>
            </a:r>
            <a:r>
              <a:rPr lang="en-US" b="1" dirty="0" err="1">
                <a:ea typeface="ＭＳ Ｐゴシック" pitchFamily="-105" charset="-128"/>
              </a:rPr>
              <a:t>RPh</a:t>
            </a:r>
            <a:endParaRPr lang="en-US" b="1" dirty="0">
              <a:ea typeface="ＭＳ Ｐゴシック" pitchFamily="-105" charset="-128"/>
            </a:endParaRPr>
          </a:p>
          <a:p>
            <a:pPr lvl="1">
              <a:buFont typeface="Wingdings" pitchFamily="2" charset="2"/>
              <a:buNone/>
            </a:pPr>
            <a:r>
              <a:rPr lang="en-US" b="1" dirty="0">
                <a:ea typeface="ＭＳ Ｐゴシック" pitchFamily="-105" charset="-128"/>
              </a:rPr>
              <a:t>Joe Anderson, </a:t>
            </a:r>
            <a:r>
              <a:rPr lang="en-US" b="1" dirty="0" err="1">
                <a:ea typeface="ＭＳ Ｐゴシック" pitchFamily="-105" charset="-128"/>
              </a:rPr>
              <a:t>Pharm.D</a:t>
            </a:r>
            <a:r>
              <a:rPr lang="en-US" b="1" dirty="0">
                <a:ea typeface="ＭＳ Ｐゴシック" pitchFamily="-105" charset="-128"/>
              </a:rPr>
              <a:t>., </a:t>
            </a:r>
            <a:r>
              <a:rPr lang="en-US" b="1" dirty="0" err="1">
                <a:ea typeface="ＭＳ Ｐゴシック" pitchFamily="-105" charset="-128"/>
              </a:rPr>
              <a:t>RPh</a:t>
            </a:r>
            <a:endParaRPr lang="en-US" b="1" dirty="0">
              <a:ea typeface="ＭＳ Ｐゴシック" pitchFamily="-105" charset="-128"/>
            </a:endParaRPr>
          </a:p>
          <a:p>
            <a:pPr lvl="1">
              <a:buFont typeface="Wingdings" pitchFamily="2" charset="2"/>
              <a:buNone/>
            </a:pPr>
            <a:r>
              <a:rPr lang="en-US" b="1" dirty="0">
                <a:ea typeface="ＭＳ Ｐゴシック" pitchFamily="-105" charset="-128"/>
              </a:rPr>
              <a:t>Caroline Montoya, </a:t>
            </a:r>
            <a:r>
              <a:rPr lang="en-US" b="1" dirty="0" err="1">
                <a:ea typeface="ＭＳ Ｐゴシック" pitchFamily="-105" charset="-128"/>
              </a:rPr>
              <a:t>CNP</a:t>
            </a:r>
            <a:endParaRPr lang="en-US" b="1" dirty="0">
              <a:ea typeface="ＭＳ Ｐゴシック" pitchFamily="-105" charset="-128"/>
            </a:endParaRPr>
          </a:p>
          <a:p>
            <a:pPr lvl="1">
              <a:buFont typeface="Wingdings" pitchFamily="2" charset="2"/>
              <a:buNone/>
            </a:pPr>
            <a:r>
              <a:rPr lang="en-US" b="1" dirty="0">
                <a:ea typeface="ＭＳ Ｐゴシック" pitchFamily="-105" charset="-128"/>
              </a:rPr>
              <a:t>Bernadette Johnson, </a:t>
            </a:r>
            <a:r>
              <a:rPr lang="en-US" b="1" dirty="0" err="1">
                <a:ea typeface="ＭＳ Ｐゴシック" pitchFamily="-105" charset="-128"/>
              </a:rPr>
              <a:t>Pharm.D</a:t>
            </a:r>
            <a:r>
              <a:rPr lang="en-US" b="1" dirty="0">
                <a:ea typeface="ＭＳ Ｐゴシック" pitchFamily="-105" charset="-128"/>
              </a:rPr>
              <a:t>., </a:t>
            </a:r>
            <a:r>
              <a:rPr lang="en-US" b="1" dirty="0" err="1">
                <a:ea typeface="ＭＳ Ｐゴシック" pitchFamily="-105" charset="-128"/>
              </a:rPr>
              <a:t>RPh</a:t>
            </a:r>
            <a:endParaRPr lang="en-US" b="1" dirty="0">
              <a:ea typeface="ＭＳ Ｐゴシック" pitchFamily="-105" charset="-128"/>
            </a:endParaRPr>
          </a:p>
          <a:p>
            <a:endParaRPr lang="en-US" sz="2800" dirty="0">
              <a:ea typeface="ＭＳ Ｐゴシック" pitchFamily="-105"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Myth or Reality</a:t>
            </a:r>
          </a:p>
        </p:txBody>
      </p:sp>
      <p:sp>
        <p:nvSpPr>
          <p:cNvPr id="14339" name="Rectangle 3"/>
          <p:cNvSpPr>
            <a:spLocks noGrp="1"/>
          </p:cNvSpPr>
          <p:nvPr>
            <p:ph idx="1"/>
          </p:nvPr>
        </p:nvSpPr>
        <p:spPr/>
        <p:txBody>
          <a:bodyPr/>
          <a:lstStyle/>
          <a:p>
            <a:pPr eaLnBrk="1" hangingPunct="1">
              <a:buFontTx/>
              <a:buNone/>
            </a:pPr>
            <a:r>
              <a:rPr lang="en-US">
                <a:ea typeface="ＭＳ Ｐゴシック" pitchFamily="-105" charset="-128"/>
              </a:rPr>
              <a:t>	</a:t>
            </a:r>
            <a:r>
              <a:rPr lang="en-US" sz="2600">
                <a:ea typeface="ＭＳ Ｐゴシック" pitchFamily="-105" charset="-128"/>
              </a:rPr>
              <a:t>“</a:t>
            </a:r>
            <a:r>
              <a:rPr lang="en-US" sz="2600" b="1">
                <a:ea typeface="ＭＳ Ｐゴシック" pitchFamily="-105" charset="-128"/>
              </a:rPr>
              <a:t>Aborted fetuses are used to make vaccines.”</a:t>
            </a:r>
          </a:p>
          <a:p>
            <a:pPr lvl="1" eaLnBrk="1" hangingPunct="1"/>
            <a:endParaRPr lang="en-US" sz="2200">
              <a:ea typeface="ＭＳ Ｐゴシック" pitchFamily="-105" charset="-128"/>
            </a:endParaRPr>
          </a:p>
          <a:p>
            <a:pPr lvl="1" eaLnBrk="1" hangingPunct="1"/>
            <a:r>
              <a:rPr lang="en-US" sz="2200">
                <a:ea typeface="ＭＳ Ｐゴシック" pitchFamily="-105" charset="-128"/>
              </a:rPr>
              <a:t>Varicella, rubella, hepatitis A, and one rabies vaccine are made in fetal embryo fibroblast cells.</a:t>
            </a:r>
          </a:p>
          <a:p>
            <a:pPr lvl="1" eaLnBrk="1" hangingPunct="1"/>
            <a:r>
              <a:rPr lang="en-US" sz="2200">
                <a:ea typeface="ＭＳ Ｐゴシック" pitchFamily="-105" charset="-128"/>
              </a:rPr>
              <a:t>Obtained from therapeutic termination of two pregnancies in 1960s.</a:t>
            </a:r>
          </a:p>
          <a:p>
            <a:pPr lvl="1" eaLnBrk="1" hangingPunct="1"/>
            <a:r>
              <a:rPr lang="en-US" sz="2200">
                <a:ea typeface="ＭＳ Ｐゴシック" pitchFamily="-105" charset="-128"/>
              </a:rPr>
              <a:t>These same embryonic cells are used today.</a:t>
            </a:r>
          </a:p>
          <a:p>
            <a:pPr lvl="1" eaLnBrk="1" hangingPunct="1"/>
            <a:endParaRPr lang="en-US" sz="2200">
              <a:ea typeface="ＭＳ Ｐゴシック" pitchFamily="-105" charset="-128"/>
            </a:endParaRPr>
          </a:p>
          <a:p>
            <a:pPr lvl="1" eaLnBrk="1" hangingPunct="1"/>
            <a:r>
              <a:rPr lang="en-US" sz="2200">
                <a:ea typeface="ＭＳ Ｐゴシック" pitchFamily="-105" charset="-128"/>
              </a:rPr>
              <a:t>Rubella vaccine prevents congenital abnormalities and miscarriages.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339">
                                            <p:txEl>
                                              <p:pRg st="2" end="2"/>
                                            </p:txEl>
                                          </p:spTgt>
                                        </p:tgtEl>
                                        <p:attrNameLst>
                                          <p:attrName>style.visibility</p:attrName>
                                        </p:attrNameLst>
                                      </p:cBhvr>
                                      <p:to>
                                        <p:strVal val="visible"/>
                                      </p:to>
                                    </p:set>
                                    <p:animEffect transition="in" filter="blinds(horizontal)">
                                      <p:cBhvr>
                                        <p:cTn id="7" dur="500"/>
                                        <p:tgtEl>
                                          <p:spTgt spid="14339">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4339">
                                            <p:txEl>
                                              <p:pRg st="3" end="3"/>
                                            </p:txEl>
                                          </p:spTgt>
                                        </p:tgtEl>
                                        <p:attrNameLst>
                                          <p:attrName>style.visibility</p:attrName>
                                        </p:attrNameLst>
                                      </p:cBhvr>
                                      <p:to>
                                        <p:strVal val="visible"/>
                                      </p:to>
                                    </p:set>
                                    <p:animEffect transition="in" filter="blinds(horizontal)">
                                      <p:cBhvr>
                                        <p:cTn id="10" dur="500"/>
                                        <p:tgtEl>
                                          <p:spTgt spid="14339">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4339">
                                            <p:txEl>
                                              <p:pRg st="4" end="4"/>
                                            </p:txEl>
                                          </p:spTgt>
                                        </p:tgtEl>
                                        <p:attrNameLst>
                                          <p:attrName>style.visibility</p:attrName>
                                        </p:attrNameLst>
                                      </p:cBhvr>
                                      <p:to>
                                        <p:strVal val="visible"/>
                                      </p:to>
                                    </p:set>
                                    <p:animEffect transition="in" filter="blinds(horizontal)">
                                      <p:cBhvr>
                                        <p:cTn id="13" dur="500"/>
                                        <p:tgtEl>
                                          <p:spTgt spid="14339">
                                            <p:txEl>
                                              <p:pRg st="4" end="4"/>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14339">
                                            <p:txEl>
                                              <p:pRg st="6" end="6"/>
                                            </p:txEl>
                                          </p:spTgt>
                                        </p:tgtEl>
                                        <p:attrNameLst>
                                          <p:attrName>style.visibility</p:attrName>
                                        </p:attrNameLst>
                                      </p:cBhvr>
                                      <p:to>
                                        <p:strVal val="visible"/>
                                      </p:to>
                                    </p:set>
                                    <p:animEffect transition="in" filter="blinds(horizontal)">
                                      <p:cBhvr>
                                        <p:cTn id="18" dur="500"/>
                                        <p:tgtEl>
                                          <p:spTgt spid="143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True or False</a:t>
            </a:r>
          </a:p>
        </p:txBody>
      </p:sp>
      <p:sp>
        <p:nvSpPr>
          <p:cNvPr id="228355" name="Rectangle 3"/>
          <p:cNvSpPr>
            <a:spLocks noGrp="1"/>
          </p:cNvSpPr>
          <p:nvPr>
            <p:ph idx="1"/>
          </p:nvPr>
        </p:nvSpPr>
        <p:spPr/>
        <p:txBody>
          <a:bodyPr/>
          <a:lstStyle/>
          <a:p>
            <a:pPr marL="609600" indent="-609600" eaLnBrk="1" hangingPunct="1">
              <a:buFontTx/>
              <a:buNone/>
            </a:pPr>
            <a:r>
              <a:rPr lang="en-US" dirty="0">
                <a:ea typeface="ＭＳ Ｐゴシック" pitchFamily="-105" charset="-128"/>
              </a:rPr>
              <a:t>	</a:t>
            </a:r>
            <a:r>
              <a:rPr lang="en-US" b="1" dirty="0">
                <a:ea typeface="ＭＳ Ｐゴシック" pitchFamily="-105" charset="-128"/>
              </a:rPr>
              <a:t>The amount of aluminum found in vaccines is similar to the amount found in 1 liter of infant formula?</a:t>
            </a:r>
          </a:p>
          <a:p>
            <a:pPr marL="1371600" lvl="2" indent="-457200" eaLnBrk="1" hangingPunct="1">
              <a:buClr>
                <a:srgbClr val="800000"/>
              </a:buClr>
              <a:buFontTx/>
              <a:buAutoNum type="alphaUcPeriod"/>
            </a:pPr>
            <a:r>
              <a:rPr lang="en-US" b="1" dirty="0">
                <a:ea typeface="ＭＳ Ｐゴシック" pitchFamily="-105" charset="-128"/>
              </a:rPr>
              <a:t>True</a:t>
            </a:r>
          </a:p>
          <a:p>
            <a:pPr marL="1371600" lvl="2" indent="-457200" eaLnBrk="1" hangingPunct="1">
              <a:buClr>
                <a:srgbClr val="800000"/>
              </a:buClr>
              <a:buFontTx/>
              <a:buAutoNum type="alphaUcPeriod"/>
            </a:pPr>
            <a:r>
              <a:rPr lang="en-US" b="1" dirty="0">
                <a:ea typeface="ＭＳ Ｐゴシック" pitchFamily="-105" charset="-128"/>
              </a:rPr>
              <a:t>False</a:t>
            </a:r>
          </a:p>
          <a:p>
            <a:pPr marL="1371600" lvl="2" indent="-457200" eaLnBrk="1" hangingPunct="1">
              <a:buFontTx/>
              <a:buNone/>
            </a:pPr>
            <a:endParaRPr lang="en-US" sz="2000" dirty="0">
              <a:ea typeface="ＭＳ Ｐゴシック" pitchFamily="-105" charset="-128"/>
            </a:endParaRPr>
          </a:p>
          <a:p>
            <a:pPr marL="609600" indent="-609600" eaLnBrk="1" hangingPunct="1">
              <a:buFontTx/>
              <a:buNone/>
            </a:pPr>
            <a:r>
              <a:rPr lang="en-US" sz="2800" b="1" dirty="0">
                <a:ea typeface="ＭＳ Ｐゴシック" pitchFamily="-105" charset="-128"/>
              </a:rPr>
              <a:t>	True.  Aluminum is used as an adjuvant in some vaccines and is closely monitored by the FDA.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28355">
                                            <p:txEl>
                                              <p:pRg st="4" end="4"/>
                                            </p:txEl>
                                          </p:spTgt>
                                        </p:tgtEl>
                                        <p:attrNameLst>
                                          <p:attrName>style.visibility</p:attrName>
                                        </p:attrNameLst>
                                      </p:cBhvr>
                                      <p:to>
                                        <p:strVal val="visible"/>
                                      </p:to>
                                    </p:set>
                                    <p:animEffect transition="in" filter="checkerboard(across)">
                                      <p:cBhvr>
                                        <p:cTn id="7" dur="500"/>
                                        <p:tgtEl>
                                          <p:spTgt spid="2283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Addressing Parents Concerns</a:t>
            </a:r>
          </a:p>
        </p:txBody>
      </p:sp>
      <p:sp>
        <p:nvSpPr>
          <p:cNvPr id="47107" name="Content Placeholder 2"/>
          <p:cNvSpPr>
            <a:spLocks noGrp="1"/>
          </p:cNvSpPr>
          <p:nvPr>
            <p:ph idx="1"/>
          </p:nvPr>
        </p:nvSpPr>
        <p:spPr/>
        <p:txBody>
          <a:bodyPr>
            <a:normAutofit fontScale="77500" lnSpcReduction="20000"/>
          </a:bodyPr>
          <a:lstStyle/>
          <a:p>
            <a:pPr eaLnBrk="1" hangingPunct="1">
              <a:lnSpc>
                <a:spcPct val="80000"/>
              </a:lnSpc>
            </a:pPr>
            <a:r>
              <a:rPr lang="en-US" sz="3000" b="1" dirty="0">
                <a:ea typeface="ＭＳ Ｐゴシック" pitchFamily="-105" charset="-128"/>
              </a:rPr>
              <a:t>Establish rapport</a:t>
            </a:r>
          </a:p>
          <a:p>
            <a:pPr eaLnBrk="1" hangingPunct="1">
              <a:lnSpc>
                <a:spcPct val="80000"/>
              </a:lnSpc>
              <a:buFont typeface="Wingdings 2" pitchFamily="18" charset="2"/>
              <a:buNone/>
            </a:pPr>
            <a:endParaRPr lang="en-US" sz="3000" b="1" dirty="0">
              <a:ea typeface="ＭＳ Ｐゴシック" pitchFamily="-105" charset="-128"/>
            </a:endParaRPr>
          </a:p>
          <a:p>
            <a:pPr eaLnBrk="1" hangingPunct="1">
              <a:lnSpc>
                <a:spcPct val="80000"/>
              </a:lnSpc>
            </a:pPr>
            <a:r>
              <a:rPr lang="en-US" sz="3000" b="1" dirty="0">
                <a:ea typeface="ＭＳ Ｐゴシック" pitchFamily="-105" charset="-128"/>
              </a:rPr>
              <a:t>Be open and honest</a:t>
            </a:r>
          </a:p>
          <a:p>
            <a:pPr eaLnBrk="1" hangingPunct="1">
              <a:lnSpc>
                <a:spcPct val="80000"/>
              </a:lnSpc>
            </a:pPr>
            <a:endParaRPr lang="en-US" sz="3000" b="1" dirty="0">
              <a:ea typeface="ＭＳ Ｐゴシック" pitchFamily="-105" charset="-128"/>
            </a:endParaRPr>
          </a:p>
          <a:p>
            <a:pPr eaLnBrk="1" hangingPunct="1">
              <a:lnSpc>
                <a:spcPct val="80000"/>
              </a:lnSpc>
            </a:pPr>
            <a:r>
              <a:rPr lang="en-US" sz="3000" b="1" dirty="0">
                <a:ea typeface="ＭＳ Ｐゴシック" pitchFamily="-105" charset="-128"/>
              </a:rPr>
              <a:t>Identify concerns</a:t>
            </a:r>
          </a:p>
          <a:p>
            <a:pPr eaLnBrk="1" hangingPunct="1">
              <a:lnSpc>
                <a:spcPct val="80000"/>
              </a:lnSpc>
            </a:pPr>
            <a:endParaRPr lang="en-US" sz="3000" b="1" dirty="0">
              <a:ea typeface="ＭＳ Ｐゴシック" pitchFamily="-105" charset="-128"/>
            </a:endParaRPr>
          </a:p>
          <a:p>
            <a:pPr eaLnBrk="1" hangingPunct="1">
              <a:lnSpc>
                <a:spcPct val="80000"/>
              </a:lnSpc>
            </a:pPr>
            <a:r>
              <a:rPr lang="en-US" sz="3000" b="1" dirty="0">
                <a:ea typeface="ＭＳ Ｐゴシック" pitchFamily="-105" charset="-128"/>
              </a:rPr>
              <a:t>Identify their sources of information</a:t>
            </a:r>
          </a:p>
          <a:p>
            <a:pPr eaLnBrk="1" hangingPunct="1">
              <a:lnSpc>
                <a:spcPct val="80000"/>
              </a:lnSpc>
            </a:pPr>
            <a:endParaRPr lang="en-US" sz="3000" b="1" dirty="0">
              <a:ea typeface="ＭＳ Ｐゴシック" pitchFamily="-105" charset="-128"/>
            </a:endParaRPr>
          </a:p>
          <a:p>
            <a:pPr eaLnBrk="1" hangingPunct="1">
              <a:lnSpc>
                <a:spcPct val="80000"/>
              </a:lnSpc>
            </a:pPr>
            <a:r>
              <a:rPr lang="en-US" sz="3000" b="1" dirty="0">
                <a:ea typeface="ＭＳ Ｐゴシック" pitchFamily="-105" charset="-128"/>
              </a:rPr>
              <a:t>Be prepared to respond with evidence-based information</a:t>
            </a:r>
          </a:p>
          <a:p>
            <a:pPr eaLnBrk="1" hangingPunct="1">
              <a:lnSpc>
                <a:spcPct val="80000"/>
              </a:lnSpc>
            </a:pPr>
            <a:endParaRPr lang="en-US" sz="3000" b="1" dirty="0">
              <a:ea typeface="ＭＳ Ｐゴシック" pitchFamily="-105" charset="-128"/>
            </a:endParaRPr>
          </a:p>
          <a:p>
            <a:pPr eaLnBrk="1" hangingPunct="1">
              <a:lnSpc>
                <a:spcPct val="80000"/>
              </a:lnSpc>
            </a:pPr>
            <a:r>
              <a:rPr lang="en-US" sz="3000" b="1" dirty="0">
                <a:ea typeface="ＭＳ Ｐゴシック" pitchFamily="-105" charset="-128"/>
              </a:rPr>
              <a:t>Appeal to civic duty and risk</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Community Benefit</a:t>
            </a:r>
          </a:p>
        </p:txBody>
      </p:sp>
      <p:sp>
        <p:nvSpPr>
          <p:cNvPr id="49155" name="Content Placeholder 2"/>
          <p:cNvSpPr>
            <a:spLocks noGrp="1"/>
          </p:cNvSpPr>
          <p:nvPr>
            <p:ph idx="1"/>
          </p:nvPr>
        </p:nvSpPr>
        <p:spPr/>
        <p:txBody>
          <a:bodyPr>
            <a:normAutofit fontScale="92500" lnSpcReduction="10000"/>
          </a:bodyPr>
          <a:lstStyle/>
          <a:p>
            <a:pPr eaLnBrk="1" hangingPunct="1">
              <a:lnSpc>
                <a:spcPct val="90000"/>
              </a:lnSpc>
            </a:pPr>
            <a:r>
              <a:rPr lang="en-US" sz="3000" b="1" dirty="0">
                <a:ea typeface="ＭＳ Ｐゴシック" pitchFamily="-105" charset="-128"/>
              </a:rPr>
              <a:t>Untreated children become threat to others</a:t>
            </a:r>
          </a:p>
          <a:p>
            <a:pPr eaLnBrk="1" hangingPunct="1">
              <a:lnSpc>
                <a:spcPct val="90000"/>
              </a:lnSpc>
            </a:pPr>
            <a:endParaRPr lang="en-US" sz="3000" b="1" dirty="0">
              <a:ea typeface="ＭＳ Ｐゴシック" pitchFamily="-105" charset="-128"/>
            </a:endParaRPr>
          </a:p>
          <a:p>
            <a:pPr eaLnBrk="1" hangingPunct="1">
              <a:lnSpc>
                <a:spcPct val="90000"/>
              </a:lnSpc>
            </a:pPr>
            <a:r>
              <a:rPr lang="en-US" sz="3000" b="1" dirty="0">
                <a:ea typeface="ＭＳ Ｐゴシック" pitchFamily="-105" charset="-128"/>
              </a:rPr>
              <a:t>Some individuals cannot be vaccinated and rely on ‘herd immunity’</a:t>
            </a:r>
          </a:p>
          <a:p>
            <a:pPr eaLnBrk="1" hangingPunct="1">
              <a:lnSpc>
                <a:spcPct val="90000"/>
              </a:lnSpc>
            </a:pPr>
            <a:endParaRPr lang="en-US" sz="3000" b="1" dirty="0">
              <a:ea typeface="ＭＳ Ｐゴシック" pitchFamily="-105" charset="-128"/>
            </a:endParaRPr>
          </a:p>
          <a:p>
            <a:pPr eaLnBrk="1" hangingPunct="1">
              <a:lnSpc>
                <a:spcPct val="90000"/>
              </a:lnSpc>
            </a:pPr>
            <a:r>
              <a:rPr lang="en-US" sz="3000" b="1" dirty="0">
                <a:ea typeface="ＭＳ Ｐゴシック" pitchFamily="-105" charset="-128"/>
              </a:rPr>
              <a:t>Even with a fully immunized population, infection is still possible</a:t>
            </a:r>
          </a:p>
          <a:p>
            <a:pPr eaLnBrk="1" hangingPunct="1">
              <a:lnSpc>
                <a:spcPct val="90000"/>
              </a:lnSpc>
            </a:pPr>
            <a:endParaRPr lang="en-US" sz="3000" b="1" dirty="0">
              <a:ea typeface="ＭＳ Ｐゴシック" pitchFamily="-105" charset="-128"/>
            </a:endParaRPr>
          </a:p>
          <a:p>
            <a:pPr eaLnBrk="1" hangingPunct="1">
              <a:lnSpc>
                <a:spcPct val="90000"/>
              </a:lnSpc>
            </a:pPr>
            <a:r>
              <a:rPr lang="en-US" sz="3000" b="1" dirty="0">
                <a:ea typeface="ＭＳ Ｐゴシック" pitchFamily="-105" charset="-128"/>
              </a:rPr>
              <a:t>Costs on community</a:t>
            </a:r>
          </a:p>
          <a:p>
            <a:pPr eaLnBrk="1" hangingPunct="1">
              <a:lnSpc>
                <a:spcPct val="90000"/>
              </a:lnSpc>
            </a:pPr>
            <a:endParaRPr lang="en-US" sz="3000" dirty="0">
              <a:ea typeface="ＭＳ Ｐゴシック" pitchFamily="-105" charset="-12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Pharmacists’ Responsibility</a:t>
            </a:r>
          </a:p>
        </p:txBody>
      </p:sp>
      <p:sp>
        <p:nvSpPr>
          <p:cNvPr id="51203" name="Rectangle 3"/>
          <p:cNvSpPr>
            <a:spLocks noGrp="1"/>
          </p:cNvSpPr>
          <p:nvPr>
            <p:ph idx="1"/>
          </p:nvPr>
        </p:nvSpPr>
        <p:spPr/>
        <p:txBody>
          <a:bodyPr/>
          <a:lstStyle/>
          <a:p>
            <a:pPr eaLnBrk="1" hangingPunct="1"/>
            <a:endParaRPr lang="en-US" dirty="0">
              <a:ea typeface="ＭＳ Ｐゴシック" pitchFamily="-105" charset="-128"/>
            </a:endParaRPr>
          </a:p>
          <a:p>
            <a:pPr eaLnBrk="1" hangingPunct="1"/>
            <a:r>
              <a:rPr lang="en-US" b="1" dirty="0">
                <a:ea typeface="ＭＳ Ｐゴシック" pitchFamily="-105" charset="-128"/>
              </a:rPr>
              <a:t>Promote vaccination – Public Health issue</a:t>
            </a:r>
          </a:p>
          <a:p>
            <a:pPr eaLnBrk="1" hangingPunct="1"/>
            <a:endParaRPr lang="en-US" b="1" dirty="0">
              <a:ea typeface="ＭＳ Ｐゴシック" pitchFamily="-105" charset="-128"/>
            </a:endParaRPr>
          </a:p>
          <a:p>
            <a:pPr eaLnBrk="1" hangingPunct="1"/>
            <a:r>
              <a:rPr lang="en-US" b="1" dirty="0">
                <a:ea typeface="ＭＳ Ｐゴシック" pitchFamily="-105" charset="-128"/>
              </a:rPr>
              <a:t>Ensure proper storage and administration</a:t>
            </a:r>
          </a:p>
          <a:p>
            <a:pPr eaLnBrk="1" hangingPunct="1"/>
            <a:endParaRPr lang="en-US" b="1" dirty="0">
              <a:ea typeface="ＭＳ Ｐゴシック" pitchFamily="-105" charset="-128"/>
            </a:endParaRPr>
          </a:p>
          <a:p>
            <a:pPr eaLnBrk="1" hangingPunct="1"/>
            <a:r>
              <a:rPr lang="en-US" b="1" dirty="0">
                <a:ea typeface="ＭＳ Ｐゴシック" pitchFamily="-105" charset="-128"/>
              </a:rPr>
              <a:t>Observe correct timing and appropriate intervals of vaccinations</a:t>
            </a:r>
          </a:p>
          <a:p>
            <a:pPr eaLnBrk="1" hangingPunct="1"/>
            <a:endParaRPr lang="en-US" b="1" dirty="0">
              <a:ea typeface="ＭＳ Ｐゴシック" pitchFamily="-105" charset="-128"/>
            </a:endParaRPr>
          </a:p>
          <a:p>
            <a:pPr eaLnBrk="1" hangingPunct="1"/>
            <a:r>
              <a:rPr lang="en-US" b="1" dirty="0">
                <a:ea typeface="ＭＳ Ｐゴシック" pitchFamily="-105" charset="-128"/>
              </a:rPr>
              <a:t>Follow contraindications and precautions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dirty="0">
                <a:solidFill>
                  <a:srgbClr val="C00000"/>
                </a:solidFill>
                <a:ea typeface="+mj-ea"/>
                <a:cs typeface="+mj-cs"/>
              </a:rPr>
              <a:t>Resources</a:t>
            </a:r>
          </a:p>
        </p:txBody>
      </p:sp>
      <p:sp>
        <p:nvSpPr>
          <p:cNvPr id="53251" name="Rectangle 3"/>
          <p:cNvSpPr>
            <a:spLocks noGrp="1"/>
          </p:cNvSpPr>
          <p:nvPr>
            <p:ph idx="1"/>
          </p:nvPr>
        </p:nvSpPr>
        <p:spPr>
          <a:xfrm>
            <a:off x="457200" y="1676400"/>
            <a:ext cx="8229600" cy="4625975"/>
          </a:xfrm>
        </p:spPr>
        <p:txBody>
          <a:bodyPr>
            <a:normAutofit fontScale="85000" lnSpcReduction="20000"/>
          </a:bodyPr>
          <a:lstStyle/>
          <a:p>
            <a:pPr eaLnBrk="1" hangingPunct="1">
              <a:lnSpc>
                <a:spcPct val="90000"/>
              </a:lnSpc>
            </a:pPr>
            <a:r>
              <a:rPr lang="en-US" sz="2600" b="1" dirty="0">
                <a:ea typeface="ＭＳ Ｐゴシック" pitchFamily="-105" charset="-128"/>
              </a:rPr>
              <a:t>CDC vaccine safety - </a:t>
            </a:r>
            <a:r>
              <a:rPr lang="en-US" sz="2200" b="1" dirty="0">
                <a:ea typeface="ＭＳ Ｐゴシック" pitchFamily="-105" charset="-128"/>
                <a:hlinkClick r:id="rId3"/>
              </a:rPr>
              <a:t>www.cdc.gov/vaccines</a:t>
            </a:r>
            <a:endParaRPr lang="en-US" sz="2200" b="1" dirty="0">
              <a:ea typeface="ＭＳ Ｐゴシック" pitchFamily="-105" charset="-128"/>
            </a:endParaRPr>
          </a:p>
          <a:p>
            <a:pPr lvl="1" eaLnBrk="1" hangingPunct="1">
              <a:lnSpc>
                <a:spcPct val="90000"/>
              </a:lnSpc>
            </a:pPr>
            <a:endParaRPr lang="en-US" sz="1400" b="1" dirty="0">
              <a:ea typeface="ＭＳ Ｐゴシック" pitchFamily="-105" charset="-128"/>
            </a:endParaRPr>
          </a:p>
          <a:p>
            <a:pPr eaLnBrk="1" hangingPunct="1">
              <a:lnSpc>
                <a:spcPct val="90000"/>
              </a:lnSpc>
            </a:pPr>
            <a:r>
              <a:rPr lang="en-US" sz="2600" b="1" dirty="0">
                <a:ea typeface="ＭＳ Ｐゴシック" pitchFamily="-105" charset="-128"/>
              </a:rPr>
              <a:t>Flu info - </a:t>
            </a:r>
            <a:r>
              <a:rPr lang="en-US" sz="2200" b="1" dirty="0">
                <a:ea typeface="ＭＳ Ｐゴシック" pitchFamily="-105" charset="-128"/>
                <a:hlinkClick r:id="rId4"/>
              </a:rPr>
              <a:t>http://www.flu.gov/</a:t>
            </a:r>
            <a:endParaRPr lang="en-US" sz="2200" b="1" dirty="0">
              <a:ea typeface="ＭＳ Ｐゴシック" pitchFamily="-105" charset="-128"/>
            </a:endParaRPr>
          </a:p>
          <a:p>
            <a:pPr eaLnBrk="1" hangingPunct="1">
              <a:lnSpc>
                <a:spcPct val="90000"/>
              </a:lnSpc>
            </a:pPr>
            <a:endParaRPr lang="en-US" sz="1400" b="1" dirty="0">
              <a:ea typeface="ＭＳ Ｐゴシック" pitchFamily="-105" charset="-128"/>
            </a:endParaRPr>
          </a:p>
          <a:p>
            <a:pPr eaLnBrk="1" hangingPunct="1">
              <a:lnSpc>
                <a:spcPct val="90000"/>
              </a:lnSpc>
            </a:pPr>
            <a:r>
              <a:rPr lang="en-US" sz="2600" b="1" dirty="0">
                <a:ea typeface="ＭＳ Ｐゴシック" pitchFamily="-105" charset="-128"/>
              </a:rPr>
              <a:t>Local flu info - </a:t>
            </a:r>
            <a:r>
              <a:rPr lang="en-US" sz="2200" b="1" dirty="0">
                <a:ea typeface="ＭＳ Ｐゴシック" pitchFamily="-105" charset="-128"/>
                <a:hlinkClick r:id="rId5"/>
              </a:rPr>
              <a:t>www.tricore.org</a:t>
            </a:r>
            <a:r>
              <a:rPr lang="en-US" sz="2200" b="1" dirty="0">
                <a:ea typeface="ＭＳ Ｐゴシック" pitchFamily="-105" charset="-128"/>
              </a:rPr>
              <a:t> </a:t>
            </a:r>
          </a:p>
          <a:p>
            <a:pPr eaLnBrk="1" hangingPunct="1">
              <a:lnSpc>
                <a:spcPct val="90000"/>
              </a:lnSpc>
            </a:pPr>
            <a:endParaRPr lang="en-US" sz="1400" b="1" dirty="0">
              <a:ea typeface="ＭＳ Ｐゴシック" pitchFamily="-105" charset="-128"/>
            </a:endParaRPr>
          </a:p>
          <a:p>
            <a:pPr eaLnBrk="1" hangingPunct="1">
              <a:lnSpc>
                <a:spcPct val="90000"/>
              </a:lnSpc>
            </a:pPr>
            <a:r>
              <a:rPr lang="en-US" sz="2800" b="1" dirty="0">
                <a:ea typeface="ＭＳ Ｐゴシック" pitchFamily="-105" charset="-128"/>
              </a:rPr>
              <a:t>Immunization Action Coalition - </a:t>
            </a:r>
            <a:r>
              <a:rPr lang="en-US" sz="2800" b="1" dirty="0">
                <a:ea typeface="ＭＳ Ｐゴシック" pitchFamily="-105" charset="-128"/>
                <a:hlinkClick r:id="rId6"/>
              </a:rPr>
              <a:t>www.immunize.org</a:t>
            </a:r>
            <a:r>
              <a:rPr lang="en-US" sz="2800" b="1" dirty="0">
                <a:ea typeface="ＭＳ Ｐゴシック" pitchFamily="-105" charset="-128"/>
              </a:rPr>
              <a:t> </a:t>
            </a:r>
          </a:p>
          <a:p>
            <a:pPr eaLnBrk="1" hangingPunct="1">
              <a:lnSpc>
                <a:spcPct val="90000"/>
              </a:lnSpc>
            </a:pPr>
            <a:endParaRPr lang="en-US" sz="1400" b="1" dirty="0">
              <a:ea typeface="ＭＳ Ｐゴシック" pitchFamily="-105" charset="-128"/>
            </a:endParaRPr>
          </a:p>
          <a:p>
            <a:pPr eaLnBrk="1" hangingPunct="1">
              <a:lnSpc>
                <a:spcPct val="90000"/>
              </a:lnSpc>
            </a:pPr>
            <a:r>
              <a:rPr lang="en-US" sz="2600" b="1" dirty="0">
                <a:ea typeface="ＭＳ Ｐゴシック" pitchFamily="-105" charset="-128"/>
              </a:rPr>
              <a:t>American Academy of Pediatrics </a:t>
            </a:r>
            <a:r>
              <a:rPr lang="en-US" sz="2800" b="1" dirty="0">
                <a:ea typeface="ＭＳ Ｐゴシック" pitchFamily="-105" charset="-128"/>
              </a:rPr>
              <a:t>- </a:t>
            </a:r>
            <a:r>
              <a:rPr lang="en-US" sz="2200" b="1" dirty="0">
                <a:ea typeface="ＭＳ Ｐゴシック" pitchFamily="-105" charset="-128"/>
                <a:hlinkClick r:id="rId7"/>
              </a:rPr>
              <a:t>www.cispimmunize.org</a:t>
            </a:r>
            <a:endParaRPr lang="en-US" sz="2200" b="1" dirty="0">
              <a:ea typeface="ＭＳ Ｐゴシック" pitchFamily="-105" charset="-128"/>
            </a:endParaRPr>
          </a:p>
          <a:p>
            <a:pPr eaLnBrk="1" hangingPunct="1">
              <a:lnSpc>
                <a:spcPct val="90000"/>
              </a:lnSpc>
            </a:pPr>
            <a:endParaRPr lang="en-US" sz="1400" b="1" dirty="0">
              <a:ea typeface="ＭＳ Ｐゴシック" pitchFamily="-105" charset="-128"/>
            </a:endParaRPr>
          </a:p>
          <a:p>
            <a:pPr eaLnBrk="1" hangingPunct="1">
              <a:lnSpc>
                <a:spcPct val="90000"/>
              </a:lnSpc>
            </a:pPr>
            <a:r>
              <a:rPr lang="en-US" sz="2600" b="1" dirty="0">
                <a:ea typeface="ＭＳ Ｐゴシック" pitchFamily="-105" charset="-128"/>
              </a:rPr>
              <a:t>Children’s Hospital of </a:t>
            </a:r>
            <a:r>
              <a:rPr lang="en-US" sz="2600" b="1" dirty="0" err="1">
                <a:ea typeface="ＭＳ Ｐゴシック" pitchFamily="-105" charset="-128"/>
              </a:rPr>
              <a:t>Philidelphia</a:t>
            </a:r>
            <a:r>
              <a:rPr lang="en-US" sz="2600" b="1" dirty="0">
                <a:ea typeface="ＭＳ Ｐゴシック" pitchFamily="-105" charset="-128"/>
              </a:rPr>
              <a:t> – </a:t>
            </a:r>
            <a:r>
              <a:rPr lang="en-US" sz="2600" b="1" dirty="0">
                <a:ea typeface="ＭＳ Ｐゴシック" pitchFamily="-105" charset="-128"/>
                <a:hlinkClick r:id="rId8"/>
              </a:rPr>
              <a:t>www.chop.edu</a:t>
            </a:r>
            <a:r>
              <a:rPr lang="en-US" sz="2600" b="1" dirty="0">
                <a:ea typeface="ＭＳ Ｐゴシック" pitchFamily="-105" charset="-128"/>
              </a:rPr>
              <a:t> </a:t>
            </a:r>
          </a:p>
          <a:p>
            <a:pPr eaLnBrk="1" hangingPunct="1">
              <a:lnSpc>
                <a:spcPct val="90000"/>
              </a:lnSpc>
            </a:pPr>
            <a:endParaRPr lang="en-US" sz="1400" b="1" dirty="0">
              <a:ea typeface="ＭＳ Ｐゴシック" pitchFamily="-105" charset="-128"/>
            </a:endParaRPr>
          </a:p>
          <a:p>
            <a:pPr eaLnBrk="1" hangingPunct="1">
              <a:lnSpc>
                <a:spcPct val="90000"/>
              </a:lnSpc>
            </a:pPr>
            <a:r>
              <a:rPr lang="en-US" sz="3000" b="1" dirty="0">
                <a:ea typeface="ＭＳ Ｐゴシック" pitchFamily="-105" charset="-128"/>
              </a:rPr>
              <a:t>Vaccine Adverse Event Reporting System (VAERS) - </a:t>
            </a:r>
            <a:r>
              <a:rPr lang="en-US" sz="3000" b="1" dirty="0">
                <a:ea typeface="ＭＳ Ｐゴシック" pitchFamily="-105" charset="-128"/>
                <a:hlinkClick r:id="rId9"/>
              </a:rPr>
              <a:t>http://vaers.hhs.gov/</a:t>
            </a:r>
            <a:r>
              <a:rPr lang="en-US" sz="3000" b="1" dirty="0">
                <a:ea typeface="ＭＳ Ｐゴシック" pitchFamily="-105" charset="-128"/>
              </a:rPr>
              <a:t> </a:t>
            </a:r>
          </a:p>
          <a:p>
            <a:pPr eaLnBrk="1" hangingPunct="1">
              <a:lnSpc>
                <a:spcPct val="90000"/>
              </a:lnSpc>
            </a:pPr>
            <a:endParaRPr lang="en-US" sz="2200" dirty="0">
              <a:ea typeface="ＭＳ Ｐゴシック" pitchFamily="-105" charset="-12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Adverse Event Reporting</a:t>
            </a:r>
          </a:p>
        </p:txBody>
      </p:sp>
      <p:sp>
        <p:nvSpPr>
          <p:cNvPr id="55299" name="Rectangle 3"/>
          <p:cNvSpPr>
            <a:spLocks noGrp="1"/>
          </p:cNvSpPr>
          <p:nvPr>
            <p:ph idx="1"/>
          </p:nvPr>
        </p:nvSpPr>
        <p:spPr/>
        <p:txBody>
          <a:bodyPr>
            <a:normAutofit fontScale="92500" lnSpcReduction="20000"/>
          </a:bodyPr>
          <a:lstStyle/>
          <a:p>
            <a:pPr eaLnBrk="1" hangingPunct="1">
              <a:lnSpc>
                <a:spcPct val="90000"/>
              </a:lnSpc>
            </a:pPr>
            <a:r>
              <a:rPr lang="en-US" sz="2400" b="1" dirty="0">
                <a:ea typeface="ＭＳ Ｐゴシック" pitchFamily="-105" charset="-128"/>
              </a:rPr>
              <a:t>Vaccine Adverse Event Reporting System (</a:t>
            </a:r>
            <a:r>
              <a:rPr lang="en-US" sz="2400" b="1" dirty="0" err="1">
                <a:ea typeface="ＭＳ Ｐゴシック" pitchFamily="-105" charset="-128"/>
              </a:rPr>
              <a:t>VAERS</a:t>
            </a:r>
            <a:r>
              <a:rPr lang="en-US" sz="2400" b="1" dirty="0">
                <a:ea typeface="ＭＳ Ｐゴシック" pitchFamily="-105" charset="-128"/>
              </a:rPr>
              <a:t>)</a:t>
            </a:r>
          </a:p>
          <a:p>
            <a:pPr lvl="1" eaLnBrk="1" hangingPunct="1">
              <a:lnSpc>
                <a:spcPct val="90000"/>
              </a:lnSpc>
            </a:pPr>
            <a:r>
              <a:rPr lang="en-US" sz="2000" b="1" dirty="0">
                <a:ea typeface="ＭＳ Ｐゴシック" pitchFamily="-105" charset="-128"/>
              </a:rPr>
              <a:t>FDA and CDC</a:t>
            </a:r>
          </a:p>
          <a:p>
            <a:pPr lvl="1" eaLnBrk="1" hangingPunct="1">
              <a:lnSpc>
                <a:spcPct val="90000"/>
              </a:lnSpc>
            </a:pPr>
            <a:r>
              <a:rPr lang="en-US" sz="2000" b="1" dirty="0">
                <a:ea typeface="ＭＳ Ｐゴシック" pitchFamily="-105" charset="-128"/>
              </a:rPr>
              <a:t>Voluntary reporting (by anyone)</a:t>
            </a:r>
          </a:p>
          <a:p>
            <a:pPr lvl="1" eaLnBrk="1" hangingPunct="1">
              <a:lnSpc>
                <a:spcPct val="90000"/>
              </a:lnSpc>
            </a:pPr>
            <a:endParaRPr lang="en-US" sz="2000" b="1" dirty="0">
              <a:ea typeface="ＭＳ Ｐゴシック" pitchFamily="-105" charset="-128"/>
            </a:endParaRPr>
          </a:p>
          <a:p>
            <a:pPr eaLnBrk="1" hangingPunct="1">
              <a:lnSpc>
                <a:spcPct val="90000"/>
              </a:lnSpc>
            </a:pPr>
            <a:r>
              <a:rPr lang="en-US" sz="2400" b="1" dirty="0">
                <a:ea typeface="ＭＳ Ｐゴシック" pitchFamily="-105" charset="-128"/>
              </a:rPr>
              <a:t>Adverse reaction</a:t>
            </a:r>
          </a:p>
          <a:p>
            <a:pPr lvl="1" eaLnBrk="1" hangingPunct="1">
              <a:lnSpc>
                <a:spcPct val="90000"/>
              </a:lnSpc>
            </a:pPr>
            <a:r>
              <a:rPr lang="en-US" sz="2000" b="1" dirty="0">
                <a:ea typeface="ＭＳ Ｐゴシック" pitchFamily="-105" charset="-128"/>
              </a:rPr>
              <a:t>Side effect caused by vaccine</a:t>
            </a:r>
          </a:p>
          <a:p>
            <a:pPr lvl="1" eaLnBrk="1" hangingPunct="1">
              <a:lnSpc>
                <a:spcPct val="90000"/>
              </a:lnSpc>
            </a:pPr>
            <a:endParaRPr lang="en-US" sz="2000" b="1" dirty="0">
              <a:ea typeface="ＭＳ Ｐゴシック" pitchFamily="-105" charset="-128"/>
            </a:endParaRPr>
          </a:p>
          <a:p>
            <a:pPr eaLnBrk="1" hangingPunct="1">
              <a:lnSpc>
                <a:spcPct val="90000"/>
              </a:lnSpc>
            </a:pPr>
            <a:r>
              <a:rPr lang="en-US" sz="2400" b="1" dirty="0">
                <a:ea typeface="ＭＳ Ｐゴシック" pitchFamily="-105" charset="-128"/>
              </a:rPr>
              <a:t>Adverse event</a:t>
            </a:r>
          </a:p>
          <a:p>
            <a:pPr lvl="1" eaLnBrk="1" hangingPunct="1">
              <a:lnSpc>
                <a:spcPct val="90000"/>
              </a:lnSpc>
            </a:pPr>
            <a:r>
              <a:rPr lang="en-US" sz="2000" b="1" dirty="0">
                <a:ea typeface="ＭＳ Ｐゴシック" pitchFamily="-105" charset="-128"/>
              </a:rPr>
              <a:t>Temporal event following vaccination</a:t>
            </a:r>
          </a:p>
          <a:p>
            <a:pPr lvl="1" eaLnBrk="1" hangingPunct="1">
              <a:lnSpc>
                <a:spcPct val="90000"/>
              </a:lnSpc>
            </a:pPr>
            <a:r>
              <a:rPr lang="en-US" sz="2000" b="1" dirty="0">
                <a:ea typeface="ＭＳ Ｐゴシック" pitchFamily="-105" charset="-128"/>
              </a:rPr>
              <a:t>An adverse event can be an adverse reaction</a:t>
            </a:r>
          </a:p>
          <a:p>
            <a:pPr eaLnBrk="1" hangingPunct="1">
              <a:lnSpc>
                <a:spcPct val="90000"/>
              </a:lnSpc>
              <a:buFont typeface="Wingdings 2" pitchFamily="18" charset="2"/>
              <a:buNone/>
            </a:pPr>
            <a:endParaRPr lang="en-US" sz="2400" b="1" dirty="0">
              <a:ea typeface="ＭＳ Ｐゴシック" pitchFamily="-105" charset="-128"/>
            </a:endParaRPr>
          </a:p>
          <a:p>
            <a:pPr eaLnBrk="1" hangingPunct="1">
              <a:lnSpc>
                <a:spcPct val="90000"/>
              </a:lnSpc>
            </a:pPr>
            <a:r>
              <a:rPr lang="en-US" sz="2400" b="1" dirty="0">
                <a:ea typeface="ＭＳ Ｐゴシック" pitchFamily="-105" charset="-128"/>
              </a:rPr>
              <a:t>Vaccine Injury Compensation Program (1986)</a:t>
            </a:r>
          </a:p>
          <a:p>
            <a:pPr lvl="1" eaLnBrk="1" hangingPunct="1">
              <a:lnSpc>
                <a:spcPct val="90000"/>
              </a:lnSpc>
            </a:pPr>
            <a:r>
              <a:rPr lang="en-US" sz="2000" b="1" dirty="0">
                <a:ea typeface="ＭＳ Ｐゴシック" pitchFamily="-105" charset="-128"/>
              </a:rPr>
              <a:t>Routinely recommended childhood vaccines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rtlCol="0">
            <a:scene3d>
              <a:camera prst="orthographicFront"/>
              <a:lightRig rig="threePt" dir="t">
                <a:rot lat="0" lon="0" rev="4800000"/>
              </a:lightRig>
            </a:scene3d>
          </a:bodyPr>
          <a:lstStyle/>
          <a:p>
            <a:pPr algn="ctr" eaLnBrk="1" fontAlgn="auto" hangingPunct="1">
              <a:spcAft>
                <a:spcPts val="0"/>
              </a:spcAft>
              <a:defRPr/>
            </a:pPr>
            <a:r>
              <a:rPr lang="en-US" b="1" dirty="0">
                <a:solidFill>
                  <a:srgbClr val="C00000"/>
                </a:solidFill>
                <a:ea typeface="+mj-ea"/>
                <a:cs typeface="+mj-cs"/>
              </a:rPr>
              <a:t>Principles of Immunity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Principles of Immunity</a:t>
            </a:r>
          </a:p>
        </p:txBody>
      </p:sp>
      <p:sp>
        <p:nvSpPr>
          <p:cNvPr id="59395" name="Content Placeholder 2"/>
          <p:cNvSpPr>
            <a:spLocks noGrp="1"/>
          </p:cNvSpPr>
          <p:nvPr>
            <p:ph idx="1"/>
          </p:nvPr>
        </p:nvSpPr>
        <p:spPr/>
        <p:txBody>
          <a:bodyPr/>
          <a:lstStyle/>
          <a:p>
            <a:pPr eaLnBrk="1" hangingPunct="1">
              <a:buFontTx/>
              <a:buNone/>
            </a:pPr>
            <a:endParaRPr lang="en-US" b="1" dirty="0">
              <a:ea typeface="ＭＳ Ｐゴシック" pitchFamily="-105" charset="-128"/>
            </a:endParaRPr>
          </a:p>
          <a:p>
            <a:pPr eaLnBrk="1" hangingPunct="1">
              <a:buFontTx/>
              <a:buNone/>
            </a:pPr>
            <a:r>
              <a:rPr lang="en-US" b="1" dirty="0">
                <a:ea typeface="ＭＳ Ｐゴシック" pitchFamily="-105" charset="-128"/>
              </a:rPr>
              <a:t>* Immune System</a:t>
            </a:r>
          </a:p>
          <a:p>
            <a:pPr lvl="1"/>
            <a:r>
              <a:rPr lang="en-US" b="1" dirty="0">
                <a:ea typeface="ＭＳ Ｐゴシック" pitchFamily="-105" charset="-128"/>
              </a:rPr>
              <a:t>Distinguishes self from non-self.</a:t>
            </a:r>
          </a:p>
          <a:p>
            <a:pPr lvl="1"/>
            <a:r>
              <a:rPr lang="en-US" b="1" dirty="0">
                <a:ea typeface="ＭＳ Ｐゴシック" pitchFamily="-105" charset="-128"/>
              </a:rPr>
              <a:t>Ability to recognize and eliminate infectious agents.</a:t>
            </a:r>
          </a:p>
          <a:p>
            <a:pPr lvl="1" eaLnBrk="1" hangingPunct="1"/>
            <a:endParaRPr lang="en-US" b="1" dirty="0">
              <a:ea typeface="ＭＳ Ｐゴシック" pitchFamily="-105" charset="-128"/>
            </a:endParaRPr>
          </a:p>
          <a:p>
            <a:pPr eaLnBrk="1" hangingPunct="1"/>
            <a:endParaRPr lang="en-US" dirty="0">
              <a:ea typeface="ＭＳ Ｐゴシック" pitchFamily="-105" charset="-128"/>
            </a:endParaRPr>
          </a:p>
          <a:p>
            <a:pPr lvl="1" eaLnBrk="1" hangingPunct="1"/>
            <a:endParaRPr lang="en-US" dirty="0">
              <a:ea typeface="ＭＳ Ｐゴシック" pitchFamily="-105" charset="-12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Principles of Immunity</a:t>
            </a:r>
          </a:p>
        </p:txBody>
      </p:sp>
      <p:sp>
        <p:nvSpPr>
          <p:cNvPr id="61443" name="Rectangle 3"/>
          <p:cNvSpPr>
            <a:spLocks noGrp="1"/>
          </p:cNvSpPr>
          <p:nvPr>
            <p:ph idx="1"/>
          </p:nvPr>
        </p:nvSpPr>
        <p:spPr/>
        <p:txBody>
          <a:bodyPr/>
          <a:lstStyle/>
          <a:p>
            <a:pPr eaLnBrk="1" hangingPunct="1">
              <a:buFontTx/>
              <a:buNone/>
            </a:pPr>
            <a:r>
              <a:rPr lang="en-US" b="1" dirty="0">
                <a:ea typeface="ＭＳ Ｐゴシック" pitchFamily="-105" charset="-128"/>
              </a:rPr>
              <a:t>Antigen:</a:t>
            </a:r>
          </a:p>
          <a:p>
            <a:pPr eaLnBrk="1" hangingPunct="1"/>
            <a:r>
              <a:rPr lang="en-US" b="1" dirty="0">
                <a:ea typeface="ＭＳ Ｐゴシック" pitchFamily="-105" charset="-128"/>
              </a:rPr>
              <a:t>A live or inactivated substance that is capable of inducing immune response</a:t>
            </a:r>
          </a:p>
          <a:p>
            <a:pPr eaLnBrk="1" hangingPunct="1">
              <a:buFontTx/>
              <a:buNone/>
            </a:pPr>
            <a:endParaRPr lang="en-US" b="1" dirty="0">
              <a:ea typeface="ＭＳ Ｐゴシック" pitchFamily="-105" charset="-128"/>
            </a:endParaRPr>
          </a:p>
          <a:p>
            <a:pPr eaLnBrk="1" hangingPunct="1">
              <a:buFontTx/>
              <a:buNone/>
            </a:pPr>
            <a:r>
              <a:rPr lang="en-US" b="1" dirty="0">
                <a:ea typeface="ＭＳ Ｐゴシック" pitchFamily="-105" charset="-128"/>
              </a:rPr>
              <a:t>Antibody:</a:t>
            </a:r>
          </a:p>
          <a:p>
            <a:pPr eaLnBrk="1" hangingPunct="1"/>
            <a:r>
              <a:rPr lang="en-US" b="1" dirty="0">
                <a:ea typeface="ＭＳ Ｐゴシック" pitchFamily="-105" charset="-128"/>
              </a:rPr>
              <a:t>Protein molecules produced by the B lymphocytes that assist in the elimination of antigens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DISCLOSURE</a:t>
            </a:r>
          </a:p>
        </p:txBody>
      </p:sp>
      <p:sp>
        <p:nvSpPr>
          <p:cNvPr id="3" name="Content Placeholder 2"/>
          <p:cNvSpPr>
            <a:spLocks noGrp="1"/>
          </p:cNvSpPr>
          <p:nvPr>
            <p:ph idx="1"/>
          </p:nvPr>
        </p:nvSpPr>
        <p:spPr/>
        <p:txBody>
          <a:bodyPr>
            <a:normAutofit/>
          </a:bodyPr>
          <a:lstStyle/>
          <a:p>
            <a:pPr marL="0" indent="0">
              <a:buNone/>
            </a:pPr>
            <a:endParaRPr lang="en-US" sz="3200" b="1" dirty="0"/>
          </a:p>
          <a:p>
            <a:pPr marL="0" indent="0">
              <a:buNone/>
            </a:pPr>
            <a:r>
              <a:rPr lang="en-US" sz="3200" b="1" dirty="0"/>
              <a:t>The presenter of this program has no financial conflict or interest with the manufacturer of any product named during this presentation.</a:t>
            </a:r>
          </a:p>
        </p:txBody>
      </p:sp>
    </p:spTree>
    <p:extLst>
      <p:ext uri="{BB962C8B-B14F-4D97-AF65-F5344CB8AC3E}">
        <p14:creationId xmlns:p14="http://schemas.microsoft.com/office/powerpoint/2010/main" val="3682141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Principles of Immunity</a:t>
            </a:r>
          </a:p>
        </p:txBody>
      </p:sp>
      <p:sp>
        <p:nvSpPr>
          <p:cNvPr id="24579" name="Content Placeholder 2"/>
          <p:cNvSpPr>
            <a:spLocks noGrp="1"/>
          </p:cNvSpPr>
          <p:nvPr>
            <p:ph idx="1"/>
          </p:nvPr>
        </p:nvSpPr>
        <p:spPr/>
        <p:txBody>
          <a:bodyPr/>
          <a:lstStyle/>
          <a:p>
            <a:pPr eaLnBrk="1" hangingPunct="1">
              <a:lnSpc>
                <a:spcPct val="70000"/>
              </a:lnSpc>
              <a:buFontTx/>
              <a:buNone/>
            </a:pPr>
            <a:r>
              <a:rPr lang="en-US" sz="3600" b="1" dirty="0">
                <a:ea typeface="ＭＳ Ｐゴシック" pitchFamily="-105" charset="-128"/>
              </a:rPr>
              <a:t>Passive Immunity</a:t>
            </a:r>
          </a:p>
          <a:p>
            <a:pPr eaLnBrk="1" hangingPunct="1">
              <a:lnSpc>
                <a:spcPct val="70000"/>
              </a:lnSpc>
            </a:pPr>
            <a:endParaRPr lang="en-US" sz="3000" dirty="0">
              <a:ea typeface="ＭＳ Ｐゴシック" pitchFamily="-105" charset="-128"/>
            </a:endParaRPr>
          </a:p>
          <a:p>
            <a:pPr eaLnBrk="1" hangingPunct="1">
              <a:lnSpc>
                <a:spcPct val="70000"/>
              </a:lnSpc>
            </a:pPr>
            <a:r>
              <a:rPr lang="en-US" sz="3000" b="1" dirty="0">
                <a:ea typeface="ＭＳ Ｐゴシック" pitchFamily="-105" charset="-128"/>
              </a:rPr>
              <a:t>Transferred protection from exogenous source</a:t>
            </a:r>
          </a:p>
          <a:p>
            <a:pPr lvl="1" eaLnBrk="1" hangingPunct="1">
              <a:lnSpc>
                <a:spcPct val="70000"/>
              </a:lnSpc>
            </a:pPr>
            <a:r>
              <a:rPr lang="en-US" b="1" dirty="0">
                <a:ea typeface="ＭＳ Ｐゴシック" pitchFamily="-105" charset="-128"/>
              </a:rPr>
              <a:t>Maternal/</a:t>
            </a:r>
            <a:r>
              <a:rPr lang="en-US" b="1" dirty="0" err="1">
                <a:ea typeface="ＭＳ Ｐゴシック" pitchFamily="-105" charset="-128"/>
              </a:rPr>
              <a:t>transplacental</a:t>
            </a:r>
            <a:r>
              <a:rPr lang="en-US" b="1" dirty="0">
                <a:ea typeface="ＭＳ Ｐゴシック" pitchFamily="-105" charset="-128"/>
              </a:rPr>
              <a:t> </a:t>
            </a:r>
          </a:p>
          <a:p>
            <a:pPr lvl="1" eaLnBrk="1" hangingPunct="1">
              <a:lnSpc>
                <a:spcPct val="70000"/>
              </a:lnSpc>
            </a:pPr>
            <a:r>
              <a:rPr lang="en-US" b="1" dirty="0">
                <a:ea typeface="ＭＳ Ｐゴシック" pitchFamily="-105" charset="-128"/>
              </a:rPr>
              <a:t>Blood products</a:t>
            </a:r>
          </a:p>
          <a:p>
            <a:pPr eaLnBrk="1" hangingPunct="1">
              <a:lnSpc>
                <a:spcPct val="70000"/>
              </a:lnSpc>
              <a:buFont typeface="Wingdings 2" pitchFamily="18" charset="2"/>
              <a:buNone/>
            </a:pPr>
            <a:endParaRPr lang="en-US" sz="3000" b="1" dirty="0">
              <a:ea typeface="ＭＳ Ｐゴシック" pitchFamily="-105" charset="-128"/>
            </a:endParaRPr>
          </a:p>
          <a:p>
            <a:pPr eaLnBrk="1" hangingPunct="1">
              <a:lnSpc>
                <a:spcPct val="70000"/>
              </a:lnSpc>
            </a:pPr>
            <a:r>
              <a:rPr lang="en-US" sz="3000" b="1" dirty="0">
                <a:ea typeface="ＭＳ Ｐゴシック" pitchFamily="-105" charset="-128"/>
              </a:rPr>
              <a:t>Temporary (wanes with time)</a:t>
            </a:r>
          </a:p>
          <a:p>
            <a:pPr eaLnBrk="1" hangingPunct="1">
              <a:lnSpc>
                <a:spcPct val="70000"/>
              </a:lnSpc>
              <a:buFontTx/>
              <a:buNone/>
            </a:pPr>
            <a:endParaRPr lang="en-US" sz="2400" b="1" dirty="0">
              <a:ea typeface="ＭＳ Ｐゴシック" pitchFamily="-105" charset="-128"/>
            </a:endParaRPr>
          </a:p>
          <a:p>
            <a:pPr eaLnBrk="1" hangingPunct="1">
              <a:lnSpc>
                <a:spcPct val="70000"/>
              </a:lnSpc>
              <a:buFontTx/>
              <a:buNone/>
            </a:pPr>
            <a:endParaRPr lang="en-US" sz="2600" dirty="0">
              <a:ea typeface="ＭＳ Ｐゴシック" pitchFamily="-105"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3" end="3"/>
                                            </p:txEl>
                                          </p:spTgt>
                                        </p:tgtEl>
                                        <p:attrNameLst>
                                          <p:attrName>style.visibility</p:attrName>
                                        </p:attrNameLst>
                                      </p:cBhvr>
                                      <p:to>
                                        <p:strVal val="visible"/>
                                      </p:to>
                                    </p:set>
                                    <p:animEffect transition="in" filter="dissolve">
                                      <p:cBhvr>
                                        <p:cTn id="7" dur="500"/>
                                        <p:tgtEl>
                                          <p:spTgt spid="24579">
                                            <p:txEl>
                                              <p:pRg st="3" end="3"/>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4579">
                                            <p:txEl>
                                              <p:pRg st="4" end="4"/>
                                            </p:txEl>
                                          </p:spTgt>
                                        </p:tgtEl>
                                        <p:attrNameLst>
                                          <p:attrName>style.visibility</p:attrName>
                                        </p:attrNameLst>
                                      </p:cBhvr>
                                      <p:to>
                                        <p:strVal val="visible"/>
                                      </p:to>
                                    </p:set>
                                    <p:animEffect transition="in" filter="dissolve">
                                      <p:cBhvr>
                                        <p:cTn id="10" dur="500"/>
                                        <p:tgtEl>
                                          <p:spTgt spid="245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981200" y="762000"/>
            <a:ext cx="6377940" cy="1293028"/>
          </a:xfrm>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Principles of Immunity</a:t>
            </a:r>
          </a:p>
        </p:txBody>
      </p:sp>
      <p:sp>
        <p:nvSpPr>
          <p:cNvPr id="25603" name="Content Placeholder 2"/>
          <p:cNvSpPr>
            <a:spLocks noGrp="1"/>
          </p:cNvSpPr>
          <p:nvPr>
            <p:ph idx="1"/>
          </p:nvPr>
        </p:nvSpPr>
        <p:spPr/>
        <p:txBody>
          <a:bodyPr>
            <a:normAutofit lnSpcReduction="10000"/>
          </a:bodyPr>
          <a:lstStyle/>
          <a:p>
            <a:pPr eaLnBrk="1" hangingPunct="1">
              <a:lnSpc>
                <a:spcPct val="70000"/>
              </a:lnSpc>
              <a:buFontTx/>
              <a:buNone/>
            </a:pPr>
            <a:r>
              <a:rPr lang="en-US" sz="3600" b="1" dirty="0">
                <a:ea typeface="ＭＳ Ｐゴシック" pitchFamily="-105" charset="-128"/>
              </a:rPr>
              <a:t>Active Immunity</a:t>
            </a:r>
          </a:p>
          <a:p>
            <a:pPr eaLnBrk="1" hangingPunct="1">
              <a:lnSpc>
                <a:spcPct val="70000"/>
              </a:lnSpc>
            </a:pPr>
            <a:endParaRPr lang="en-US" dirty="0">
              <a:ea typeface="ＭＳ Ｐゴシック" pitchFamily="-105" charset="-128"/>
            </a:endParaRPr>
          </a:p>
          <a:p>
            <a:pPr eaLnBrk="1" hangingPunct="1">
              <a:lnSpc>
                <a:spcPct val="70000"/>
              </a:lnSpc>
            </a:pPr>
            <a:r>
              <a:rPr lang="en-US" sz="3200" b="1" dirty="0">
                <a:ea typeface="ＭＳ Ｐゴシック" pitchFamily="-105" charset="-128"/>
              </a:rPr>
              <a:t>Produced protection by person’s own immune system</a:t>
            </a:r>
          </a:p>
          <a:p>
            <a:pPr eaLnBrk="1" hangingPunct="1">
              <a:lnSpc>
                <a:spcPct val="70000"/>
              </a:lnSpc>
              <a:buFont typeface="Wingdings 2" pitchFamily="18" charset="2"/>
              <a:buNone/>
            </a:pPr>
            <a:endParaRPr lang="en-US" b="1" dirty="0">
              <a:ea typeface="ＭＳ Ｐゴシック" pitchFamily="-105" charset="-128"/>
            </a:endParaRPr>
          </a:p>
          <a:p>
            <a:pPr lvl="1" eaLnBrk="1" hangingPunct="1">
              <a:lnSpc>
                <a:spcPct val="70000"/>
              </a:lnSpc>
            </a:pPr>
            <a:r>
              <a:rPr lang="en-US" sz="2800" b="1" dirty="0">
                <a:ea typeface="ＭＳ Ｐゴシック" pitchFamily="-105" charset="-128"/>
              </a:rPr>
              <a:t>Exposure to infectious disease</a:t>
            </a:r>
          </a:p>
          <a:p>
            <a:pPr lvl="1" eaLnBrk="1" hangingPunct="1">
              <a:lnSpc>
                <a:spcPct val="70000"/>
              </a:lnSpc>
            </a:pPr>
            <a:r>
              <a:rPr lang="en-US" sz="2800" b="1" dirty="0">
                <a:ea typeface="ＭＳ Ｐゴシック" pitchFamily="-105" charset="-128"/>
              </a:rPr>
              <a:t>Vaccination</a:t>
            </a:r>
          </a:p>
          <a:p>
            <a:pPr lvl="2" eaLnBrk="1" hangingPunct="1">
              <a:lnSpc>
                <a:spcPct val="70000"/>
              </a:lnSpc>
            </a:pPr>
            <a:r>
              <a:rPr lang="en-US" sz="2800" b="1" dirty="0">
                <a:ea typeface="ＭＳ Ｐゴシック" pitchFamily="-105" charset="-128"/>
              </a:rPr>
              <a:t>Live attenuated vaccine</a:t>
            </a:r>
          </a:p>
          <a:p>
            <a:pPr lvl="2" eaLnBrk="1" hangingPunct="1">
              <a:lnSpc>
                <a:spcPct val="70000"/>
              </a:lnSpc>
            </a:pPr>
            <a:r>
              <a:rPr lang="en-US" sz="2800" b="1" dirty="0">
                <a:ea typeface="ＭＳ Ｐゴシック" pitchFamily="-105" charset="-128"/>
              </a:rPr>
              <a:t>Inactivated vaccine</a:t>
            </a:r>
          </a:p>
          <a:p>
            <a:pPr eaLnBrk="1" hangingPunct="1">
              <a:lnSpc>
                <a:spcPct val="70000"/>
              </a:lnSpc>
            </a:pPr>
            <a:endParaRPr lang="en-US" b="1" dirty="0">
              <a:ea typeface="ＭＳ Ｐゴシック" pitchFamily="-105" charset="-128"/>
            </a:endParaRPr>
          </a:p>
          <a:p>
            <a:pPr eaLnBrk="1" hangingPunct="1">
              <a:lnSpc>
                <a:spcPct val="70000"/>
              </a:lnSpc>
            </a:pPr>
            <a:r>
              <a:rPr lang="en-US" sz="2800" b="1" dirty="0">
                <a:ea typeface="ＭＳ Ｐゴシック" pitchFamily="-105" charset="-128"/>
              </a:rPr>
              <a:t>Usually more permanent</a:t>
            </a:r>
          </a:p>
          <a:p>
            <a:pPr eaLnBrk="1" hangingPunct="1"/>
            <a:endParaRPr lang="en-US" b="1" dirty="0">
              <a:ea typeface="ＭＳ Ｐゴシック" pitchFamily="-105"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6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3"/>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sz="3200" b="1" dirty="0">
                <a:solidFill>
                  <a:srgbClr val="C00000"/>
                </a:solidFill>
                <a:ea typeface="+mj-ea"/>
                <a:cs typeface="+mj-cs"/>
              </a:rPr>
              <a:t>Active Immune Response to Primary Exposure</a:t>
            </a:r>
          </a:p>
        </p:txBody>
      </p:sp>
      <p:sp>
        <p:nvSpPr>
          <p:cNvPr id="67587" name="Content Placeholder 4"/>
          <p:cNvSpPr>
            <a:spLocks noGrp="1"/>
          </p:cNvSpPr>
          <p:nvPr>
            <p:ph idx="1"/>
          </p:nvPr>
        </p:nvSpPr>
        <p:spPr>
          <a:xfrm>
            <a:off x="594360" y="2590800"/>
            <a:ext cx="7955280" cy="4069080"/>
          </a:xfrm>
        </p:spPr>
        <p:txBody>
          <a:bodyPr/>
          <a:lstStyle/>
          <a:p>
            <a:pPr eaLnBrk="1" hangingPunct="1">
              <a:lnSpc>
                <a:spcPct val="80000"/>
              </a:lnSpc>
            </a:pPr>
            <a:r>
              <a:rPr lang="en-US" sz="2800" b="1" dirty="0">
                <a:ea typeface="ＭＳ Ｐゴシック" pitchFamily="-105" charset="-128"/>
              </a:rPr>
              <a:t>Primary Response</a:t>
            </a:r>
          </a:p>
          <a:p>
            <a:pPr lvl="1" eaLnBrk="1" hangingPunct="1">
              <a:lnSpc>
                <a:spcPct val="80000"/>
              </a:lnSpc>
              <a:buFont typeface="Wingdings" pitchFamily="2" charset="2"/>
              <a:buNone/>
            </a:pPr>
            <a:endParaRPr lang="en-US" b="1" dirty="0">
              <a:ea typeface="ＭＳ Ｐゴシック" pitchFamily="-105" charset="-128"/>
            </a:endParaRPr>
          </a:p>
          <a:p>
            <a:pPr lvl="1" eaLnBrk="1" hangingPunct="1">
              <a:lnSpc>
                <a:spcPct val="80000"/>
              </a:lnSpc>
            </a:pPr>
            <a:r>
              <a:rPr lang="en-US" sz="2400" b="1" dirty="0">
                <a:ea typeface="ＭＳ Ｐゴシック" pitchFamily="-105" charset="-128"/>
              </a:rPr>
              <a:t>Innate immune response (rapid)</a:t>
            </a:r>
          </a:p>
          <a:p>
            <a:pPr eaLnBrk="1" hangingPunct="1">
              <a:lnSpc>
                <a:spcPct val="80000"/>
              </a:lnSpc>
            </a:pPr>
            <a:endParaRPr lang="en-US" sz="2400" b="1" dirty="0">
              <a:ea typeface="ＭＳ Ｐゴシック" pitchFamily="-105" charset="-128"/>
            </a:endParaRPr>
          </a:p>
          <a:p>
            <a:pPr lvl="1" eaLnBrk="1" hangingPunct="1">
              <a:lnSpc>
                <a:spcPct val="80000"/>
              </a:lnSpc>
            </a:pPr>
            <a:r>
              <a:rPr lang="en-US" sz="2400" b="1" dirty="0">
                <a:ea typeface="ＭＳ Ｐゴシック" pitchFamily="-105" charset="-128"/>
              </a:rPr>
              <a:t>Adaptive response (delayed)</a:t>
            </a:r>
          </a:p>
          <a:p>
            <a:pPr lvl="2" eaLnBrk="1" hangingPunct="1">
              <a:lnSpc>
                <a:spcPct val="80000"/>
              </a:lnSpc>
            </a:pPr>
            <a:r>
              <a:rPr lang="en-US" sz="2400" b="1" dirty="0">
                <a:ea typeface="ＭＳ Ｐゴシック" pitchFamily="-105" charset="-128"/>
              </a:rPr>
              <a:t>Antibody titers peak around 2-6 weeks post-exposure</a:t>
            </a:r>
          </a:p>
          <a:p>
            <a:pPr lvl="2" eaLnBrk="1" hangingPunct="1">
              <a:lnSpc>
                <a:spcPct val="80000"/>
              </a:lnSpc>
            </a:pPr>
            <a:r>
              <a:rPr lang="en-US" sz="2400" b="1" dirty="0">
                <a:ea typeface="ＭＳ Ｐゴシック" pitchFamily="-105" charset="-128"/>
              </a:rPr>
              <a:t>Titers fall gradually with memory B-cells being produced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52400" y="685800"/>
            <a:ext cx="8686800" cy="1252728"/>
          </a:xfrm>
        </p:spPr>
        <p:txBody>
          <a:bodyPr rtlCol="0">
            <a:scene3d>
              <a:camera prst="orthographicFront"/>
              <a:lightRig rig="threePt" dir="t">
                <a:rot lat="0" lon="0" rev="4800000"/>
              </a:lightRig>
            </a:scene3d>
          </a:bodyPr>
          <a:lstStyle/>
          <a:p>
            <a:pPr eaLnBrk="1" fontAlgn="auto" hangingPunct="1">
              <a:spcAft>
                <a:spcPts val="0"/>
              </a:spcAft>
              <a:defRPr/>
            </a:pPr>
            <a:r>
              <a:rPr lang="en-US" sz="3200" b="1" dirty="0">
                <a:solidFill>
                  <a:srgbClr val="C00000"/>
                </a:solidFill>
                <a:ea typeface="+mj-ea"/>
                <a:cs typeface="+mj-cs"/>
              </a:rPr>
              <a:t>        	Active Immune Response to Secondary Exposure</a:t>
            </a:r>
          </a:p>
        </p:txBody>
      </p:sp>
      <p:sp>
        <p:nvSpPr>
          <p:cNvPr id="69635" name="Content Placeholder 2"/>
          <p:cNvSpPr>
            <a:spLocks noGrp="1"/>
          </p:cNvSpPr>
          <p:nvPr>
            <p:ph idx="1"/>
          </p:nvPr>
        </p:nvSpPr>
        <p:spPr>
          <a:xfrm>
            <a:off x="518160" y="2667000"/>
            <a:ext cx="7955280" cy="4069080"/>
          </a:xfrm>
        </p:spPr>
        <p:txBody>
          <a:bodyPr/>
          <a:lstStyle/>
          <a:p>
            <a:pPr eaLnBrk="1" hangingPunct="1">
              <a:lnSpc>
                <a:spcPct val="80000"/>
              </a:lnSpc>
            </a:pPr>
            <a:r>
              <a:rPr lang="en-US" sz="2800" b="1" dirty="0">
                <a:ea typeface="ＭＳ Ｐゴシック" pitchFamily="-105" charset="-128"/>
              </a:rPr>
              <a:t>Secondary Response</a:t>
            </a:r>
          </a:p>
          <a:p>
            <a:pPr eaLnBrk="1" hangingPunct="1">
              <a:lnSpc>
                <a:spcPct val="80000"/>
              </a:lnSpc>
              <a:buFont typeface="Wingdings 2" pitchFamily="18" charset="2"/>
              <a:buNone/>
            </a:pPr>
            <a:endParaRPr lang="en-US" b="1" dirty="0">
              <a:ea typeface="ＭＳ Ｐゴシック" pitchFamily="-105" charset="-128"/>
            </a:endParaRPr>
          </a:p>
          <a:p>
            <a:pPr lvl="1" eaLnBrk="1" hangingPunct="1">
              <a:lnSpc>
                <a:spcPct val="80000"/>
              </a:lnSpc>
            </a:pPr>
            <a:r>
              <a:rPr lang="en-US" sz="2400" b="1" dirty="0">
                <a:ea typeface="ＭＳ Ｐゴシック" pitchFamily="-105" charset="-128"/>
              </a:rPr>
              <a:t>Delayed response</a:t>
            </a:r>
          </a:p>
          <a:p>
            <a:pPr eaLnBrk="1" hangingPunct="1">
              <a:lnSpc>
                <a:spcPct val="80000"/>
              </a:lnSpc>
            </a:pPr>
            <a:endParaRPr lang="en-US" b="1" dirty="0">
              <a:ea typeface="ＭＳ Ｐゴシック" pitchFamily="-105" charset="-128"/>
            </a:endParaRPr>
          </a:p>
          <a:p>
            <a:pPr lvl="2" eaLnBrk="1" hangingPunct="1">
              <a:lnSpc>
                <a:spcPct val="80000"/>
              </a:lnSpc>
            </a:pPr>
            <a:r>
              <a:rPr lang="en-US" b="1" dirty="0">
                <a:ea typeface="ＭＳ Ｐゴシック" pitchFamily="-105" charset="-128"/>
              </a:rPr>
              <a:t>Memory cells rapidly make antibodies</a:t>
            </a:r>
          </a:p>
          <a:p>
            <a:pPr eaLnBrk="1" hangingPunct="1">
              <a:lnSpc>
                <a:spcPct val="80000"/>
              </a:lnSpc>
            </a:pPr>
            <a:endParaRPr lang="en-US" b="1" dirty="0">
              <a:ea typeface="ＭＳ Ｐゴシック" pitchFamily="-105" charset="-128"/>
            </a:endParaRPr>
          </a:p>
          <a:p>
            <a:pPr lvl="2" eaLnBrk="1" hangingPunct="1">
              <a:lnSpc>
                <a:spcPct val="80000"/>
              </a:lnSpc>
            </a:pPr>
            <a:r>
              <a:rPr lang="en-US" b="1" dirty="0">
                <a:ea typeface="ＭＳ Ｐゴシック" pitchFamily="-105" charset="-128"/>
              </a:rPr>
              <a:t>Host often unaware that exposure ever occurred</a:t>
            </a:r>
          </a:p>
          <a:p>
            <a:pPr eaLnBrk="1" hangingPunct="1">
              <a:lnSpc>
                <a:spcPct val="80000"/>
              </a:lnSpc>
            </a:pPr>
            <a:endParaRPr lang="en-US" dirty="0">
              <a:ea typeface="ＭＳ Ｐゴシック" pitchFamily="-105" charset="-128"/>
            </a:endParaRPr>
          </a:p>
          <a:p>
            <a:pPr eaLnBrk="1" hangingPunct="1">
              <a:lnSpc>
                <a:spcPct val="80000"/>
              </a:lnSpc>
              <a:buFont typeface="Wingdings 2" pitchFamily="18" charset="2"/>
              <a:buNone/>
            </a:pPr>
            <a:r>
              <a:rPr lang="en-US" dirty="0">
                <a:ea typeface="ＭＳ Ｐゴシック" pitchFamily="-105" charset="-128"/>
              </a:rPr>
              <a:t> </a:t>
            </a:r>
          </a:p>
          <a:p>
            <a:pPr eaLnBrk="1" hangingPunct="1"/>
            <a:endParaRPr lang="en-US" dirty="0">
              <a:ea typeface="ＭＳ Ｐゴシック" pitchFamily="-105" charset="-128"/>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sz="3400" b="1" dirty="0">
                <a:solidFill>
                  <a:srgbClr val="C00000"/>
                </a:solidFill>
                <a:ea typeface="+mj-ea"/>
                <a:cs typeface="+mj-cs"/>
              </a:rPr>
              <a:t>Antibody Production following Vaccination</a:t>
            </a:r>
          </a:p>
        </p:txBody>
      </p:sp>
      <p:pic>
        <p:nvPicPr>
          <p:cNvPr id="71683" name="Picture 5" descr="immune_response_antibody"/>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2171700" y="2068287"/>
            <a:ext cx="5221014" cy="4731543"/>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Vaccination Principles</a:t>
            </a:r>
          </a:p>
        </p:txBody>
      </p:sp>
      <p:sp>
        <p:nvSpPr>
          <p:cNvPr id="73731" name="Rectangle 3"/>
          <p:cNvSpPr>
            <a:spLocks noGrp="1"/>
          </p:cNvSpPr>
          <p:nvPr>
            <p:ph idx="1"/>
          </p:nvPr>
        </p:nvSpPr>
        <p:spPr>
          <a:xfrm>
            <a:off x="594360" y="2194560"/>
            <a:ext cx="7955280" cy="4282440"/>
          </a:xfrm>
        </p:spPr>
        <p:txBody>
          <a:bodyPr>
            <a:noAutofit/>
          </a:bodyPr>
          <a:lstStyle/>
          <a:p>
            <a:pPr eaLnBrk="1" hangingPunct="1">
              <a:lnSpc>
                <a:spcPct val="90000"/>
              </a:lnSpc>
            </a:pPr>
            <a:r>
              <a:rPr lang="en-US" sz="2400" b="1" dirty="0">
                <a:ea typeface="ＭＳ Ｐゴシック" pitchFamily="-105" charset="-128"/>
              </a:rPr>
              <a:t>Successful vaccination relies on </a:t>
            </a:r>
            <a:r>
              <a:rPr lang="en-US" sz="2400" b="1" i="1" dirty="0">
                <a:ea typeface="ＭＳ Ｐゴシック" pitchFamily="-105" charset="-128"/>
              </a:rPr>
              <a:t>active immunity </a:t>
            </a:r>
            <a:r>
              <a:rPr lang="en-US" sz="2400" b="1" dirty="0">
                <a:ea typeface="ＭＳ Ｐゴシック" pitchFamily="-105" charset="-128"/>
              </a:rPr>
              <a:t>of individual</a:t>
            </a:r>
          </a:p>
          <a:p>
            <a:pPr eaLnBrk="1" hangingPunct="1">
              <a:lnSpc>
                <a:spcPct val="90000"/>
              </a:lnSpc>
            </a:pPr>
            <a:r>
              <a:rPr lang="en-US" sz="2400" b="1" dirty="0">
                <a:ea typeface="ＭＳ Ｐゴシック" pitchFamily="-105" charset="-128"/>
              </a:rPr>
              <a:t>Immunologic response is similar to natural infection (without risk of disease)</a:t>
            </a:r>
          </a:p>
          <a:p>
            <a:pPr eaLnBrk="1" hangingPunct="1">
              <a:lnSpc>
                <a:spcPct val="90000"/>
              </a:lnSpc>
            </a:pPr>
            <a:r>
              <a:rPr lang="en-US" sz="2400" b="1" dirty="0">
                <a:ea typeface="ＭＳ Ｐゴシック" pitchFamily="-105" charset="-128"/>
              </a:rPr>
              <a:t>Response and persistence of protection is determined by several factors:</a:t>
            </a:r>
          </a:p>
          <a:p>
            <a:pPr lvl="1" eaLnBrk="1" hangingPunct="1">
              <a:lnSpc>
                <a:spcPct val="90000"/>
              </a:lnSpc>
            </a:pPr>
            <a:r>
              <a:rPr lang="en-US" sz="2400" b="1" dirty="0">
                <a:ea typeface="ＭＳ Ｐゴシック" pitchFamily="-105" charset="-128"/>
              </a:rPr>
              <a:t>Live attenuated vs inactivated</a:t>
            </a:r>
          </a:p>
          <a:p>
            <a:pPr lvl="1" eaLnBrk="1" hangingPunct="1">
              <a:lnSpc>
                <a:spcPct val="90000"/>
              </a:lnSpc>
            </a:pPr>
            <a:r>
              <a:rPr lang="en-US" sz="2400" b="1" dirty="0">
                <a:ea typeface="ＭＳ Ｐゴシック" pitchFamily="-105" charset="-128"/>
              </a:rPr>
              <a:t>Host characteristics and immune status</a:t>
            </a:r>
          </a:p>
          <a:p>
            <a:pPr lvl="1" eaLnBrk="1" hangingPunct="1">
              <a:lnSpc>
                <a:spcPct val="90000"/>
              </a:lnSpc>
            </a:pPr>
            <a:r>
              <a:rPr lang="en-US" sz="2400" b="1" dirty="0">
                <a:ea typeface="ＭＳ Ｐゴシック" pitchFamily="-105" charset="-128"/>
              </a:rPr>
              <a:t>Administration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Immunizing Agents</a:t>
            </a:r>
          </a:p>
        </p:txBody>
      </p:sp>
      <p:sp>
        <p:nvSpPr>
          <p:cNvPr id="29699" name="Content Placeholder 2"/>
          <p:cNvSpPr>
            <a:spLocks noGrp="1"/>
          </p:cNvSpPr>
          <p:nvPr>
            <p:ph idx="1"/>
          </p:nvPr>
        </p:nvSpPr>
        <p:spPr>
          <a:xfrm>
            <a:off x="457200" y="2057401"/>
            <a:ext cx="8382000" cy="4648199"/>
          </a:xfrm>
        </p:spPr>
        <p:txBody>
          <a:bodyPr/>
          <a:lstStyle/>
          <a:p>
            <a:pPr eaLnBrk="1" hangingPunct="1"/>
            <a:r>
              <a:rPr lang="en-US" sz="3000" b="1" dirty="0">
                <a:ea typeface="ＭＳ Ｐゴシック" pitchFamily="-105" charset="-128"/>
              </a:rPr>
              <a:t>Immunoglobulins (acute protection)</a:t>
            </a:r>
          </a:p>
          <a:p>
            <a:pPr eaLnBrk="1" hangingPunct="1"/>
            <a:endParaRPr lang="en-US" sz="3000" dirty="0">
              <a:ea typeface="ＭＳ Ｐゴシック" pitchFamily="-105" charset="-128"/>
            </a:endParaRPr>
          </a:p>
          <a:p>
            <a:pPr eaLnBrk="1" hangingPunct="1"/>
            <a:r>
              <a:rPr lang="en-US" sz="3000" b="1" dirty="0">
                <a:ea typeface="ＭＳ Ｐゴシック" pitchFamily="-105" charset="-128"/>
              </a:rPr>
              <a:t>Vaccines (viral or bacterial)</a:t>
            </a:r>
          </a:p>
          <a:p>
            <a:pPr lvl="1" eaLnBrk="1" hangingPunct="1"/>
            <a:r>
              <a:rPr lang="en-US" sz="2600" b="1" dirty="0">
                <a:ea typeface="ＭＳ Ｐゴシック" pitchFamily="-105" charset="-128"/>
              </a:rPr>
              <a:t>Live attenuated vaccine </a:t>
            </a:r>
          </a:p>
          <a:p>
            <a:pPr lvl="1" eaLnBrk="1" hangingPunct="1"/>
            <a:r>
              <a:rPr lang="en-US" sz="2600" b="1" dirty="0">
                <a:ea typeface="ＭＳ Ｐゴシック" pitchFamily="-105" charset="-128"/>
              </a:rPr>
              <a:t>Inactivated vaccine</a:t>
            </a:r>
          </a:p>
          <a:p>
            <a:pPr lvl="2" eaLnBrk="1" hangingPunct="1"/>
            <a:r>
              <a:rPr lang="en-US" b="1" dirty="0">
                <a:ea typeface="ＭＳ Ｐゴシック" pitchFamily="-105" charset="-128"/>
              </a:rPr>
              <a:t>Whole</a:t>
            </a:r>
          </a:p>
          <a:p>
            <a:pPr lvl="2" eaLnBrk="1" hangingPunct="1"/>
            <a:r>
              <a:rPr lang="en-US" b="1" dirty="0">
                <a:ea typeface="ＭＳ Ｐゴシック" pitchFamily="-105" charset="-128"/>
              </a:rPr>
              <a:t>Fractional </a:t>
            </a:r>
          </a:p>
          <a:p>
            <a:pPr lvl="3" eaLnBrk="1" hangingPunct="1"/>
            <a:r>
              <a:rPr lang="en-US" sz="2200" b="1" dirty="0">
                <a:ea typeface="ＭＳ Ｐゴシック" pitchFamily="-105" charset="-128"/>
              </a:rPr>
              <a:t>Protein (toxoid or subunit)</a:t>
            </a:r>
          </a:p>
          <a:p>
            <a:pPr lvl="3" eaLnBrk="1" hangingPunct="1"/>
            <a:r>
              <a:rPr lang="en-US" sz="2200" b="1" dirty="0">
                <a:ea typeface="ＭＳ Ｐゴシック" pitchFamily="-105" charset="-128"/>
              </a:rPr>
              <a:t>Polysaccharide-based (pure or conjugate)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dissolve">
                                      <p:cBhvr>
                                        <p:cTn id="7" dur="500"/>
                                        <p:tgtEl>
                                          <p:spTgt spid="29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699">
                                            <p:txEl>
                                              <p:pRg st="2" end="2"/>
                                            </p:txEl>
                                          </p:spTgt>
                                        </p:tgtEl>
                                        <p:attrNameLst>
                                          <p:attrName>style.visibility</p:attrName>
                                        </p:attrNameLst>
                                      </p:cBhvr>
                                      <p:to>
                                        <p:strVal val="visible"/>
                                      </p:to>
                                    </p:set>
                                    <p:animEffect transition="in" filter="dissolve">
                                      <p:cBhvr>
                                        <p:cTn id="12" dur="500"/>
                                        <p:tgtEl>
                                          <p:spTgt spid="2969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9699">
                                            <p:txEl>
                                              <p:pRg st="3" end="3"/>
                                            </p:txEl>
                                          </p:spTgt>
                                        </p:tgtEl>
                                        <p:attrNameLst>
                                          <p:attrName>style.visibility</p:attrName>
                                        </p:attrNameLst>
                                      </p:cBhvr>
                                      <p:to>
                                        <p:strVal val="visible"/>
                                      </p:to>
                                    </p:set>
                                    <p:animEffect transition="in" filter="dissolve">
                                      <p:cBhvr>
                                        <p:cTn id="17" dur="500"/>
                                        <p:tgtEl>
                                          <p:spTgt spid="29699">
                                            <p:txEl>
                                              <p:pRg st="3" end="3"/>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29699">
                                            <p:txEl>
                                              <p:pRg st="4" end="4"/>
                                            </p:txEl>
                                          </p:spTgt>
                                        </p:tgtEl>
                                        <p:attrNameLst>
                                          <p:attrName>style.visibility</p:attrName>
                                        </p:attrNameLst>
                                      </p:cBhvr>
                                      <p:to>
                                        <p:strVal val="visible"/>
                                      </p:to>
                                    </p:set>
                                    <p:animEffect transition="in" filter="dissolve">
                                      <p:cBhvr>
                                        <p:cTn id="20" dur="500"/>
                                        <p:tgtEl>
                                          <p:spTgt spid="29699">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29699">
                                            <p:txEl>
                                              <p:pRg st="5" end="5"/>
                                            </p:txEl>
                                          </p:spTgt>
                                        </p:tgtEl>
                                        <p:attrNameLst>
                                          <p:attrName>style.visibility</p:attrName>
                                        </p:attrNameLst>
                                      </p:cBhvr>
                                      <p:to>
                                        <p:strVal val="visible"/>
                                      </p:to>
                                    </p:set>
                                    <p:animEffect transition="in" filter="dissolve">
                                      <p:cBhvr>
                                        <p:cTn id="25" dur="500"/>
                                        <p:tgtEl>
                                          <p:spTgt spid="29699">
                                            <p:txEl>
                                              <p:pRg st="5" end="5"/>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29699">
                                            <p:txEl>
                                              <p:pRg st="6" end="6"/>
                                            </p:txEl>
                                          </p:spTgt>
                                        </p:tgtEl>
                                        <p:attrNameLst>
                                          <p:attrName>style.visibility</p:attrName>
                                        </p:attrNameLst>
                                      </p:cBhvr>
                                      <p:to>
                                        <p:strVal val="visible"/>
                                      </p:to>
                                    </p:set>
                                    <p:animEffect transition="in" filter="dissolve">
                                      <p:cBhvr>
                                        <p:cTn id="30" dur="500"/>
                                        <p:tgtEl>
                                          <p:spTgt spid="29699">
                                            <p:txEl>
                                              <p:pRg st="6" end="6"/>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29699">
                                            <p:txEl>
                                              <p:pRg st="7" end="7"/>
                                            </p:txEl>
                                          </p:spTgt>
                                        </p:tgtEl>
                                        <p:attrNameLst>
                                          <p:attrName>style.visibility</p:attrName>
                                        </p:attrNameLst>
                                      </p:cBhvr>
                                      <p:to>
                                        <p:strVal val="visible"/>
                                      </p:to>
                                    </p:set>
                                    <p:animEffect transition="in" filter="dissolve">
                                      <p:cBhvr>
                                        <p:cTn id="35" dur="500"/>
                                        <p:tgtEl>
                                          <p:spTgt spid="29699">
                                            <p:txEl>
                                              <p:pRg st="7" end="7"/>
                                            </p:txEl>
                                          </p:spTgt>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29699">
                                            <p:txEl>
                                              <p:pRg st="8" end="8"/>
                                            </p:txEl>
                                          </p:spTgt>
                                        </p:tgtEl>
                                        <p:attrNameLst>
                                          <p:attrName>style.visibility</p:attrName>
                                        </p:attrNameLst>
                                      </p:cBhvr>
                                      <p:to>
                                        <p:strVal val="visible"/>
                                      </p:to>
                                    </p:set>
                                    <p:animEffect transition="in" filter="dissolve">
                                      <p:cBhvr>
                                        <p:cTn id="38" dur="500"/>
                                        <p:tgtEl>
                                          <p:spTgt spid="2969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700" y="228600"/>
            <a:ext cx="6377940" cy="1828801"/>
          </a:xfrm>
        </p:spPr>
        <p:txBody>
          <a:bodyPr rtlCol="0">
            <a:normAutofit/>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Immunizing Agents - Components</a:t>
            </a:r>
          </a:p>
        </p:txBody>
      </p:sp>
      <p:sp>
        <p:nvSpPr>
          <p:cNvPr id="77827" name="Content Placeholder 2"/>
          <p:cNvSpPr>
            <a:spLocks noGrp="1"/>
          </p:cNvSpPr>
          <p:nvPr>
            <p:ph idx="1"/>
          </p:nvPr>
        </p:nvSpPr>
        <p:spPr>
          <a:xfrm>
            <a:off x="457200" y="1600200"/>
            <a:ext cx="8229600" cy="5083175"/>
          </a:xfrm>
        </p:spPr>
        <p:txBody>
          <a:bodyPr>
            <a:normAutofit lnSpcReduction="10000"/>
          </a:bodyPr>
          <a:lstStyle/>
          <a:p>
            <a:pPr eaLnBrk="1" hangingPunct="1">
              <a:lnSpc>
                <a:spcPct val="80000"/>
              </a:lnSpc>
            </a:pPr>
            <a:r>
              <a:rPr lang="en-US" sz="2500" b="1" dirty="0">
                <a:ea typeface="ＭＳ Ｐゴシック" pitchFamily="-105" charset="-128"/>
              </a:rPr>
              <a:t>Suspending fluid</a:t>
            </a:r>
          </a:p>
          <a:p>
            <a:pPr lvl="1" eaLnBrk="1" hangingPunct="1">
              <a:lnSpc>
                <a:spcPct val="80000"/>
              </a:lnSpc>
            </a:pPr>
            <a:r>
              <a:rPr lang="en-US" sz="2200" b="1" dirty="0">
                <a:ea typeface="ＭＳ Ｐゴシック" pitchFamily="-105" charset="-128"/>
              </a:rPr>
              <a:t>Typically sterile water or saline</a:t>
            </a:r>
          </a:p>
          <a:p>
            <a:pPr eaLnBrk="1" hangingPunct="1">
              <a:lnSpc>
                <a:spcPct val="80000"/>
              </a:lnSpc>
            </a:pPr>
            <a:endParaRPr lang="en-US" sz="2500" b="1" dirty="0">
              <a:ea typeface="ＭＳ Ｐゴシック" pitchFamily="-105" charset="-128"/>
            </a:endParaRPr>
          </a:p>
          <a:p>
            <a:pPr eaLnBrk="1" hangingPunct="1">
              <a:lnSpc>
                <a:spcPct val="80000"/>
              </a:lnSpc>
            </a:pPr>
            <a:r>
              <a:rPr lang="en-US" sz="2500" b="1" dirty="0">
                <a:ea typeface="ＭＳ Ｐゴシック" pitchFamily="-105" charset="-128"/>
              </a:rPr>
              <a:t>Preservatives, stabilizers, and antibiotics</a:t>
            </a:r>
          </a:p>
          <a:p>
            <a:pPr lvl="1" eaLnBrk="1" hangingPunct="1">
              <a:lnSpc>
                <a:spcPct val="80000"/>
              </a:lnSpc>
            </a:pPr>
            <a:r>
              <a:rPr lang="en-US" sz="2200" b="1" dirty="0">
                <a:ea typeface="ＭＳ Ｐゴシック" pitchFamily="-105" charset="-128"/>
              </a:rPr>
              <a:t>Used to prevent contamination or to stabilize the antigen</a:t>
            </a:r>
          </a:p>
          <a:p>
            <a:pPr lvl="1" eaLnBrk="1" hangingPunct="1">
              <a:lnSpc>
                <a:spcPct val="80000"/>
              </a:lnSpc>
            </a:pPr>
            <a:r>
              <a:rPr lang="en-US" sz="2200" b="1" dirty="0">
                <a:ea typeface="ＭＳ Ｐゴシック" pitchFamily="-105" charset="-128"/>
              </a:rPr>
              <a:t>Includes such materials as:</a:t>
            </a:r>
          </a:p>
          <a:p>
            <a:pPr lvl="2" eaLnBrk="1" hangingPunct="1">
              <a:lnSpc>
                <a:spcPct val="80000"/>
              </a:lnSpc>
            </a:pPr>
            <a:r>
              <a:rPr lang="en-US" sz="1900" b="1" dirty="0" err="1">
                <a:ea typeface="ＭＳ Ｐゴシック" pitchFamily="-105" charset="-128"/>
              </a:rPr>
              <a:t>Mercurials</a:t>
            </a:r>
            <a:r>
              <a:rPr lang="en-US" sz="1900" b="1" dirty="0">
                <a:ea typeface="ＭＳ Ｐゴシック" pitchFamily="-105" charset="-128"/>
              </a:rPr>
              <a:t> (</a:t>
            </a:r>
            <a:r>
              <a:rPr lang="en-US" sz="1900" b="1" dirty="0" err="1">
                <a:ea typeface="ＭＳ Ｐゴシック" pitchFamily="-105" charset="-128"/>
              </a:rPr>
              <a:t>thimerosal</a:t>
            </a:r>
            <a:r>
              <a:rPr lang="en-US" sz="1900" b="1" dirty="0">
                <a:ea typeface="ＭＳ Ｐゴシック" pitchFamily="-105" charset="-128"/>
              </a:rPr>
              <a:t>)</a:t>
            </a:r>
          </a:p>
          <a:p>
            <a:pPr lvl="2" eaLnBrk="1" hangingPunct="1">
              <a:lnSpc>
                <a:spcPct val="80000"/>
              </a:lnSpc>
            </a:pPr>
            <a:r>
              <a:rPr lang="en-US" sz="1900" b="1" dirty="0">
                <a:ea typeface="ＭＳ Ｐゴシック" pitchFamily="-105" charset="-128"/>
              </a:rPr>
              <a:t>Gelatin</a:t>
            </a:r>
          </a:p>
          <a:p>
            <a:pPr lvl="2" eaLnBrk="1" hangingPunct="1">
              <a:lnSpc>
                <a:spcPct val="80000"/>
              </a:lnSpc>
            </a:pPr>
            <a:r>
              <a:rPr lang="en-US" sz="1900" b="1" dirty="0">
                <a:ea typeface="ＭＳ Ｐゴシック" pitchFamily="-105" charset="-128"/>
              </a:rPr>
              <a:t>Specific antibiotics (neomycin)</a:t>
            </a:r>
          </a:p>
          <a:p>
            <a:pPr eaLnBrk="1" hangingPunct="1">
              <a:lnSpc>
                <a:spcPct val="80000"/>
              </a:lnSpc>
            </a:pPr>
            <a:endParaRPr lang="en-US" sz="2500" b="1" dirty="0">
              <a:ea typeface="ＭＳ Ｐゴシック" pitchFamily="-105" charset="-128"/>
            </a:endParaRPr>
          </a:p>
          <a:p>
            <a:pPr eaLnBrk="1" hangingPunct="1">
              <a:lnSpc>
                <a:spcPct val="80000"/>
              </a:lnSpc>
            </a:pPr>
            <a:r>
              <a:rPr lang="en-US" sz="2500" b="1" dirty="0">
                <a:ea typeface="ＭＳ Ｐゴシック" pitchFamily="-105" charset="-128"/>
              </a:rPr>
              <a:t>Adjuvants</a:t>
            </a:r>
          </a:p>
          <a:p>
            <a:pPr lvl="1" eaLnBrk="1" hangingPunct="1">
              <a:lnSpc>
                <a:spcPct val="80000"/>
              </a:lnSpc>
            </a:pPr>
            <a:r>
              <a:rPr lang="en-US" sz="2200" b="1" dirty="0">
                <a:ea typeface="ＭＳ Ｐゴシック" pitchFamily="-105" charset="-128"/>
              </a:rPr>
              <a:t>Typically aluminum salts</a:t>
            </a:r>
          </a:p>
          <a:p>
            <a:pPr lvl="1" eaLnBrk="1" hangingPunct="1">
              <a:lnSpc>
                <a:spcPct val="80000"/>
              </a:lnSpc>
            </a:pPr>
            <a:r>
              <a:rPr lang="en-US" sz="2200" b="1" dirty="0">
                <a:ea typeface="ＭＳ Ｐゴシック" pitchFamily="-105" charset="-128"/>
              </a:rPr>
              <a:t>Added to inactive vaccines to enhance immune response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Live Attenuated Vaccines</a:t>
            </a:r>
          </a:p>
        </p:txBody>
      </p:sp>
      <p:sp>
        <p:nvSpPr>
          <p:cNvPr id="79875" name="Content Placeholder 2"/>
          <p:cNvSpPr>
            <a:spLocks noGrp="1"/>
          </p:cNvSpPr>
          <p:nvPr>
            <p:ph idx="1"/>
          </p:nvPr>
        </p:nvSpPr>
        <p:spPr/>
        <p:txBody>
          <a:bodyPr>
            <a:normAutofit fontScale="77500" lnSpcReduction="20000"/>
          </a:bodyPr>
          <a:lstStyle/>
          <a:p>
            <a:pPr eaLnBrk="1" hangingPunct="1">
              <a:lnSpc>
                <a:spcPct val="70000"/>
              </a:lnSpc>
            </a:pPr>
            <a:r>
              <a:rPr lang="en-US" sz="2800" b="1" dirty="0">
                <a:ea typeface="ＭＳ Ｐゴシック" pitchFamily="-105" charset="-128"/>
              </a:rPr>
              <a:t>Weakened form of infectious agent</a:t>
            </a:r>
          </a:p>
          <a:p>
            <a:pPr eaLnBrk="1" hangingPunct="1">
              <a:lnSpc>
                <a:spcPct val="70000"/>
              </a:lnSpc>
            </a:pPr>
            <a:endParaRPr lang="en-US" sz="2800" b="1" dirty="0">
              <a:ea typeface="ＭＳ Ｐゴシック" pitchFamily="-105" charset="-128"/>
            </a:endParaRPr>
          </a:p>
          <a:p>
            <a:pPr eaLnBrk="1" hangingPunct="1">
              <a:lnSpc>
                <a:spcPct val="70000"/>
              </a:lnSpc>
            </a:pPr>
            <a:r>
              <a:rPr lang="en-US" sz="2800" b="1" dirty="0">
                <a:ea typeface="ＭＳ Ｐゴシック" pitchFamily="-105" charset="-128"/>
              </a:rPr>
              <a:t>Does not cause disease</a:t>
            </a:r>
          </a:p>
          <a:p>
            <a:pPr eaLnBrk="1" hangingPunct="1">
              <a:lnSpc>
                <a:spcPct val="70000"/>
              </a:lnSpc>
            </a:pPr>
            <a:endParaRPr lang="en-US" sz="2800" b="1" dirty="0">
              <a:ea typeface="ＭＳ Ｐゴシック" pitchFamily="-105" charset="-128"/>
            </a:endParaRPr>
          </a:p>
          <a:p>
            <a:pPr eaLnBrk="1" hangingPunct="1">
              <a:lnSpc>
                <a:spcPct val="70000"/>
              </a:lnSpc>
            </a:pPr>
            <a:r>
              <a:rPr lang="en-US" sz="2800" b="1" dirty="0">
                <a:ea typeface="ＭＳ Ｐゴシック" pitchFamily="-105" charset="-128"/>
              </a:rPr>
              <a:t>Requires replication to produce a sufficient response</a:t>
            </a:r>
          </a:p>
          <a:p>
            <a:pPr eaLnBrk="1" hangingPunct="1">
              <a:lnSpc>
                <a:spcPct val="70000"/>
              </a:lnSpc>
            </a:pPr>
            <a:endParaRPr lang="en-US" sz="2800" b="1" dirty="0">
              <a:ea typeface="ＭＳ Ｐゴシック" pitchFamily="-105" charset="-128"/>
            </a:endParaRPr>
          </a:p>
          <a:p>
            <a:pPr eaLnBrk="1" hangingPunct="1">
              <a:lnSpc>
                <a:spcPct val="70000"/>
              </a:lnSpc>
            </a:pPr>
            <a:r>
              <a:rPr lang="en-US" sz="2800" b="1" dirty="0">
                <a:ea typeface="ＭＳ Ｐゴシック" pitchFamily="-105" charset="-128"/>
              </a:rPr>
              <a:t>Most resembles the immune response produced by natural infection</a:t>
            </a:r>
          </a:p>
          <a:p>
            <a:pPr eaLnBrk="1" hangingPunct="1">
              <a:lnSpc>
                <a:spcPct val="70000"/>
              </a:lnSpc>
            </a:pPr>
            <a:endParaRPr lang="en-US" sz="2800" b="1" dirty="0">
              <a:ea typeface="ＭＳ Ｐゴシック" pitchFamily="-105" charset="-128"/>
            </a:endParaRPr>
          </a:p>
          <a:p>
            <a:pPr eaLnBrk="1" hangingPunct="1">
              <a:lnSpc>
                <a:spcPct val="70000"/>
              </a:lnSpc>
            </a:pPr>
            <a:r>
              <a:rPr lang="en-US" sz="2800" b="1" dirty="0">
                <a:ea typeface="ＭＳ Ｐゴシック" pitchFamily="-105" charset="-128"/>
              </a:rPr>
              <a:t>Usually effective with one dose (unless oral)</a:t>
            </a:r>
          </a:p>
          <a:p>
            <a:pPr eaLnBrk="1" hangingPunct="1">
              <a:lnSpc>
                <a:spcPct val="70000"/>
              </a:lnSpc>
            </a:pPr>
            <a:endParaRPr lang="en-US" sz="2800" b="1" dirty="0">
              <a:ea typeface="ＭＳ Ｐゴシック" pitchFamily="-105" charset="-128"/>
            </a:endParaRPr>
          </a:p>
          <a:p>
            <a:pPr eaLnBrk="1" hangingPunct="1">
              <a:lnSpc>
                <a:spcPct val="70000"/>
              </a:lnSpc>
            </a:pPr>
            <a:r>
              <a:rPr lang="en-US" sz="2800" b="1" dirty="0">
                <a:ea typeface="ＭＳ Ｐゴシック" pitchFamily="-105" charset="-128"/>
              </a:rPr>
              <a:t>May be contraindicated in:</a:t>
            </a:r>
          </a:p>
          <a:p>
            <a:pPr lvl="1" eaLnBrk="1" hangingPunct="1">
              <a:lnSpc>
                <a:spcPct val="70000"/>
              </a:lnSpc>
            </a:pPr>
            <a:r>
              <a:rPr lang="en-US" sz="2400" b="1" dirty="0">
                <a:ea typeface="ＭＳ Ｐゴシック" pitchFamily="-105" charset="-128"/>
              </a:rPr>
              <a:t>Immunosuppressed patients </a:t>
            </a:r>
          </a:p>
          <a:p>
            <a:pPr lvl="1" eaLnBrk="1" hangingPunct="1">
              <a:lnSpc>
                <a:spcPct val="70000"/>
              </a:lnSpc>
            </a:pPr>
            <a:r>
              <a:rPr lang="en-US" sz="2400" b="1" dirty="0">
                <a:ea typeface="ＭＳ Ｐゴシック" pitchFamily="-105" charset="-128"/>
              </a:rPr>
              <a:t>Pregnant women</a:t>
            </a:r>
          </a:p>
          <a:p>
            <a:pPr lvl="1" eaLnBrk="1" hangingPunct="1">
              <a:lnSpc>
                <a:spcPct val="70000"/>
              </a:lnSpc>
            </a:pPr>
            <a:endParaRPr lang="en-US" dirty="0">
              <a:ea typeface="ＭＳ Ｐゴシック" pitchFamily="-105" charset="-128"/>
            </a:endParaRPr>
          </a:p>
          <a:p>
            <a:pPr eaLnBrk="1" hangingPunct="1">
              <a:lnSpc>
                <a:spcPct val="70000"/>
              </a:lnSpc>
            </a:pPr>
            <a:endParaRPr lang="en-US" sz="2800" dirty="0">
              <a:ea typeface="ＭＳ Ｐゴシック" pitchFamily="-105" charset="-128"/>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Available Live Virus Vaccines</a:t>
            </a:r>
          </a:p>
        </p:txBody>
      </p:sp>
      <p:sp>
        <p:nvSpPr>
          <p:cNvPr id="81923" name="Content Placeholder 2"/>
          <p:cNvSpPr>
            <a:spLocks noGrp="1"/>
          </p:cNvSpPr>
          <p:nvPr>
            <p:ph idx="1"/>
          </p:nvPr>
        </p:nvSpPr>
        <p:spPr/>
        <p:txBody>
          <a:bodyPr/>
          <a:lstStyle/>
          <a:p>
            <a:pPr eaLnBrk="1" hangingPunct="1">
              <a:lnSpc>
                <a:spcPct val="90000"/>
              </a:lnSpc>
            </a:pPr>
            <a:r>
              <a:rPr lang="en-US" sz="2800" b="1" dirty="0">
                <a:ea typeface="ＭＳ Ｐゴシック" pitchFamily="-105" charset="-128"/>
              </a:rPr>
              <a:t>Viral</a:t>
            </a:r>
          </a:p>
          <a:p>
            <a:pPr lvl="1" eaLnBrk="1" hangingPunct="1">
              <a:lnSpc>
                <a:spcPct val="90000"/>
              </a:lnSpc>
            </a:pPr>
            <a:r>
              <a:rPr lang="en-US" sz="2100" b="1" dirty="0">
                <a:ea typeface="ＭＳ Ｐゴシック" pitchFamily="-105" charset="-128"/>
              </a:rPr>
              <a:t>Measles/Mumps/Rubella</a:t>
            </a:r>
          </a:p>
          <a:p>
            <a:pPr lvl="1" eaLnBrk="1" hangingPunct="1">
              <a:lnSpc>
                <a:spcPct val="90000"/>
              </a:lnSpc>
            </a:pPr>
            <a:r>
              <a:rPr lang="en-US" sz="2100" b="1" dirty="0">
                <a:ea typeface="ＭＳ Ｐゴシック" pitchFamily="-105" charset="-128"/>
              </a:rPr>
              <a:t>Varicella/Zoster (old vaccine)</a:t>
            </a:r>
          </a:p>
          <a:p>
            <a:pPr lvl="1" eaLnBrk="1" hangingPunct="1">
              <a:lnSpc>
                <a:spcPct val="90000"/>
              </a:lnSpc>
            </a:pPr>
            <a:r>
              <a:rPr lang="en-US" sz="2100" b="1" dirty="0">
                <a:ea typeface="ＭＳ Ｐゴシック" pitchFamily="-105" charset="-128"/>
              </a:rPr>
              <a:t>Rotavirus</a:t>
            </a:r>
          </a:p>
          <a:p>
            <a:pPr lvl="1" eaLnBrk="1" hangingPunct="1">
              <a:lnSpc>
                <a:spcPct val="90000"/>
              </a:lnSpc>
            </a:pPr>
            <a:r>
              <a:rPr lang="en-US" sz="2100" b="1" dirty="0">
                <a:ea typeface="ＭＳ Ｐゴシック" pitchFamily="-105" charset="-128"/>
              </a:rPr>
              <a:t>Influenza (Intranasal </a:t>
            </a:r>
            <a:r>
              <a:rPr lang="en-US" sz="2100" b="1" dirty="0" err="1">
                <a:ea typeface="ＭＳ Ｐゴシック" pitchFamily="-105" charset="-128"/>
              </a:rPr>
              <a:t>LAIV</a:t>
            </a:r>
            <a:r>
              <a:rPr lang="en-US" sz="2100" b="1" dirty="0">
                <a:ea typeface="ＭＳ Ｐゴシック" pitchFamily="-105" charset="-128"/>
              </a:rPr>
              <a:t>)</a:t>
            </a:r>
          </a:p>
          <a:p>
            <a:pPr lvl="1" eaLnBrk="1" hangingPunct="1">
              <a:lnSpc>
                <a:spcPct val="90000"/>
              </a:lnSpc>
            </a:pPr>
            <a:r>
              <a:rPr lang="en-US" sz="2100" b="1" dirty="0">
                <a:ea typeface="ＭＳ Ｐゴシック" pitchFamily="-105" charset="-128"/>
              </a:rPr>
              <a:t>Yellow Fever</a:t>
            </a:r>
          </a:p>
          <a:p>
            <a:pPr lvl="1" eaLnBrk="1" hangingPunct="1">
              <a:lnSpc>
                <a:spcPct val="90000"/>
              </a:lnSpc>
            </a:pPr>
            <a:r>
              <a:rPr lang="en-US" sz="2100" b="1" dirty="0" err="1">
                <a:ea typeface="ＭＳ Ｐゴシック" pitchFamily="-105" charset="-128"/>
              </a:rPr>
              <a:t>Vaccinia</a:t>
            </a:r>
            <a:r>
              <a:rPr lang="en-US" sz="2100" b="1" dirty="0">
                <a:ea typeface="ＭＳ Ｐゴシック" pitchFamily="-105" charset="-128"/>
              </a:rPr>
              <a:t> (smallpox)</a:t>
            </a:r>
          </a:p>
          <a:p>
            <a:pPr lvl="1" eaLnBrk="1" hangingPunct="1">
              <a:lnSpc>
                <a:spcPct val="90000"/>
              </a:lnSpc>
            </a:pPr>
            <a:r>
              <a:rPr lang="en-US" sz="2100" b="1" dirty="0">
                <a:ea typeface="ＭＳ Ｐゴシック" pitchFamily="-105" charset="-128"/>
              </a:rPr>
              <a:t>Oral polio (OPV)*</a:t>
            </a:r>
          </a:p>
          <a:p>
            <a:pPr eaLnBrk="1" hangingPunct="1">
              <a:lnSpc>
                <a:spcPct val="90000"/>
              </a:lnSpc>
              <a:buFontTx/>
              <a:buNone/>
            </a:pPr>
            <a:endParaRPr lang="en-US" sz="2600" dirty="0">
              <a:ea typeface="ＭＳ Ｐゴシック" pitchFamily="-105" charset="-128"/>
            </a:endParaRPr>
          </a:p>
        </p:txBody>
      </p:sp>
      <p:sp>
        <p:nvSpPr>
          <p:cNvPr id="81924" name="Content Placeholder 3"/>
          <p:cNvSpPr>
            <a:spLocks noGrp="1"/>
          </p:cNvSpPr>
          <p:nvPr>
            <p:ph sz="half" idx="4294967295"/>
          </p:nvPr>
        </p:nvSpPr>
        <p:spPr>
          <a:xfrm>
            <a:off x="5105400" y="1981200"/>
            <a:ext cx="4038600" cy="4114800"/>
          </a:xfrm>
        </p:spPr>
        <p:txBody>
          <a:bodyPr/>
          <a:lstStyle/>
          <a:p>
            <a:pPr eaLnBrk="1" hangingPunct="1"/>
            <a:endParaRPr lang="en-US" sz="2800" dirty="0">
              <a:ea typeface="ＭＳ Ｐゴシック" pitchFamily="-105" charset="-128"/>
            </a:endParaRPr>
          </a:p>
          <a:p>
            <a:pPr eaLnBrk="1" hangingPunct="1"/>
            <a:r>
              <a:rPr lang="en-US" sz="2800" b="1" dirty="0">
                <a:ea typeface="ＭＳ Ｐゴシック" pitchFamily="-105" charset="-128"/>
              </a:rPr>
              <a:t>Bacterial</a:t>
            </a:r>
          </a:p>
          <a:p>
            <a:pPr lvl="1" eaLnBrk="1" hangingPunct="1"/>
            <a:r>
              <a:rPr lang="en-US" sz="2100" b="1" dirty="0">
                <a:ea typeface="ＭＳ Ｐゴシック" pitchFamily="-105" charset="-128"/>
              </a:rPr>
              <a:t>BCG</a:t>
            </a:r>
          </a:p>
          <a:p>
            <a:pPr lvl="1" eaLnBrk="1" hangingPunct="1"/>
            <a:r>
              <a:rPr lang="en-US" sz="2100" b="1" dirty="0">
                <a:ea typeface="ＭＳ Ｐゴシック" pitchFamily="-105" charset="-128"/>
              </a:rPr>
              <a:t>Typhoid (oral)</a:t>
            </a:r>
          </a:p>
          <a:p>
            <a:pPr lvl="1" eaLnBrk="1" hangingPunct="1"/>
            <a:r>
              <a:rPr lang="en-US" sz="2100" b="1" dirty="0">
                <a:ea typeface="ＭＳ Ｐゴシック" pitchFamily="-105" charset="-128"/>
              </a:rPr>
              <a:t>Plague*</a:t>
            </a:r>
          </a:p>
        </p:txBody>
      </p:sp>
      <p:sp>
        <p:nvSpPr>
          <p:cNvPr id="81925" name="TextBox 4"/>
          <p:cNvSpPr txBox="1">
            <a:spLocks noChangeArrowheads="1"/>
          </p:cNvSpPr>
          <p:nvPr/>
        </p:nvSpPr>
        <p:spPr bwMode="auto">
          <a:xfrm>
            <a:off x="838200" y="6096000"/>
            <a:ext cx="2590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cs typeface="Arial" charset="0"/>
              </a:defRPr>
            </a:lvl1pPr>
            <a:lvl2pPr marL="37931725" indent="-37474525"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r>
              <a:rPr lang="en-US" sz="1400"/>
              <a:t>*Not available in US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p:cNvSpPr>
          <p:nvPr>
            <p:ph type="title"/>
          </p:nvPr>
        </p:nvSpPr>
        <p:spPr bwMode="auto">
          <a:xfrm>
            <a:off x="457200" y="152400"/>
            <a:ext cx="8229600" cy="1250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pitchFamily="-105" charset="-128"/>
              </a:rPr>
              <a:t>CLASS</a:t>
            </a:r>
          </a:p>
        </p:txBody>
      </p:sp>
      <p:sp>
        <p:nvSpPr>
          <p:cNvPr id="359427" name="Rectangle 3"/>
          <p:cNvSpPr>
            <a:spLocks noGrp="1"/>
          </p:cNvSpPr>
          <p:nvPr>
            <p:ph idx="1"/>
          </p:nvPr>
        </p:nvSpPr>
        <p:spPr/>
        <p:txBody>
          <a:bodyPr>
            <a:normAutofit fontScale="77500" lnSpcReduction="20000"/>
          </a:bodyPr>
          <a:lstStyle/>
          <a:p>
            <a:pPr>
              <a:buFont typeface="Wingdings 2" pitchFamily="18" charset="2"/>
              <a:buNone/>
            </a:pPr>
            <a:r>
              <a:rPr lang="en-US" b="1" dirty="0">
                <a:ea typeface="ＭＳ Ｐゴシック" pitchFamily="-105" charset="-128"/>
              </a:rPr>
              <a:t>Vaccine Preventable Diseases/Principles - email w link</a:t>
            </a:r>
          </a:p>
          <a:p>
            <a:pPr>
              <a:buFont typeface="Wingdings 2" pitchFamily="18" charset="2"/>
              <a:buNone/>
            </a:pPr>
            <a:r>
              <a:rPr lang="en-US" b="1" dirty="0">
                <a:ea typeface="ＭＳ Ｐゴシック" pitchFamily="-105" charset="-128"/>
              </a:rPr>
              <a:t>Storage and handling - discussion</a:t>
            </a:r>
          </a:p>
          <a:p>
            <a:pPr>
              <a:buFont typeface="Wingdings 2" pitchFamily="18" charset="2"/>
              <a:buNone/>
            </a:pPr>
            <a:r>
              <a:rPr lang="en-US" b="1" dirty="0">
                <a:ea typeface="ＭＳ Ｐゴシック" pitchFamily="-105" charset="-128"/>
              </a:rPr>
              <a:t>Childhood Schedule - cases</a:t>
            </a:r>
          </a:p>
          <a:p>
            <a:pPr>
              <a:buFont typeface="Wingdings 2" pitchFamily="18" charset="2"/>
              <a:buNone/>
            </a:pPr>
            <a:r>
              <a:rPr lang="en-US" b="1" dirty="0">
                <a:ea typeface="ＭＳ Ｐゴシック" pitchFamily="-105" charset="-128"/>
              </a:rPr>
              <a:t>Nuts and Bolts of Practice - email with link</a:t>
            </a:r>
          </a:p>
          <a:p>
            <a:pPr>
              <a:buFont typeface="Wingdings 2" pitchFamily="18" charset="2"/>
              <a:buNone/>
            </a:pPr>
            <a:r>
              <a:rPr lang="en-US" b="1" dirty="0">
                <a:ea typeface="ＭＳ Ｐゴシック" pitchFamily="-105" charset="-128"/>
              </a:rPr>
              <a:t>Protocol/Regulations - the law</a:t>
            </a:r>
          </a:p>
          <a:p>
            <a:pPr>
              <a:buFont typeface="Wingdings 2" pitchFamily="18" charset="2"/>
              <a:buNone/>
            </a:pPr>
            <a:r>
              <a:rPr lang="en-US" b="1" dirty="0">
                <a:ea typeface="ＭＳ Ｐゴシック" pitchFamily="-105" charset="-128"/>
              </a:rPr>
              <a:t>Injection techniques – practice</a:t>
            </a:r>
          </a:p>
          <a:p>
            <a:pPr>
              <a:buFont typeface="Wingdings 2" pitchFamily="18" charset="2"/>
              <a:buNone/>
            </a:pPr>
            <a:endParaRPr lang="en-US" b="1" dirty="0">
              <a:ea typeface="ＭＳ Ｐゴシック" pitchFamily="-105" charset="-128"/>
            </a:endParaRPr>
          </a:p>
          <a:p>
            <a:pPr>
              <a:buFont typeface="Wingdings 2" pitchFamily="18" charset="2"/>
              <a:buNone/>
            </a:pPr>
            <a:r>
              <a:rPr lang="en-US" b="1" dirty="0">
                <a:ea typeface="ＭＳ Ｐゴシック" pitchFamily="-105" charset="-128"/>
              </a:rPr>
              <a:t>To submit:</a:t>
            </a:r>
          </a:p>
          <a:p>
            <a:pPr marL="457200" indent="-457200">
              <a:buFont typeface="Wingdings 2" pitchFamily="18" charset="2"/>
              <a:buAutoNum type="arabicParenR"/>
            </a:pPr>
            <a:r>
              <a:rPr lang="en-US" b="1" dirty="0" err="1">
                <a:ea typeface="ＭＳ Ｐゴシック" pitchFamily="-105" charset="-128"/>
              </a:rPr>
              <a:t>Eval</a:t>
            </a:r>
            <a:r>
              <a:rPr lang="en-US" b="1" dirty="0">
                <a:ea typeface="ＭＳ Ｐゴシック" pitchFamily="-105" charset="-128"/>
              </a:rPr>
              <a:t> Form(s)</a:t>
            </a:r>
          </a:p>
          <a:p>
            <a:pPr marL="457200" indent="-457200">
              <a:buFont typeface="Wingdings 2" pitchFamily="18" charset="2"/>
              <a:buAutoNum type="arabicParenR"/>
            </a:pPr>
            <a:r>
              <a:rPr lang="en-US" b="1" dirty="0">
                <a:ea typeface="ＭＳ Ｐゴシック" pitchFamily="-105" charset="-128"/>
              </a:rPr>
              <a:t>Home Study (70% or better required)</a:t>
            </a:r>
          </a:p>
          <a:p>
            <a:pPr marL="457200" indent="-457200">
              <a:buFont typeface="Wingdings 2" pitchFamily="18" charset="2"/>
              <a:buAutoNum type="arabicParenR"/>
            </a:pPr>
            <a:r>
              <a:rPr lang="en-US" b="1" dirty="0">
                <a:ea typeface="ＭＳ Ｐゴシック" pitchFamily="-105" charset="-128"/>
              </a:rPr>
              <a:t>Technique Form</a:t>
            </a:r>
          </a:p>
          <a:p>
            <a:pPr marL="457200" indent="-457200">
              <a:buFont typeface="Wingdings 2" pitchFamily="18" charset="2"/>
              <a:buAutoNum type="arabicParenR"/>
            </a:pPr>
            <a:r>
              <a:rPr lang="en-US" b="1" dirty="0">
                <a:ea typeface="ＭＳ Ｐゴシック" pitchFamily="-105" charset="-128"/>
              </a:rPr>
              <a:t>CPR card</a:t>
            </a:r>
          </a:p>
          <a:p>
            <a:pPr marL="457200" indent="-457200">
              <a:buFont typeface="Wingdings 2" pitchFamily="18" charset="2"/>
              <a:buAutoNum type="arabicParenR"/>
            </a:pPr>
            <a:r>
              <a:rPr lang="en-US" b="1" dirty="0">
                <a:ea typeface="ＭＳ Ｐゴシック" pitchFamily="-105" charset="-128"/>
              </a:rPr>
              <a:t>Post Quiz (70% or better required)</a:t>
            </a:r>
          </a:p>
          <a:p>
            <a:pPr>
              <a:buFont typeface="Wingdings 2" pitchFamily="18" charset="2"/>
              <a:buNone/>
            </a:pPr>
            <a:endParaRPr lang="en-US" dirty="0">
              <a:ea typeface="ＭＳ Ｐゴシック" pitchFamily="-105" charset="-12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sz="2800" b="1" dirty="0">
                <a:solidFill>
                  <a:srgbClr val="C00000"/>
                </a:solidFill>
              </a:rPr>
              <a:t>Herpes Zoster vaccine</a:t>
            </a:r>
            <a:endParaRPr lang="en-US" sz="2800" b="1" dirty="0">
              <a:solidFill>
                <a:srgbClr val="C00000"/>
              </a:solidFill>
              <a:ea typeface="+mj-ea"/>
              <a:cs typeface="+mj-cs"/>
            </a:endParaRPr>
          </a:p>
        </p:txBody>
      </p:sp>
      <p:sp>
        <p:nvSpPr>
          <p:cNvPr id="32770" name="Content Placeholder 5"/>
          <p:cNvSpPr>
            <a:spLocks noGrp="1"/>
          </p:cNvSpPr>
          <p:nvPr>
            <p:ph idx="1"/>
          </p:nvPr>
        </p:nvSpPr>
        <p:spPr/>
        <p:txBody>
          <a:bodyPr>
            <a:normAutofit/>
          </a:bodyPr>
          <a:lstStyle/>
          <a:p>
            <a:pPr eaLnBrk="1" hangingPunct="1">
              <a:buFontTx/>
              <a:buNone/>
            </a:pPr>
            <a:r>
              <a:rPr lang="en-US" sz="2600" b="1" dirty="0">
                <a:ea typeface="ＭＳ Ｐゴシック" pitchFamily="-105" charset="-128"/>
              </a:rPr>
              <a:t>Which vaccine is used in adults and at what age is the vaccine administered? </a:t>
            </a:r>
            <a:endParaRPr lang="en-US" sz="1400" b="1" dirty="0">
              <a:ea typeface="ＭＳ Ｐゴシック" pitchFamily="-105" charset="-128"/>
            </a:endParaRPr>
          </a:p>
          <a:p>
            <a:pPr eaLnBrk="1" hangingPunct="1">
              <a:buFontTx/>
              <a:buNone/>
            </a:pPr>
            <a:endParaRPr lang="en-US" sz="2600" b="1" dirty="0">
              <a:ea typeface="ＭＳ Ｐゴシック" pitchFamily="-105" charset="-128"/>
            </a:endParaRPr>
          </a:p>
          <a:p>
            <a:pPr algn="ctr" eaLnBrk="1" hangingPunct="1">
              <a:buFontTx/>
              <a:buNone/>
            </a:pPr>
            <a:r>
              <a:rPr lang="en-US" sz="2600" b="1" dirty="0">
                <a:ea typeface="ＭＳ Ｐゴシック" pitchFamily="-105" charset="-128"/>
              </a:rPr>
              <a:t>RZV vaccine is used in adults 50 years or older (2 shot series: 0 &amp;6-12 months.) </a:t>
            </a:r>
          </a:p>
          <a:p>
            <a:pPr algn="ctr" eaLnBrk="1" hangingPunct="1">
              <a:buFontTx/>
              <a:buNone/>
            </a:pPr>
            <a:endParaRPr lang="en-US" sz="2600" b="1" dirty="0">
              <a:ea typeface="ＭＳ Ｐゴシック" pitchFamily="-105" charset="-128"/>
            </a:endParaRPr>
          </a:p>
          <a:p>
            <a:pPr eaLnBrk="1" hangingPunct="1">
              <a:buFontTx/>
              <a:buNone/>
            </a:pPr>
            <a:r>
              <a:rPr lang="en-US" sz="2600" dirty="0">
                <a:ea typeface="ＭＳ Ｐゴシック" pitchFamily="-105" charset="-128"/>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2770">
                                            <p:txEl>
                                              <p:pRg st="2" end="2"/>
                                            </p:txEl>
                                          </p:spTgt>
                                        </p:tgtEl>
                                        <p:attrNameLst>
                                          <p:attrName>style.visibility</p:attrName>
                                        </p:attrNameLst>
                                      </p:cBhvr>
                                      <p:to>
                                        <p:strVal val="visible"/>
                                      </p:to>
                                    </p:set>
                                    <p:animEffect transition="in" filter="blinds(horizontal)">
                                      <p:cBhvr>
                                        <p:cTn id="7" dur="500"/>
                                        <p:tgtEl>
                                          <p:spTgt spid="32770">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2770">
                                            <p:txEl>
                                              <p:pRg st="4" end="4"/>
                                            </p:txEl>
                                          </p:spTgt>
                                        </p:tgtEl>
                                        <p:attrNameLst>
                                          <p:attrName>style.visibility</p:attrName>
                                        </p:attrNameLst>
                                      </p:cBhvr>
                                      <p:to>
                                        <p:strVal val="visible"/>
                                      </p:to>
                                    </p:set>
                                    <p:animEffect transition="in" filter="blinds(horizontal)">
                                      <p:cBhvr>
                                        <p:cTn id="12" dur="500"/>
                                        <p:tgtEl>
                                          <p:spTgt spid="3277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Inactivated Vaccines</a:t>
            </a:r>
          </a:p>
        </p:txBody>
      </p:sp>
      <p:sp>
        <p:nvSpPr>
          <p:cNvPr id="86019" name="Content Placeholder 2"/>
          <p:cNvSpPr>
            <a:spLocks noGrp="1"/>
          </p:cNvSpPr>
          <p:nvPr>
            <p:ph idx="1"/>
          </p:nvPr>
        </p:nvSpPr>
        <p:spPr/>
        <p:txBody>
          <a:bodyPr>
            <a:normAutofit fontScale="77500" lnSpcReduction="20000"/>
          </a:bodyPr>
          <a:lstStyle/>
          <a:p>
            <a:pPr eaLnBrk="1" hangingPunct="1">
              <a:lnSpc>
                <a:spcPct val="120000"/>
              </a:lnSpc>
            </a:pPr>
            <a:r>
              <a:rPr lang="en-US" sz="2600" b="1" dirty="0">
                <a:ea typeface="ＭＳ Ｐゴシック" pitchFamily="-105" charset="-128"/>
              </a:rPr>
              <a:t>Contains fractional antigen or whole </a:t>
            </a:r>
            <a:r>
              <a:rPr lang="en-US" sz="2600" b="1" i="1" dirty="0">
                <a:ea typeface="ＭＳ Ｐゴシック" pitchFamily="-105" charset="-128"/>
              </a:rPr>
              <a:t>dead</a:t>
            </a:r>
            <a:r>
              <a:rPr lang="en-US" sz="2600" b="1" dirty="0">
                <a:ea typeface="ＭＳ Ｐゴシック" pitchFamily="-105" charset="-128"/>
              </a:rPr>
              <a:t> infectious agent</a:t>
            </a:r>
          </a:p>
          <a:p>
            <a:pPr eaLnBrk="1" hangingPunct="1">
              <a:lnSpc>
                <a:spcPct val="120000"/>
              </a:lnSpc>
            </a:pPr>
            <a:r>
              <a:rPr lang="en-US" sz="2600" b="1" dirty="0">
                <a:ea typeface="ＭＳ Ｐゴシック" pitchFamily="-105" charset="-128"/>
              </a:rPr>
              <a:t>Does not cause disease</a:t>
            </a:r>
          </a:p>
          <a:p>
            <a:pPr eaLnBrk="1" hangingPunct="1">
              <a:lnSpc>
                <a:spcPct val="120000"/>
              </a:lnSpc>
            </a:pPr>
            <a:r>
              <a:rPr lang="en-US" sz="2600" b="1" dirty="0">
                <a:ea typeface="ＭＳ Ｐゴシック" pitchFamily="-105" charset="-128"/>
              </a:rPr>
              <a:t>Generally not as effective as live vaccines</a:t>
            </a:r>
          </a:p>
          <a:p>
            <a:pPr lvl="1" eaLnBrk="1" hangingPunct="1">
              <a:lnSpc>
                <a:spcPct val="120000"/>
              </a:lnSpc>
            </a:pPr>
            <a:r>
              <a:rPr lang="en-US" sz="2200" b="1" dirty="0">
                <a:ea typeface="ＭＳ Ｐゴシック" pitchFamily="-105" charset="-128"/>
              </a:rPr>
              <a:t>Larger doses</a:t>
            </a:r>
          </a:p>
          <a:p>
            <a:pPr lvl="1" eaLnBrk="1" hangingPunct="1">
              <a:lnSpc>
                <a:spcPct val="120000"/>
              </a:lnSpc>
            </a:pPr>
            <a:r>
              <a:rPr lang="en-US" sz="2200" b="1" dirty="0">
                <a:ea typeface="ＭＳ Ｐゴシック" pitchFamily="-105" charset="-128"/>
              </a:rPr>
              <a:t>Multiple doses (3-5) </a:t>
            </a:r>
          </a:p>
          <a:p>
            <a:pPr lvl="1" eaLnBrk="1" hangingPunct="1">
              <a:lnSpc>
                <a:spcPct val="120000"/>
              </a:lnSpc>
            </a:pPr>
            <a:r>
              <a:rPr lang="en-US" sz="2200" b="1" dirty="0">
                <a:ea typeface="ＭＳ Ｐゴシック" pitchFamily="-105" charset="-128"/>
              </a:rPr>
              <a:t>Boosters may be necessary</a:t>
            </a:r>
            <a:endParaRPr lang="en-US" sz="2300" b="1" dirty="0">
              <a:ea typeface="ＭＳ Ｐゴシック" pitchFamily="-105" charset="-128"/>
            </a:endParaRPr>
          </a:p>
          <a:p>
            <a:pPr eaLnBrk="1" hangingPunct="1">
              <a:lnSpc>
                <a:spcPct val="120000"/>
              </a:lnSpc>
            </a:pPr>
            <a:r>
              <a:rPr lang="en-US" sz="2600" b="1" dirty="0">
                <a:ea typeface="ＭＳ Ｐゴシック" pitchFamily="-105" charset="-128"/>
              </a:rPr>
              <a:t>May administer to immunosuppressed patients and pregnant women</a:t>
            </a:r>
          </a:p>
          <a:p>
            <a:pPr eaLnBrk="1" hangingPunct="1">
              <a:lnSpc>
                <a:spcPct val="120000"/>
              </a:lnSpc>
            </a:pPr>
            <a:r>
              <a:rPr lang="en-US" sz="2600" b="1" dirty="0">
                <a:ea typeface="ＭＳ Ｐゴシック" pitchFamily="-105" charset="-128"/>
              </a:rPr>
              <a:t>Circulating maternal antibody does not interfere with vaccine</a:t>
            </a:r>
          </a:p>
          <a:p>
            <a:pPr lvl="1" eaLnBrk="1" hangingPunct="1">
              <a:lnSpc>
                <a:spcPct val="70000"/>
              </a:lnSpc>
            </a:pPr>
            <a:endParaRPr lang="en-US" sz="2900" dirty="0">
              <a:ea typeface="ＭＳ Ｐゴシック" pitchFamily="-105" charset="-128"/>
            </a:endParaRPr>
          </a:p>
          <a:p>
            <a:pPr eaLnBrk="1" hangingPunct="1">
              <a:lnSpc>
                <a:spcPct val="70000"/>
              </a:lnSpc>
            </a:pPr>
            <a:endParaRPr lang="en-US" sz="1900" dirty="0">
              <a:ea typeface="ＭＳ Ｐゴシック" pitchFamily="-105" charset="-128"/>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2656114" y="304800"/>
            <a:ext cx="6377940" cy="1293028"/>
          </a:xfrm>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Available Inactivated Vaccines</a:t>
            </a:r>
          </a:p>
        </p:txBody>
      </p:sp>
      <p:sp>
        <p:nvSpPr>
          <p:cNvPr id="88067" name="Content Placeholder 2"/>
          <p:cNvSpPr>
            <a:spLocks noGrp="1"/>
          </p:cNvSpPr>
          <p:nvPr>
            <p:ph idx="1"/>
          </p:nvPr>
        </p:nvSpPr>
        <p:spPr>
          <a:xfrm>
            <a:off x="762000" y="1774825"/>
            <a:ext cx="3810000" cy="5083175"/>
          </a:xfrm>
        </p:spPr>
        <p:txBody>
          <a:bodyPr/>
          <a:lstStyle/>
          <a:p>
            <a:pPr eaLnBrk="1" hangingPunct="1">
              <a:lnSpc>
                <a:spcPct val="80000"/>
              </a:lnSpc>
            </a:pPr>
            <a:r>
              <a:rPr lang="en-US" sz="2600" u="sng" dirty="0">
                <a:solidFill>
                  <a:srgbClr val="C00000"/>
                </a:solidFill>
                <a:ea typeface="ＭＳ Ｐゴシック" pitchFamily="-105" charset="-128"/>
              </a:rPr>
              <a:t>Viral</a:t>
            </a:r>
          </a:p>
          <a:p>
            <a:pPr lvl="1" eaLnBrk="1" hangingPunct="1">
              <a:lnSpc>
                <a:spcPct val="80000"/>
              </a:lnSpc>
            </a:pPr>
            <a:r>
              <a:rPr lang="en-US" sz="2200" b="1" dirty="0">
                <a:ea typeface="ＭＳ Ｐゴシック" pitchFamily="-105" charset="-128"/>
              </a:rPr>
              <a:t>Whole</a:t>
            </a:r>
          </a:p>
          <a:p>
            <a:pPr lvl="2" eaLnBrk="1" hangingPunct="1">
              <a:lnSpc>
                <a:spcPct val="80000"/>
              </a:lnSpc>
            </a:pPr>
            <a:r>
              <a:rPr lang="en-US" sz="2000" dirty="0">
                <a:ea typeface="ＭＳ Ｐゴシック" pitchFamily="-105" charset="-128"/>
              </a:rPr>
              <a:t>Polio</a:t>
            </a:r>
          </a:p>
          <a:p>
            <a:pPr lvl="2" eaLnBrk="1" hangingPunct="1">
              <a:lnSpc>
                <a:spcPct val="80000"/>
              </a:lnSpc>
            </a:pPr>
            <a:r>
              <a:rPr lang="en-US" sz="2000" dirty="0">
                <a:ea typeface="ＭＳ Ｐゴシック" pitchFamily="-105" charset="-128"/>
              </a:rPr>
              <a:t>Rabies </a:t>
            </a:r>
          </a:p>
          <a:p>
            <a:pPr lvl="2" eaLnBrk="1" hangingPunct="1">
              <a:lnSpc>
                <a:spcPct val="80000"/>
              </a:lnSpc>
            </a:pPr>
            <a:r>
              <a:rPr lang="en-US" sz="2000" dirty="0">
                <a:ea typeface="ＭＳ Ｐゴシック" pitchFamily="-105" charset="-128"/>
              </a:rPr>
              <a:t>Hepatitis A </a:t>
            </a:r>
          </a:p>
          <a:p>
            <a:pPr lvl="2" eaLnBrk="1" hangingPunct="1">
              <a:lnSpc>
                <a:spcPct val="80000"/>
              </a:lnSpc>
            </a:pPr>
            <a:r>
              <a:rPr lang="en-US" sz="2000" dirty="0">
                <a:ea typeface="ＭＳ Ｐゴシック" pitchFamily="-105" charset="-128"/>
              </a:rPr>
              <a:t>Japanese encephalitis </a:t>
            </a:r>
          </a:p>
          <a:p>
            <a:pPr lvl="1" eaLnBrk="1" hangingPunct="1">
              <a:lnSpc>
                <a:spcPct val="80000"/>
              </a:lnSpc>
            </a:pPr>
            <a:r>
              <a:rPr lang="en-US" sz="2200" b="1" dirty="0">
                <a:ea typeface="ＭＳ Ｐゴシック" pitchFamily="-105" charset="-128"/>
              </a:rPr>
              <a:t>Fractional</a:t>
            </a:r>
          </a:p>
          <a:p>
            <a:pPr lvl="2" eaLnBrk="1" hangingPunct="1">
              <a:lnSpc>
                <a:spcPct val="80000"/>
              </a:lnSpc>
            </a:pPr>
            <a:r>
              <a:rPr lang="en-US" sz="2000" dirty="0">
                <a:ea typeface="ＭＳ Ｐゴシック" pitchFamily="-105" charset="-128"/>
              </a:rPr>
              <a:t>Hepatitis B</a:t>
            </a:r>
          </a:p>
          <a:p>
            <a:pPr lvl="2" eaLnBrk="1" hangingPunct="1">
              <a:lnSpc>
                <a:spcPct val="80000"/>
              </a:lnSpc>
            </a:pPr>
            <a:r>
              <a:rPr lang="en-US" sz="2000" dirty="0">
                <a:ea typeface="ＭＳ Ｐゴシック" pitchFamily="-105" charset="-128"/>
              </a:rPr>
              <a:t>Influenza</a:t>
            </a:r>
          </a:p>
          <a:p>
            <a:pPr lvl="2" eaLnBrk="1" hangingPunct="1">
              <a:lnSpc>
                <a:spcPct val="80000"/>
              </a:lnSpc>
            </a:pPr>
            <a:r>
              <a:rPr lang="en-US" sz="2000" dirty="0">
                <a:ea typeface="ＭＳ Ｐゴシック" pitchFamily="-105" charset="-128"/>
              </a:rPr>
              <a:t>Human papillomavirus</a:t>
            </a:r>
          </a:p>
          <a:p>
            <a:pPr lvl="2" eaLnBrk="1" hangingPunct="1">
              <a:lnSpc>
                <a:spcPct val="80000"/>
              </a:lnSpc>
            </a:pPr>
            <a:r>
              <a:rPr lang="en-US" sz="2000" dirty="0">
                <a:ea typeface="ＭＳ Ｐゴシック" pitchFamily="-105" charset="-128"/>
              </a:rPr>
              <a:t>Anthrax</a:t>
            </a:r>
          </a:p>
          <a:p>
            <a:pPr lvl="2" eaLnBrk="1" hangingPunct="1">
              <a:lnSpc>
                <a:spcPct val="80000"/>
              </a:lnSpc>
            </a:pPr>
            <a:endParaRPr lang="en-US" sz="1700" dirty="0">
              <a:ea typeface="ＭＳ Ｐゴシック" pitchFamily="-105" charset="-128"/>
            </a:endParaRPr>
          </a:p>
        </p:txBody>
      </p:sp>
      <p:sp>
        <p:nvSpPr>
          <p:cNvPr id="88068" name="Content Placeholder 3"/>
          <p:cNvSpPr>
            <a:spLocks noGrp="1"/>
          </p:cNvSpPr>
          <p:nvPr>
            <p:ph sz="half" idx="4294967295"/>
          </p:nvPr>
        </p:nvSpPr>
        <p:spPr>
          <a:xfrm>
            <a:off x="4495800" y="1752600"/>
            <a:ext cx="4648200" cy="4800600"/>
          </a:xfrm>
        </p:spPr>
        <p:txBody>
          <a:bodyPr>
            <a:normAutofit lnSpcReduction="10000"/>
          </a:bodyPr>
          <a:lstStyle/>
          <a:p>
            <a:pPr eaLnBrk="1" hangingPunct="1">
              <a:lnSpc>
                <a:spcPct val="80000"/>
              </a:lnSpc>
            </a:pPr>
            <a:r>
              <a:rPr lang="en-US" sz="2600" u="sng" dirty="0">
                <a:solidFill>
                  <a:srgbClr val="C00000"/>
                </a:solidFill>
                <a:ea typeface="ＭＳ Ｐゴシック" pitchFamily="-105" charset="-128"/>
              </a:rPr>
              <a:t>Bacterial</a:t>
            </a:r>
          </a:p>
          <a:p>
            <a:pPr lvl="1" eaLnBrk="1" hangingPunct="1">
              <a:lnSpc>
                <a:spcPct val="80000"/>
              </a:lnSpc>
            </a:pPr>
            <a:r>
              <a:rPr lang="en-US" sz="2200" b="1" dirty="0">
                <a:ea typeface="ＭＳ Ｐゴシック" pitchFamily="-105" charset="-128"/>
              </a:rPr>
              <a:t>Whole</a:t>
            </a:r>
          </a:p>
          <a:p>
            <a:pPr lvl="2" eaLnBrk="1" hangingPunct="1">
              <a:lnSpc>
                <a:spcPct val="80000"/>
              </a:lnSpc>
            </a:pPr>
            <a:r>
              <a:rPr lang="en-US" sz="2000" dirty="0">
                <a:ea typeface="ＭＳ Ｐゴシック" pitchFamily="-105" charset="-128"/>
              </a:rPr>
              <a:t>Cholera*</a:t>
            </a:r>
          </a:p>
          <a:p>
            <a:pPr lvl="2" eaLnBrk="1" hangingPunct="1">
              <a:lnSpc>
                <a:spcPct val="80000"/>
              </a:lnSpc>
            </a:pPr>
            <a:r>
              <a:rPr lang="en-US" sz="2000" dirty="0">
                <a:ea typeface="ＭＳ Ｐゴシック" pitchFamily="-105" charset="-128"/>
              </a:rPr>
              <a:t>Plague*</a:t>
            </a:r>
          </a:p>
          <a:p>
            <a:pPr lvl="2" eaLnBrk="1" hangingPunct="1">
              <a:lnSpc>
                <a:spcPct val="80000"/>
              </a:lnSpc>
            </a:pPr>
            <a:r>
              <a:rPr lang="en-US" sz="2000" dirty="0">
                <a:ea typeface="ＭＳ Ｐゴシック" pitchFamily="-105" charset="-128"/>
              </a:rPr>
              <a:t>Pertussis*</a:t>
            </a:r>
          </a:p>
          <a:p>
            <a:pPr lvl="1" eaLnBrk="1" hangingPunct="1">
              <a:lnSpc>
                <a:spcPct val="80000"/>
              </a:lnSpc>
            </a:pPr>
            <a:r>
              <a:rPr lang="en-US" sz="2200" b="1" dirty="0">
                <a:ea typeface="ＭＳ Ｐゴシック" pitchFamily="-105" charset="-128"/>
              </a:rPr>
              <a:t>Fractional</a:t>
            </a:r>
          </a:p>
          <a:p>
            <a:pPr lvl="2" eaLnBrk="1" hangingPunct="1">
              <a:lnSpc>
                <a:spcPct val="80000"/>
              </a:lnSpc>
            </a:pPr>
            <a:r>
              <a:rPr lang="en-US" sz="2000" dirty="0" err="1">
                <a:ea typeface="ＭＳ Ｐゴシック" pitchFamily="-105" charset="-128"/>
              </a:rPr>
              <a:t>Acellular</a:t>
            </a:r>
            <a:r>
              <a:rPr lang="en-US" sz="2000" dirty="0">
                <a:ea typeface="ＭＳ Ｐゴシック" pitchFamily="-105" charset="-128"/>
              </a:rPr>
              <a:t> pertussis</a:t>
            </a:r>
          </a:p>
          <a:p>
            <a:pPr lvl="2" eaLnBrk="1" hangingPunct="1">
              <a:lnSpc>
                <a:spcPct val="80000"/>
              </a:lnSpc>
            </a:pPr>
            <a:r>
              <a:rPr lang="en-US" sz="2000" dirty="0">
                <a:ea typeface="ＭＳ Ｐゴシック" pitchFamily="-105" charset="-128"/>
              </a:rPr>
              <a:t>Pneumococcal (</a:t>
            </a:r>
            <a:r>
              <a:rPr lang="en-US" sz="2000" dirty="0" err="1">
                <a:ea typeface="ＭＳ Ｐゴシック" pitchFamily="-105" charset="-128"/>
              </a:rPr>
              <a:t>PPV</a:t>
            </a:r>
            <a:r>
              <a:rPr lang="en-US" sz="2000" dirty="0">
                <a:ea typeface="ＭＳ Ｐゴシック" pitchFamily="-105" charset="-128"/>
              </a:rPr>
              <a:t>, </a:t>
            </a:r>
            <a:r>
              <a:rPr lang="en-US" sz="2000" dirty="0" err="1">
                <a:ea typeface="ＭＳ Ｐゴシック" pitchFamily="-105" charset="-128"/>
              </a:rPr>
              <a:t>PCV</a:t>
            </a:r>
            <a:r>
              <a:rPr lang="en-US" sz="2000" dirty="0">
                <a:ea typeface="ＭＳ Ｐゴシック" pitchFamily="-105" charset="-128"/>
              </a:rPr>
              <a:t>)</a:t>
            </a:r>
          </a:p>
          <a:p>
            <a:pPr lvl="2" eaLnBrk="1" hangingPunct="1">
              <a:lnSpc>
                <a:spcPct val="80000"/>
              </a:lnSpc>
            </a:pPr>
            <a:r>
              <a:rPr lang="en-US" sz="2000" dirty="0">
                <a:ea typeface="ＭＳ Ｐゴシック" pitchFamily="-105" charset="-128"/>
              </a:rPr>
              <a:t>Meningococcal (</a:t>
            </a:r>
            <a:r>
              <a:rPr lang="en-US" sz="2000" dirty="0" err="1">
                <a:ea typeface="ＭＳ Ｐゴシック" pitchFamily="-105" charset="-128"/>
              </a:rPr>
              <a:t>MPSV</a:t>
            </a:r>
            <a:r>
              <a:rPr lang="en-US" sz="2000" dirty="0">
                <a:ea typeface="ＭＳ Ｐゴシック" pitchFamily="-105" charset="-128"/>
              </a:rPr>
              <a:t>, MCV)</a:t>
            </a:r>
          </a:p>
          <a:p>
            <a:pPr lvl="2" eaLnBrk="1" hangingPunct="1">
              <a:lnSpc>
                <a:spcPct val="80000"/>
              </a:lnSpc>
            </a:pPr>
            <a:r>
              <a:rPr lang="en-US" sz="2000" dirty="0">
                <a:ea typeface="ＭＳ Ｐゴシック" pitchFamily="-105" charset="-128"/>
              </a:rPr>
              <a:t>Typhoid Vi</a:t>
            </a:r>
          </a:p>
          <a:p>
            <a:pPr lvl="2" eaLnBrk="1" hangingPunct="1">
              <a:lnSpc>
                <a:spcPct val="80000"/>
              </a:lnSpc>
            </a:pPr>
            <a:r>
              <a:rPr lang="en-US" sz="2000" i="1" dirty="0">
                <a:ea typeface="ＭＳ Ｐゴシック" pitchFamily="-105" charset="-128"/>
              </a:rPr>
              <a:t>Haemophilus </a:t>
            </a:r>
            <a:r>
              <a:rPr lang="en-US" sz="2000" i="1" dirty="0" err="1">
                <a:ea typeface="ＭＳ Ｐゴシック" pitchFamily="-105" charset="-128"/>
              </a:rPr>
              <a:t>influenzae</a:t>
            </a:r>
            <a:r>
              <a:rPr lang="en-US" sz="2000" i="1" dirty="0">
                <a:ea typeface="ＭＳ Ｐゴシック" pitchFamily="-105" charset="-128"/>
              </a:rPr>
              <a:t> </a:t>
            </a:r>
            <a:r>
              <a:rPr lang="en-US" sz="2000" dirty="0">
                <a:ea typeface="ＭＳ Ｐゴシック" pitchFamily="-105" charset="-128"/>
              </a:rPr>
              <a:t>type B</a:t>
            </a:r>
          </a:p>
          <a:p>
            <a:pPr lvl="2" eaLnBrk="1" hangingPunct="1">
              <a:lnSpc>
                <a:spcPct val="80000"/>
              </a:lnSpc>
            </a:pPr>
            <a:r>
              <a:rPr lang="en-US" sz="2000" dirty="0" err="1">
                <a:ea typeface="ＭＳ Ｐゴシック" pitchFamily="-105" charset="-128"/>
              </a:rPr>
              <a:t>Diptheria</a:t>
            </a:r>
            <a:r>
              <a:rPr lang="en-US" sz="2000" dirty="0">
                <a:ea typeface="ＭＳ Ｐゴシック" pitchFamily="-105" charset="-128"/>
              </a:rPr>
              <a:t> toxoid</a:t>
            </a:r>
          </a:p>
          <a:p>
            <a:pPr lvl="2" eaLnBrk="1" hangingPunct="1">
              <a:lnSpc>
                <a:spcPct val="80000"/>
              </a:lnSpc>
            </a:pPr>
            <a:r>
              <a:rPr lang="en-US" sz="2000" dirty="0">
                <a:ea typeface="ＭＳ Ｐゴシック" pitchFamily="-105" charset="-128"/>
              </a:rPr>
              <a:t>Tetanus toxoid</a:t>
            </a:r>
          </a:p>
        </p:txBody>
      </p:sp>
      <p:sp>
        <p:nvSpPr>
          <p:cNvPr id="88069" name="TextBox 4"/>
          <p:cNvSpPr txBox="1">
            <a:spLocks noChangeArrowheads="1"/>
          </p:cNvSpPr>
          <p:nvPr/>
        </p:nvSpPr>
        <p:spPr bwMode="auto">
          <a:xfrm>
            <a:off x="838200" y="6096000"/>
            <a:ext cx="2590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cs typeface="Arial" charset="0"/>
              </a:defRPr>
            </a:lvl1pPr>
            <a:lvl2pPr marL="37931725" indent="-37474525" eaLnBrk="0" hangingPunct="0">
              <a:defRPr sz="2400">
                <a:solidFill>
                  <a:schemeClr val="tx1"/>
                </a:solidFill>
                <a:latin typeface="Tahoma" pitchFamily="34" charset="0"/>
                <a:cs typeface="Arial" charset="0"/>
              </a:defRPr>
            </a:lvl2pPr>
            <a:lvl3pPr eaLnBrk="0" hangingPunct="0">
              <a:defRPr sz="2400">
                <a:solidFill>
                  <a:schemeClr val="tx1"/>
                </a:solidFill>
                <a:latin typeface="Tahoma" pitchFamily="34" charset="0"/>
                <a:cs typeface="Arial" charset="0"/>
              </a:defRPr>
            </a:lvl3pPr>
            <a:lvl4pPr eaLnBrk="0" hangingPunct="0">
              <a:defRPr sz="2400">
                <a:solidFill>
                  <a:schemeClr val="tx1"/>
                </a:solidFill>
                <a:latin typeface="Tahoma" pitchFamily="34" charset="0"/>
                <a:cs typeface="Arial" charset="0"/>
              </a:defRPr>
            </a:lvl4pPr>
            <a:lvl5pPr eaLnBrk="0" hangingPunct="0">
              <a:defRPr sz="2400">
                <a:solidFill>
                  <a:schemeClr val="tx1"/>
                </a:solidFill>
                <a:latin typeface="Tahoma" pitchFamily="34" charset="0"/>
                <a:cs typeface="Arial" charset="0"/>
              </a:defRPr>
            </a:lvl5pPr>
            <a:lvl6pPr marL="457200" eaLnBrk="0" fontAlgn="base" hangingPunct="0">
              <a:spcBef>
                <a:spcPct val="0"/>
              </a:spcBef>
              <a:spcAft>
                <a:spcPct val="0"/>
              </a:spcAft>
              <a:defRPr sz="2400">
                <a:solidFill>
                  <a:schemeClr val="tx1"/>
                </a:solidFill>
                <a:latin typeface="Tahoma" pitchFamily="34" charset="0"/>
                <a:cs typeface="Arial" charset="0"/>
              </a:defRPr>
            </a:lvl6pPr>
            <a:lvl7pPr marL="914400" eaLnBrk="0" fontAlgn="base" hangingPunct="0">
              <a:spcBef>
                <a:spcPct val="0"/>
              </a:spcBef>
              <a:spcAft>
                <a:spcPct val="0"/>
              </a:spcAft>
              <a:defRPr sz="2400">
                <a:solidFill>
                  <a:schemeClr val="tx1"/>
                </a:solidFill>
                <a:latin typeface="Tahoma" pitchFamily="34" charset="0"/>
                <a:cs typeface="Arial" charset="0"/>
              </a:defRPr>
            </a:lvl7pPr>
            <a:lvl8pPr marL="1371600" eaLnBrk="0" fontAlgn="base" hangingPunct="0">
              <a:spcBef>
                <a:spcPct val="0"/>
              </a:spcBef>
              <a:spcAft>
                <a:spcPct val="0"/>
              </a:spcAft>
              <a:defRPr sz="2400">
                <a:solidFill>
                  <a:schemeClr val="tx1"/>
                </a:solidFill>
                <a:latin typeface="Tahoma" pitchFamily="34" charset="0"/>
                <a:cs typeface="Arial" charset="0"/>
              </a:defRPr>
            </a:lvl8pPr>
            <a:lvl9pPr marL="1828800" eaLnBrk="0" fontAlgn="base" hangingPunct="0">
              <a:spcBef>
                <a:spcPct val="0"/>
              </a:spcBef>
              <a:spcAft>
                <a:spcPct val="0"/>
              </a:spcAft>
              <a:defRPr sz="2400">
                <a:solidFill>
                  <a:schemeClr val="tx1"/>
                </a:solidFill>
                <a:latin typeface="Tahoma" pitchFamily="34" charset="0"/>
                <a:cs typeface="Arial" charset="0"/>
              </a:defRPr>
            </a:lvl9pPr>
          </a:lstStyle>
          <a:p>
            <a:r>
              <a:rPr lang="en-US" sz="1400"/>
              <a:t>*Not available in US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Pure Polysaccharide Vaccines</a:t>
            </a:r>
          </a:p>
        </p:txBody>
      </p:sp>
      <p:sp>
        <p:nvSpPr>
          <p:cNvPr id="90115" name="Rectangle 3"/>
          <p:cNvSpPr>
            <a:spLocks noGrp="1"/>
          </p:cNvSpPr>
          <p:nvPr>
            <p:ph idx="1"/>
          </p:nvPr>
        </p:nvSpPr>
        <p:spPr/>
        <p:txBody>
          <a:bodyPr>
            <a:normAutofit fontScale="92500" lnSpcReduction="20000"/>
          </a:bodyPr>
          <a:lstStyle/>
          <a:p>
            <a:pPr eaLnBrk="1" hangingPunct="1">
              <a:lnSpc>
                <a:spcPct val="120000"/>
              </a:lnSpc>
            </a:pPr>
            <a:r>
              <a:rPr lang="en-US" sz="3000" b="1" dirty="0">
                <a:ea typeface="ＭＳ Ｐゴシック" pitchFamily="-105" charset="-128"/>
              </a:rPr>
              <a:t>Not consistently immunogenic in children &lt;2 years of age</a:t>
            </a:r>
          </a:p>
          <a:p>
            <a:pPr eaLnBrk="1" hangingPunct="1">
              <a:lnSpc>
                <a:spcPct val="90000"/>
              </a:lnSpc>
            </a:pPr>
            <a:endParaRPr lang="en-US" sz="3000" b="1" dirty="0">
              <a:ea typeface="ＭＳ Ｐゴシック" pitchFamily="-105" charset="-128"/>
            </a:endParaRPr>
          </a:p>
          <a:p>
            <a:pPr lvl="1" eaLnBrk="1" hangingPunct="1">
              <a:lnSpc>
                <a:spcPct val="90000"/>
              </a:lnSpc>
            </a:pPr>
            <a:r>
              <a:rPr lang="en-US" sz="2600" b="1" dirty="0">
                <a:ea typeface="ＭＳ Ｐゴシック" pitchFamily="-105" charset="-128"/>
              </a:rPr>
              <a:t>Induce T-cell-independent immune response</a:t>
            </a:r>
          </a:p>
          <a:p>
            <a:pPr eaLnBrk="1" hangingPunct="1">
              <a:lnSpc>
                <a:spcPct val="90000"/>
              </a:lnSpc>
            </a:pPr>
            <a:endParaRPr lang="en-US" sz="3000" b="1" dirty="0">
              <a:ea typeface="ＭＳ Ｐゴシック" pitchFamily="-105" charset="-128"/>
            </a:endParaRPr>
          </a:p>
          <a:p>
            <a:pPr lvl="1" eaLnBrk="1" hangingPunct="1">
              <a:lnSpc>
                <a:spcPct val="90000"/>
              </a:lnSpc>
            </a:pPr>
            <a:r>
              <a:rPr lang="en-US" sz="2600" b="1" dirty="0">
                <a:ea typeface="ＭＳ Ｐゴシック" pitchFamily="-105" charset="-128"/>
              </a:rPr>
              <a:t>Antibody with less functional activity</a:t>
            </a:r>
          </a:p>
          <a:p>
            <a:pPr eaLnBrk="1" hangingPunct="1">
              <a:lnSpc>
                <a:spcPct val="90000"/>
              </a:lnSpc>
            </a:pPr>
            <a:endParaRPr lang="en-US" sz="3000" b="1" dirty="0">
              <a:ea typeface="ＭＳ Ｐゴシック" pitchFamily="-105" charset="-128"/>
            </a:endParaRPr>
          </a:p>
          <a:p>
            <a:pPr lvl="1" eaLnBrk="1" hangingPunct="1">
              <a:lnSpc>
                <a:spcPct val="90000"/>
              </a:lnSpc>
            </a:pPr>
            <a:r>
              <a:rPr lang="en-US" sz="2600" b="1" dirty="0">
                <a:ea typeface="ＭＳ Ｐゴシック" pitchFamily="-105" charset="-128"/>
              </a:rPr>
              <a:t>No booster response</a:t>
            </a:r>
          </a:p>
          <a:p>
            <a:pPr eaLnBrk="1" hangingPunct="1">
              <a:lnSpc>
                <a:spcPct val="90000"/>
              </a:lnSpc>
            </a:pPr>
            <a:endParaRPr lang="en-US" sz="3000" b="1" dirty="0">
              <a:ea typeface="ＭＳ Ｐゴシック" pitchFamily="-105" charset="-128"/>
            </a:endParaRPr>
          </a:p>
          <a:p>
            <a:pPr lvl="1" eaLnBrk="1" hangingPunct="1">
              <a:lnSpc>
                <a:spcPct val="90000"/>
              </a:lnSpc>
            </a:pPr>
            <a:r>
              <a:rPr lang="en-US" sz="2600" b="1" dirty="0">
                <a:ea typeface="ＭＳ Ｐゴシック" pitchFamily="-105" charset="-128"/>
              </a:rPr>
              <a:t>Immunogenicity improved by conjugation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0814" y="457200"/>
            <a:ext cx="6377940" cy="1447801"/>
          </a:xfrm>
        </p:spPr>
        <p:txBody>
          <a:bodyPr rtlCol="0">
            <a:normAutofit/>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Polysaccharide Conjugate Vaccines</a:t>
            </a:r>
          </a:p>
        </p:txBody>
      </p:sp>
      <p:sp>
        <p:nvSpPr>
          <p:cNvPr id="92163" name="Content Placeholder 2"/>
          <p:cNvSpPr>
            <a:spLocks noGrp="1"/>
          </p:cNvSpPr>
          <p:nvPr>
            <p:ph idx="1"/>
          </p:nvPr>
        </p:nvSpPr>
        <p:spPr>
          <a:xfrm>
            <a:off x="594360" y="2667000"/>
            <a:ext cx="7955280" cy="3810000"/>
          </a:xfrm>
        </p:spPr>
        <p:txBody>
          <a:bodyPr/>
          <a:lstStyle/>
          <a:p>
            <a:pPr eaLnBrk="1" hangingPunct="1"/>
            <a:r>
              <a:rPr lang="en-US" b="1" dirty="0">
                <a:ea typeface="ＭＳ Ｐゴシック" pitchFamily="-105" charset="-128"/>
              </a:rPr>
              <a:t>Stimulates T-cell-dependent immunity</a:t>
            </a:r>
          </a:p>
          <a:p>
            <a:pPr eaLnBrk="1" hangingPunct="1"/>
            <a:endParaRPr lang="en-US" b="1" dirty="0">
              <a:ea typeface="ＭＳ Ｐゴシック" pitchFamily="-105" charset="-128"/>
            </a:endParaRPr>
          </a:p>
          <a:p>
            <a:pPr eaLnBrk="1" hangingPunct="1"/>
            <a:r>
              <a:rPr lang="en-US" b="1" dirty="0">
                <a:ea typeface="ＭＳ Ｐゴシック" pitchFamily="-105" charset="-128"/>
              </a:rPr>
              <a:t>Enhanced antibody production, especially in young children</a:t>
            </a:r>
          </a:p>
          <a:p>
            <a:pPr eaLnBrk="1" hangingPunct="1"/>
            <a:endParaRPr lang="en-US" b="1" dirty="0">
              <a:ea typeface="ＭＳ Ｐゴシック" pitchFamily="-105" charset="-128"/>
            </a:endParaRPr>
          </a:p>
          <a:p>
            <a:pPr eaLnBrk="1" hangingPunct="1"/>
            <a:r>
              <a:rPr lang="en-US" b="1" dirty="0">
                <a:ea typeface="ＭＳ Ｐゴシック" pitchFamily="-105" charset="-128"/>
              </a:rPr>
              <a:t>Repeat doses elicit booster response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Immunization Schedules</a:t>
            </a:r>
          </a:p>
        </p:txBody>
      </p:sp>
      <p:sp>
        <p:nvSpPr>
          <p:cNvPr id="94211" name="Rectangle 3"/>
          <p:cNvSpPr>
            <a:spLocks noGrp="1"/>
          </p:cNvSpPr>
          <p:nvPr>
            <p:ph idx="1"/>
          </p:nvPr>
        </p:nvSpPr>
        <p:spPr/>
        <p:txBody>
          <a:bodyPr>
            <a:normAutofit fontScale="92500" lnSpcReduction="20000"/>
          </a:bodyPr>
          <a:lstStyle/>
          <a:p>
            <a:pPr eaLnBrk="1" hangingPunct="1">
              <a:lnSpc>
                <a:spcPct val="90000"/>
              </a:lnSpc>
            </a:pPr>
            <a:r>
              <a:rPr lang="en-US" sz="2400" b="1" dirty="0">
                <a:ea typeface="ＭＳ Ｐゴシック" pitchFamily="-105" charset="-128"/>
              </a:rPr>
              <a:t>Children and Adolescent Schedule (age and indication)</a:t>
            </a:r>
          </a:p>
          <a:p>
            <a:pPr lvl="1" eaLnBrk="1" hangingPunct="1">
              <a:lnSpc>
                <a:spcPct val="90000"/>
              </a:lnSpc>
            </a:pPr>
            <a:r>
              <a:rPr lang="en-US" sz="2000" b="1" dirty="0">
                <a:ea typeface="ＭＳ Ｐゴシック" pitchFamily="-105" charset="-128"/>
              </a:rPr>
              <a:t>Revised and Available – January </a:t>
            </a:r>
            <a:r>
              <a:rPr lang="en-US" b="1" dirty="0">
                <a:ea typeface="ＭＳ Ｐゴシック" pitchFamily="-105" charset="-128"/>
              </a:rPr>
              <a:t>of each year</a:t>
            </a:r>
            <a:endParaRPr lang="en-US" sz="2000" b="1" dirty="0">
              <a:ea typeface="ＭＳ Ｐゴシック" pitchFamily="-105" charset="-128"/>
            </a:endParaRPr>
          </a:p>
          <a:p>
            <a:pPr lvl="1" eaLnBrk="1" hangingPunct="1">
              <a:lnSpc>
                <a:spcPct val="90000"/>
              </a:lnSpc>
            </a:pPr>
            <a:r>
              <a:rPr lang="en-US" sz="2000" b="1" dirty="0">
                <a:ea typeface="ＭＳ Ｐゴシック" pitchFamily="-105" charset="-128"/>
              </a:rPr>
              <a:t>Collaborative effort of:</a:t>
            </a:r>
          </a:p>
          <a:p>
            <a:pPr lvl="2" eaLnBrk="1" hangingPunct="1">
              <a:lnSpc>
                <a:spcPct val="90000"/>
              </a:lnSpc>
            </a:pPr>
            <a:r>
              <a:rPr lang="en-US" sz="1800" b="1" dirty="0">
                <a:ea typeface="ＭＳ Ｐゴシック" pitchFamily="-105" charset="-128"/>
              </a:rPr>
              <a:t>Advisory Committee on Immunization Practices (ACIP)</a:t>
            </a:r>
          </a:p>
          <a:p>
            <a:pPr lvl="2" eaLnBrk="1" hangingPunct="1">
              <a:lnSpc>
                <a:spcPct val="90000"/>
              </a:lnSpc>
            </a:pPr>
            <a:r>
              <a:rPr lang="en-US" sz="1800" b="1" dirty="0">
                <a:ea typeface="ＭＳ Ｐゴシック" pitchFamily="-105" charset="-128"/>
              </a:rPr>
              <a:t>American Academy of Pediatrics</a:t>
            </a:r>
          </a:p>
          <a:p>
            <a:pPr lvl="2" eaLnBrk="1" hangingPunct="1">
              <a:lnSpc>
                <a:spcPct val="90000"/>
              </a:lnSpc>
            </a:pPr>
            <a:r>
              <a:rPr lang="en-US" sz="1800" b="1" dirty="0">
                <a:ea typeface="ＭＳ Ｐゴシック" pitchFamily="-105" charset="-128"/>
              </a:rPr>
              <a:t>American Academy of Family Physicians</a:t>
            </a:r>
          </a:p>
          <a:p>
            <a:pPr lvl="2" eaLnBrk="1" hangingPunct="1">
              <a:lnSpc>
                <a:spcPct val="90000"/>
              </a:lnSpc>
            </a:pPr>
            <a:endParaRPr lang="en-US" sz="1800" b="1" dirty="0">
              <a:ea typeface="ＭＳ Ｐゴシック" pitchFamily="-105" charset="-128"/>
            </a:endParaRPr>
          </a:p>
          <a:p>
            <a:pPr eaLnBrk="1" hangingPunct="1">
              <a:lnSpc>
                <a:spcPct val="90000"/>
              </a:lnSpc>
            </a:pPr>
            <a:r>
              <a:rPr lang="en-US" sz="2400" b="1" dirty="0">
                <a:ea typeface="ＭＳ Ｐゴシック" pitchFamily="-105" charset="-128"/>
              </a:rPr>
              <a:t>Adult Schedule (age and indication)</a:t>
            </a:r>
          </a:p>
          <a:p>
            <a:pPr lvl="1" eaLnBrk="1" hangingPunct="1">
              <a:lnSpc>
                <a:spcPct val="90000"/>
              </a:lnSpc>
            </a:pPr>
            <a:r>
              <a:rPr lang="en-US" sz="2000" b="1" dirty="0">
                <a:ea typeface="ＭＳ Ｐゴシック" pitchFamily="-105" charset="-128"/>
              </a:rPr>
              <a:t>Revised and available – January of each year</a:t>
            </a:r>
          </a:p>
          <a:p>
            <a:pPr lvl="1" eaLnBrk="1" hangingPunct="1">
              <a:lnSpc>
                <a:spcPct val="90000"/>
              </a:lnSpc>
            </a:pPr>
            <a:r>
              <a:rPr lang="en-US" sz="2000" b="1" dirty="0">
                <a:ea typeface="ＭＳ Ｐゴシック" pitchFamily="-105" charset="-128"/>
              </a:rPr>
              <a:t>Collaborative effort of:</a:t>
            </a:r>
          </a:p>
          <a:p>
            <a:pPr lvl="2" eaLnBrk="1" hangingPunct="1">
              <a:lnSpc>
                <a:spcPct val="90000"/>
              </a:lnSpc>
            </a:pPr>
            <a:r>
              <a:rPr lang="en-US" sz="1800" b="1" dirty="0">
                <a:ea typeface="ＭＳ Ｐゴシック" pitchFamily="-105" charset="-128"/>
              </a:rPr>
              <a:t>Advisory Committee on Immunization Practices (ACIP)</a:t>
            </a:r>
          </a:p>
          <a:p>
            <a:pPr lvl="2" eaLnBrk="1" hangingPunct="1">
              <a:lnSpc>
                <a:spcPct val="90000"/>
              </a:lnSpc>
            </a:pPr>
            <a:r>
              <a:rPr lang="en-US" sz="1800" b="1" dirty="0">
                <a:ea typeface="ＭＳ Ｐゴシック" pitchFamily="-105" charset="-128"/>
              </a:rPr>
              <a:t>American Academy of Family Physicians</a:t>
            </a:r>
          </a:p>
          <a:p>
            <a:pPr lvl="2" eaLnBrk="1" hangingPunct="1">
              <a:lnSpc>
                <a:spcPct val="90000"/>
              </a:lnSpc>
            </a:pPr>
            <a:r>
              <a:rPr lang="en-US" sz="1800" b="1" dirty="0">
                <a:ea typeface="ＭＳ Ｐゴシック" pitchFamily="-105" charset="-128"/>
              </a:rPr>
              <a:t>American College of Physicians</a:t>
            </a:r>
          </a:p>
          <a:p>
            <a:pPr lvl="2" eaLnBrk="1" hangingPunct="1">
              <a:lnSpc>
                <a:spcPct val="90000"/>
              </a:lnSpc>
            </a:pPr>
            <a:r>
              <a:rPr lang="en-US" sz="1800" b="1" dirty="0">
                <a:ea typeface="ＭＳ Ｐゴシック" pitchFamily="-105" charset="-128"/>
              </a:rPr>
              <a:t>American College of Obstetricians and Gynecologists</a:t>
            </a:r>
          </a:p>
          <a:p>
            <a:pPr lvl="2" eaLnBrk="1" hangingPunct="1">
              <a:lnSpc>
                <a:spcPct val="90000"/>
              </a:lnSpc>
            </a:pPr>
            <a:endParaRPr lang="en-US" sz="1800" dirty="0">
              <a:ea typeface="ＭＳ Ｐゴシック" pitchFamily="-105" charset="-128"/>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p:nvPr>
        </p:nvSpPr>
        <p:spPr/>
        <p:txBody>
          <a:bodyPr rtlCol="0">
            <a:normAutofit fontScale="90000"/>
            <a:scene3d>
              <a:camera prst="orthographicFront"/>
              <a:lightRig rig="threePt" dir="t">
                <a:rot lat="0" lon="0" rev="4800000"/>
              </a:lightRig>
            </a:scene3d>
          </a:bodyPr>
          <a:lstStyle/>
          <a:p>
            <a:pPr eaLnBrk="1" fontAlgn="auto" hangingPunct="1">
              <a:spcAft>
                <a:spcPts val="0"/>
              </a:spcAft>
              <a:defRPr/>
            </a:pPr>
            <a:r>
              <a:rPr lang="en-US" sz="3600" b="1" dirty="0">
                <a:solidFill>
                  <a:srgbClr val="C00000"/>
                </a:solidFill>
                <a:ea typeface="+mj-ea"/>
                <a:cs typeface="+mj-cs"/>
              </a:rPr>
              <a:t>Immunization Schedule for Ages 0-18 Years - combined</a:t>
            </a:r>
          </a:p>
        </p:txBody>
      </p:sp>
      <p:sp>
        <p:nvSpPr>
          <p:cNvPr id="38915" name="Rectangle 3"/>
          <p:cNvSpPr>
            <a:spLocks noGrp="1"/>
          </p:cNvSpPr>
          <p:nvPr>
            <p:ph idx="1"/>
          </p:nvPr>
        </p:nvSpPr>
        <p:spPr/>
        <p:txBody>
          <a:bodyPr>
            <a:normAutofit fontScale="92500" lnSpcReduction="10000"/>
          </a:bodyPr>
          <a:lstStyle/>
          <a:p>
            <a:pPr eaLnBrk="1" hangingPunct="1">
              <a:lnSpc>
                <a:spcPct val="90000"/>
              </a:lnSpc>
            </a:pPr>
            <a:r>
              <a:rPr lang="en-US" sz="2400" b="1" dirty="0">
                <a:ea typeface="ＭＳ Ｐゴシック" pitchFamily="-105" charset="-128"/>
              </a:rPr>
              <a:t>What vaccinations should be given within the first year of life? Are these live attenuated or inactivated vaccines?</a:t>
            </a:r>
          </a:p>
          <a:p>
            <a:pPr lvl="1" eaLnBrk="1" hangingPunct="1">
              <a:lnSpc>
                <a:spcPct val="90000"/>
              </a:lnSpc>
            </a:pPr>
            <a:r>
              <a:rPr lang="en-US" sz="2000" b="1" dirty="0" err="1">
                <a:ea typeface="ＭＳ Ｐゴシック" pitchFamily="-105" charset="-128"/>
              </a:rPr>
              <a:t>Hep</a:t>
            </a:r>
            <a:r>
              <a:rPr lang="en-US" sz="2000" b="1" dirty="0">
                <a:ea typeface="ＭＳ Ｐゴシック" pitchFamily="-105" charset="-128"/>
              </a:rPr>
              <a:t> B, RV, </a:t>
            </a:r>
            <a:r>
              <a:rPr lang="en-US" sz="2000" b="1" dirty="0" err="1">
                <a:ea typeface="ＭＳ Ｐゴシック" pitchFamily="-105" charset="-128"/>
              </a:rPr>
              <a:t>DTaP</a:t>
            </a:r>
            <a:r>
              <a:rPr lang="en-US" sz="2000" b="1" dirty="0">
                <a:ea typeface="ＭＳ Ｐゴシック" pitchFamily="-105" charset="-128"/>
              </a:rPr>
              <a:t>, </a:t>
            </a:r>
            <a:r>
              <a:rPr lang="en-US" sz="2000" b="1" dirty="0" err="1">
                <a:ea typeface="ＭＳ Ｐゴシック" pitchFamily="-105" charset="-128"/>
              </a:rPr>
              <a:t>Hib</a:t>
            </a:r>
            <a:r>
              <a:rPr lang="en-US" sz="2000" b="1" dirty="0">
                <a:ea typeface="ＭＳ Ｐゴシック" pitchFamily="-105" charset="-128"/>
              </a:rPr>
              <a:t>, </a:t>
            </a:r>
            <a:r>
              <a:rPr lang="en-US" sz="2000" b="1" dirty="0" err="1">
                <a:ea typeface="ＭＳ Ｐゴシック" pitchFamily="-105" charset="-128"/>
              </a:rPr>
              <a:t>PCV</a:t>
            </a:r>
            <a:r>
              <a:rPr lang="en-US" sz="2000" b="1" dirty="0">
                <a:ea typeface="ＭＳ Ｐゴシック" pitchFamily="-105" charset="-128"/>
              </a:rPr>
              <a:t>, </a:t>
            </a:r>
            <a:r>
              <a:rPr lang="en-US" sz="2000" b="1" dirty="0" err="1">
                <a:ea typeface="ＭＳ Ｐゴシック" pitchFamily="-105" charset="-128"/>
              </a:rPr>
              <a:t>IPV</a:t>
            </a:r>
            <a:r>
              <a:rPr lang="en-US" sz="2000" b="1" dirty="0">
                <a:ea typeface="ＭＳ Ｐゴシック" pitchFamily="-105" charset="-128"/>
              </a:rPr>
              <a:t>, influenza (All inactivated)</a:t>
            </a:r>
          </a:p>
          <a:p>
            <a:pPr lvl="1" eaLnBrk="1" hangingPunct="1">
              <a:lnSpc>
                <a:spcPct val="90000"/>
              </a:lnSpc>
            </a:pPr>
            <a:endParaRPr lang="en-US" sz="2000" b="1" dirty="0">
              <a:ea typeface="ＭＳ Ｐゴシック" pitchFamily="-105" charset="-128"/>
            </a:endParaRPr>
          </a:p>
          <a:p>
            <a:pPr eaLnBrk="1" hangingPunct="1">
              <a:lnSpc>
                <a:spcPct val="90000"/>
              </a:lnSpc>
            </a:pPr>
            <a:r>
              <a:rPr lang="en-US" sz="2400" b="1" dirty="0">
                <a:ea typeface="ＭＳ Ｐゴシック" pitchFamily="-105" charset="-128"/>
              </a:rPr>
              <a:t>The 4</a:t>
            </a:r>
            <a:r>
              <a:rPr lang="en-US" sz="2400" b="1" baseline="30000" dirty="0">
                <a:ea typeface="ＭＳ Ｐゴシック" pitchFamily="-105" charset="-128"/>
              </a:rPr>
              <a:t>th</a:t>
            </a:r>
            <a:r>
              <a:rPr lang="en-US" sz="2400" b="1" dirty="0">
                <a:ea typeface="ＭＳ Ｐゴシック" pitchFamily="-105" charset="-128"/>
              </a:rPr>
              <a:t> dose of </a:t>
            </a:r>
            <a:r>
              <a:rPr lang="en-US" sz="2400" b="1" dirty="0" err="1">
                <a:ea typeface="ＭＳ Ｐゴシック" pitchFamily="-105" charset="-128"/>
              </a:rPr>
              <a:t>DTaP</a:t>
            </a:r>
            <a:r>
              <a:rPr lang="en-US" sz="2400" b="1" dirty="0">
                <a:ea typeface="ＭＳ Ｐゴシック" pitchFamily="-105" charset="-128"/>
              </a:rPr>
              <a:t> may be administered as early as age 12 months, provided what (stated in footnote)?</a:t>
            </a:r>
          </a:p>
          <a:p>
            <a:pPr lvl="1" eaLnBrk="1" hangingPunct="1">
              <a:lnSpc>
                <a:spcPct val="90000"/>
              </a:lnSpc>
            </a:pPr>
            <a:r>
              <a:rPr lang="en-US" sz="2000" b="1" dirty="0">
                <a:ea typeface="ＭＳ Ｐゴシック" pitchFamily="-105" charset="-128"/>
              </a:rPr>
              <a:t>6 months have elapsed since the third dose</a:t>
            </a:r>
          </a:p>
          <a:p>
            <a:pPr lvl="1" eaLnBrk="1" hangingPunct="1">
              <a:lnSpc>
                <a:spcPct val="90000"/>
              </a:lnSpc>
            </a:pPr>
            <a:endParaRPr lang="en-US" sz="2000" b="1" dirty="0">
              <a:ea typeface="ＭＳ Ｐゴシック" pitchFamily="-105" charset="-128"/>
            </a:endParaRPr>
          </a:p>
          <a:p>
            <a:pPr eaLnBrk="1" hangingPunct="1">
              <a:lnSpc>
                <a:spcPct val="90000"/>
              </a:lnSpc>
            </a:pPr>
            <a:r>
              <a:rPr lang="en-US" sz="2400" b="1" dirty="0">
                <a:ea typeface="ＭＳ Ｐゴシック" pitchFamily="-105" charset="-128"/>
              </a:rPr>
              <a:t>How many doses are in the </a:t>
            </a:r>
            <a:r>
              <a:rPr lang="en-US" sz="2400" b="1" dirty="0" err="1">
                <a:ea typeface="ＭＳ Ｐゴシック" pitchFamily="-105" charset="-128"/>
              </a:rPr>
              <a:t>MMR</a:t>
            </a:r>
            <a:r>
              <a:rPr lang="en-US" sz="2400" b="1" dirty="0">
                <a:ea typeface="ＭＳ Ｐゴシック" pitchFamily="-105" charset="-128"/>
              </a:rPr>
              <a:t> series? Is this a live attenuated or inactivated vaccine?</a:t>
            </a:r>
          </a:p>
          <a:p>
            <a:pPr lvl="1" eaLnBrk="1" hangingPunct="1">
              <a:lnSpc>
                <a:spcPct val="90000"/>
              </a:lnSpc>
            </a:pPr>
            <a:r>
              <a:rPr lang="en-US" sz="2000" b="1" dirty="0">
                <a:ea typeface="ＭＳ Ｐゴシック" pitchFamily="-105" charset="-128"/>
              </a:rPr>
              <a:t>2 doses (Live vaccine administered after 1 year old)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animEffect transition="in" filter="blinds(horizontal)">
                                      <p:cBhvr>
                                        <p:cTn id="7" dur="500"/>
                                        <p:tgtEl>
                                          <p:spTgt spid="3891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8915">
                                            <p:txEl>
                                              <p:pRg st="4" end="4"/>
                                            </p:txEl>
                                          </p:spTgt>
                                        </p:tgtEl>
                                        <p:attrNameLst>
                                          <p:attrName>style.visibility</p:attrName>
                                        </p:attrNameLst>
                                      </p:cBhvr>
                                      <p:to>
                                        <p:strVal val="visible"/>
                                      </p:to>
                                    </p:set>
                                    <p:animEffect transition="in" filter="blinds(horizontal)">
                                      <p:cBhvr>
                                        <p:cTn id="12" dur="500"/>
                                        <p:tgtEl>
                                          <p:spTgt spid="38915">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8915">
                                            <p:txEl>
                                              <p:pRg st="7" end="7"/>
                                            </p:txEl>
                                          </p:spTgt>
                                        </p:tgtEl>
                                        <p:attrNameLst>
                                          <p:attrName>style.visibility</p:attrName>
                                        </p:attrNameLst>
                                      </p:cBhvr>
                                      <p:to>
                                        <p:strVal val="visible"/>
                                      </p:to>
                                    </p:set>
                                    <p:animEffect transition="in" filter="blinds(horizontal)">
                                      <p:cBhvr>
                                        <p:cTn id="17" dur="500"/>
                                        <p:tgtEl>
                                          <p:spTgt spid="389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sz="3600" b="1" dirty="0">
                <a:solidFill>
                  <a:srgbClr val="C00000"/>
                </a:solidFill>
                <a:ea typeface="+mj-ea"/>
                <a:cs typeface="+mj-cs"/>
              </a:rPr>
              <a:t>Immunization Schedule for Ages 0-18 Years</a:t>
            </a:r>
          </a:p>
        </p:txBody>
      </p:sp>
      <p:sp>
        <p:nvSpPr>
          <p:cNvPr id="40963" name="Rectangle 3"/>
          <p:cNvSpPr>
            <a:spLocks noGrp="1"/>
          </p:cNvSpPr>
          <p:nvPr>
            <p:ph idx="1"/>
          </p:nvPr>
        </p:nvSpPr>
        <p:spPr/>
        <p:txBody>
          <a:bodyPr/>
          <a:lstStyle/>
          <a:p>
            <a:pPr eaLnBrk="1" hangingPunct="1"/>
            <a:r>
              <a:rPr lang="en-US" b="1" dirty="0">
                <a:ea typeface="ＭＳ Ｐゴシック" pitchFamily="-105" charset="-128"/>
              </a:rPr>
              <a:t>What is the pediatric version of </a:t>
            </a:r>
            <a:r>
              <a:rPr lang="en-US" b="1" dirty="0" err="1">
                <a:ea typeface="ＭＳ Ｐゴシック" pitchFamily="-105" charset="-128"/>
              </a:rPr>
              <a:t>Tdap</a:t>
            </a:r>
            <a:r>
              <a:rPr lang="en-US" b="1" dirty="0">
                <a:ea typeface="ＭＳ Ｐゴシック" pitchFamily="-105" charset="-128"/>
              </a:rPr>
              <a:t>?</a:t>
            </a:r>
          </a:p>
          <a:p>
            <a:pPr lvl="1" eaLnBrk="1" hangingPunct="1"/>
            <a:r>
              <a:rPr lang="en-US" b="1" dirty="0" err="1">
                <a:ea typeface="ＭＳ Ｐゴシック" pitchFamily="-105" charset="-128"/>
              </a:rPr>
              <a:t>DTaP</a:t>
            </a:r>
            <a:endParaRPr lang="en-US" b="1" dirty="0">
              <a:ea typeface="ＭＳ Ｐゴシック" pitchFamily="-105" charset="-128"/>
            </a:endParaRPr>
          </a:p>
          <a:p>
            <a:pPr lvl="1" eaLnBrk="1" hangingPunct="1"/>
            <a:endParaRPr lang="en-US" b="1" dirty="0">
              <a:ea typeface="ＭＳ Ｐゴシック" pitchFamily="-105" charset="-128"/>
            </a:endParaRPr>
          </a:p>
          <a:p>
            <a:pPr marL="457200" lvl="1" indent="0" eaLnBrk="1" hangingPunct="1">
              <a:buNone/>
            </a:pPr>
            <a:endParaRPr lang="en-US" b="1" dirty="0">
              <a:ea typeface="ＭＳ Ｐゴシック" pitchFamily="-105" charset="-128"/>
            </a:endParaRPr>
          </a:p>
          <a:p>
            <a:pPr eaLnBrk="1" hangingPunct="1"/>
            <a:r>
              <a:rPr lang="en-US" b="1" dirty="0">
                <a:ea typeface="ＭＳ Ｐゴシック" pitchFamily="-105" charset="-128"/>
              </a:rPr>
              <a:t>What is the minimum age for administration of </a:t>
            </a:r>
            <a:r>
              <a:rPr lang="en-US" b="1" dirty="0" err="1">
                <a:ea typeface="ＭＳ Ｐゴシック" pitchFamily="-105" charset="-128"/>
              </a:rPr>
              <a:t>HPV</a:t>
            </a:r>
            <a:r>
              <a:rPr lang="en-US" b="1" dirty="0">
                <a:ea typeface="ＭＳ Ｐゴシック" pitchFamily="-105" charset="-128"/>
              </a:rPr>
              <a:t> vaccination?</a:t>
            </a:r>
          </a:p>
          <a:p>
            <a:pPr lvl="1" eaLnBrk="1" hangingPunct="1"/>
            <a:r>
              <a:rPr lang="en-US" b="1" dirty="0">
                <a:ea typeface="ＭＳ Ｐゴシック" pitchFamily="-105" charset="-128"/>
              </a:rPr>
              <a:t>9 years old</a:t>
            </a:r>
          </a:p>
          <a:p>
            <a:pPr lvl="1" eaLnBrk="1" hangingPunct="1"/>
            <a:endParaRPr lang="en-US" dirty="0">
              <a:ea typeface="ＭＳ Ｐゴシック" pitchFamily="-105"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animEffect transition="in" filter="blinds(horizontal)">
                                      <p:cBhvr>
                                        <p:cTn id="7" dur="500"/>
                                        <p:tgtEl>
                                          <p:spTgt spid="4096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0963">
                                            <p:txEl>
                                              <p:pRg st="5" end="5"/>
                                            </p:txEl>
                                          </p:spTgt>
                                        </p:tgtEl>
                                        <p:attrNameLst>
                                          <p:attrName>style.visibility</p:attrName>
                                        </p:attrNameLst>
                                      </p:cBhvr>
                                      <p:to>
                                        <p:strVal val="visible"/>
                                      </p:to>
                                    </p:set>
                                    <p:animEffect transition="in" filter="blinds(horizontal)">
                                      <p:cBhvr>
                                        <p:cTn id="12" dur="500"/>
                                        <p:tgtEl>
                                          <p:spTgt spid="409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a:xfrm>
            <a:off x="2171700" y="457200"/>
            <a:ext cx="6377940" cy="1600201"/>
          </a:xfrm>
        </p:spPr>
        <p:txBody>
          <a:bodyPr rtlCol="0">
            <a:normAutofit/>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Immunization Schedule for Adults</a:t>
            </a:r>
          </a:p>
        </p:txBody>
      </p:sp>
      <p:sp>
        <p:nvSpPr>
          <p:cNvPr id="44035" name="Rectangle 3"/>
          <p:cNvSpPr>
            <a:spLocks noGrp="1"/>
          </p:cNvSpPr>
          <p:nvPr>
            <p:ph idx="1"/>
          </p:nvPr>
        </p:nvSpPr>
        <p:spPr/>
        <p:txBody>
          <a:bodyPr>
            <a:normAutofit fontScale="92500" lnSpcReduction="20000"/>
          </a:bodyPr>
          <a:lstStyle/>
          <a:p>
            <a:pPr eaLnBrk="1" hangingPunct="1">
              <a:lnSpc>
                <a:spcPct val="90000"/>
              </a:lnSpc>
            </a:pPr>
            <a:r>
              <a:rPr lang="en-US" sz="2800" b="1" dirty="0">
                <a:ea typeface="ＭＳ Ｐゴシック" pitchFamily="-105" charset="-128"/>
              </a:rPr>
              <a:t>How often should the Td booster be given?</a:t>
            </a:r>
          </a:p>
          <a:p>
            <a:pPr lvl="1" eaLnBrk="1" hangingPunct="1">
              <a:lnSpc>
                <a:spcPct val="90000"/>
              </a:lnSpc>
            </a:pPr>
            <a:r>
              <a:rPr lang="en-US" sz="2400" b="1" dirty="0">
                <a:ea typeface="ＭＳ Ｐゴシック" pitchFamily="-105" charset="-128"/>
              </a:rPr>
              <a:t>Every 10 years, first booster should be </a:t>
            </a:r>
            <a:r>
              <a:rPr lang="en-US" sz="2400" b="1" dirty="0" err="1">
                <a:ea typeface="ＭＳ Ｐゴシック" pitchFamily="-105" charset="-128"/>
              </a:rPr>
              <a:t>Tdap</a:t>
            </a:r>
            <a:endParaRPr lang="en-US" sz="2400" b="1" dirty="0">
              <a:ea typeface="ＭＳ Ｐゴシック" pitchFamily="-105" charset="-128"/>
            </a:endParaRPr>
          </a:p>
          <a:p>
            <a:pPr eaLnBrk="1" hangingPunct="1">
              <a:lnSpc>
                <a:spcPct val="90000"/>
              </a:lnSpc>
            </a:pPr>
            <a:r>
              <a:rPr lang="en-US" sz="2800" b="1" dirty="0">
                <a:ea typeface="ＭＳ Ｐゴシック" pitchFamily="-105" charset="-128"/>
              </a:rPr>
              <a:t>What is the maximum age of administration for </a:t>
            </a:r>
            <a:r>
              <a:rPr lang="en-US" sz="2800" b="1" dirty="0" err="1">
                <a:ea typeface="ＭＳ Ｐゴシック" pitchFamily="-105" charset="-128"/>
              </a:rPr>
              <a:t>HPV</a:t>
            </a:r>
            <a:r>
              <a:rPr lang="en-US" sz="2800" b="1" dirty="0">
                <a:ea typeface="ＭＳ Ｐゴシック" pitchFamily="-105" charset="-128"/>
              </a:rPr>
              <a:t> vaccination?</a:t>
            </a:r>
          </a:p>
          <a:p>
            <a:pPr lvl="1" eaLnBrk="1" hangingPunct="1">
              <a:lnSpc>
                <a:spcPct val="90000"/>
              </a:lnSpc>
            </a:pPr>
            <a:r>
              <a:rPr lang="en-US" sz="2400" b="1" dirty="0">
                <a:ea typeface="ＭＳ Ｐゴシック" pitchFamily="-105" charset="-128"/>
              </a:rPr>
              <a:t>26 years old (45 years old with shared clinical decision making)</a:t>
            </a:r>
          </a:p>
          <a:p>
            <a:pPr eaLnBrk="1" hangingPunct="1">
              <a:lnSpc>
                <a:spcPct val="90000"/>
              </a:lnSpc>
            </a:pPr>
            <a:r>
              <a:rPr lang="en-US" sz="2800" b="1" dirty="0">
                <a:ea typeface="ＭＳ Ｐゴシック" pitchFamily="-105" charset="-128"/>
              </a:rPr>
              <a:t>Which vaccinations are contraindicated in pregnant women and immunocompromised patients?</a:t>
            </a:r>
          </a:p>
          <a:p>
            <a:pPr lvl="1" eaLnBrk="1" hangingPunct="1">
              <a:lnSpc>
                <a:spcPct val="90000"/>
              </a:lnSpc>
            </a:pPr>
            <a:r>
              <a:rPr lang="en-US" sz="2400" b="1" dirty="0">
                <a:ea typeface="ＭＳ Ｐゴシック" pitchFamily="-105" charset="-128"/>
              </a:rPr>
              <a:t>Live vaccines</a:t>
            </a:r>
          </a:p>
          <a:p>
            <a:pPr lvl="1" eaLnBrk="1" hangingPunct="1">
              <a:lnSpc>
                <a:spcPct val="90000"/>
              </a:lnSpc>
            </a:pPr>
            <a:r>
              <a:rPr lang="en-US" sz="2400" b="1" dirty="0">
                <a:ea typeface="ＭＳ Ｐゴシック" pitchFamily="-105" charset="-128"/>
              </a:rPr>
              <a:t>For example,</a:t>
            </a:r>
          </a:p>
          <a:p>
            <a:pPr lvl="2"/>
            <a:r>
              <a:rPr lang="en-US" sz="2200" b="1" dirty="0">
                <a:ea typeface="ＭＳ Ｐゴシック" pitchFamily="-105" charset="-128"/>
              </a:rPr>
              <a:t>MMR (or MMRV), Varicella, Zoster</a:t>
            </a:r>
          </a:p>
          <a:p>
            <a:pPr eaLnBrk="1" hangingPunct="1">
              <a:lnSpc>
                <a:spcPct val="90000"/>
              </a:lnSpc>
            </a:pPr>
            <a:endParaRPr lang="en-US" sz="2800" dirty="0">
              <a:ea typeface="ＭＳ Ｐゴシック" pitchFamily="-105"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035">
                                            <p:txEl>
                                              <p:pRg st="1" end="1"/>
                                            </p:txEl>
                                          </p:spTgt>
                                        </p:tgtEl>
                                        <p:attrNameLst>
                                          <p:attrName>style.visibility</p:attrName>
                                        </p:attrNameLst>
                                      </p:cBhvr>
                                      <p:to>
                                        <p:strVal val="visible"/>
                                      </p:to>
                                    </p:set>
                                    <p:animEffect transition="in" filter="dissolve">
                                      <p:cBhvr>
                                        <p:cTn id="7" dur="500"/>
                                        <p:tgtEl>
                                          <p:spTgt spid="4403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4035">
                                            <p:txEl>
                                              <p:pRg st="3" end="3"/>
                                            </p:txEl>
                                          </p:spTgt>
                                        </p:tgtEl>
                                        <p:attrNameLst>
                                          <p:attrName>style.visibility</p:attrName>
                                        </p:attrNameLst>
                                      </p:cBhvr>
                                      <p:to>
                                        <p:strVal val="visible"/>
                                      </p:to>
                                    </p:set>
                                    <p:animEffect transition="in" filter="dissolve">
                                      <p:cBhvr>
                                        <p:cTn id="12" dur="500"/>
                                        <p:tgtEl>
                                          <p:spTgt spid="44035">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4035">
                                            <p:txEl>
                                              <p:pRg st="5" end="5"/>
                                            </p:txEl>
                                          </p:spTgt>
                                        </p:tgtEl>
                                        <p:attrNameLst>
                                          <p:attrName>style.visibility</p:attrName>
                                        </p:attrNameLst>
                                      </p:cBhvr>
                                      <p:to>
                                        <p:strVal val="visible"/>
                                      </p:to>
                                    </p:set>
                                    <p:animEffect transition="in" filter="dissolve">
                                      <p:cBhvr>
                                        <p:cTn id="17" dur="500"/>
                                        <p:tgtEl>
                                          <p:spTgt spid="44035">
                                            <p:txEl>
                                              <p:pRg st="5" end="5"/>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44035">
                                            <p:txEl>
                                              <p:pRg st="6" end="6"/>
                                            </p:txEl>
                                          </p:spTgt>
                                        </p:tgtEl>
                                        <p:attrNameLst>
                                          <p:attrName>style.visibility</p:attrName>
                                        </p:attrNameLst>
                                      </p:cBhvr>
                                      <p:to>
                                        <p:strVal val="visible"/>
                                      </p:to>
                                    </p:set>
                                    <p:animEffect transition="in" filter="dissolve">
                                      <p:cBhvr>
                                        <p:cTn id="20" dur="500"/>
                                        <p:tgtEl>
                                          <p:spTgt spid="44035">
                                            <p:txEl>
                                              <p:pRg st="6" end="6"/>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44035">
                                            <p:txEl>
                                              <p:pRg st="7" end="7"/>
                                            </p:txEl>
                                          </p:spTgt>
                                        </p:tgtEl>
                                        <p:attrNameLst>
                                          <p:attrName>style.visibility</p:attrName>
                                        </p:attrNameLst>
                                      </p:cBhvr>
                                      <p:to>
                                        <p:strVal val="visible"/>
                                      </p:to>
                                    </p:set>
                                    <p:animEffect transition="in" filter="dissolve">
                                      <p:cBhvr>
                                        <p:cTn id="23" dur="500"/>
                                        <p:tgtEl>
                                          <p:spTgt spid="440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4"/>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Administration</a:t>
            </a:r>
          </a:p>
        </p:txBody>
      </p:sp>
      <p:sp>
        <p:nvSpPr>
          <p:cNvPr id="110595" name="Content Placeholder 5"/>
          <p:cNvSpPr>
            <a:spLocks noGrp="1"/>
          </p:cNvSpPr>
          <p:nvPr>
            <p:ph idx="1"/>
          </p:nvPr>
        </p:nvSpPr>
        <p:spPr/>
        <p:txBody>
          <a:bodyPr>
            <a:normAutofit fontScale="77500" lnSpcReduction="20000"/>
          </a:bodyPr>
          <a:lstStyle/>
          <a:p>
            <a:pPr eaLnBrk="1" hangingPunct="1">
              <a:buFontTx/>
              <a:buNone/>
            </a:pPr>
            <a:endParaRPr lang="en-US" sz="3000" b="1" dirty="0">
              <a:ea typeface="ＭＳ Ｐゴシック" pitchFamily="-105" charset="-128"/>
            </a:endParaRPr>
          </a:p>
          <a:p>
            <a:pPr eaLnBrk="1" hangingPunct="1">
              <a:buFontTx/>
              <a:buNone/>
            </a:pPr>
            <a:r>
              <a:rPr lang="en-US" sz="3000" b="1" dirty="0">
                <a:ea typeface="ＭＳ Ｐゴシック" pitchFamily="-105" charset="-128"/>
              </a:rPr>
              <a:t>Simultaneous administration is recommended</a:t>
            </a:r>
          </a:p>
          <a:p>
            <a:pPr eaLnBrk="1" hangingPunct="1"/>
            <a:r>
              <a:rPr lang="en-US" sz="2800" b="1" dirty="0">
                <a:ea typeface="ＭＳ Ｐゴシック" pitchFamily="-105" charset="-128"/>
              </a:rPr>
              <a:t>No contraindications for any vaccines</a:t>
            </a:r>
          </a:p>
          <a:p>
            <a:pPr eaLnBrk="1" hangingPunct="1"/>
            <a:endParaRPr lang="en-US" sz="2800" b="1" dirty="0">
              <a:ea typeface="ＭＳ Ｐゴシック" pitchFamily="-105" charset="-128"/>
            </a:endParaRPr>
          </a:p>
          <a:p>
            <a:pPr eaLnBrk="1" hangingPunct="1"/>
            <a:r>
              <a:rPr lang="en-US" sz="2800" b="1" dirty="0">
                <a:ea typeface="ＭＳ Ｐゴシック" pitchFamily="-105" charset="-128"/>
              </a:rPr>
              <a:t>Increases likelihood of receiving all vaccines</a:t>
            </a:r>
          </a:p>
          <a:p>
            <a:pPr eaLnBrk="1" hangingPunct="1"/>
            <a:endParaRPr lang="en-US" sz="2800" b="1" dirty="0">
              <a:ea typeface="ＭＳ Ｐゴシック" pitchFamily="-105" charset="-128"/>
            </a:endParaRPr>
          </a:p>
          <a:p>
            <a:pPr eaLnBrk="1" hangingPunct="1"/>
            <a:r>
              <a:rPr lang="en-US" sz="2800" b="1" dirty="0">
                <a:ea typeface="ＭＳ Ｐゴシック" pitchFamily="-105" charset="-128"/>
              </a:rPr>
              <a:t>We are </a:t>
            </a:r>
            <a:r>
              <a:rPr lang="en-US" sz="2800" b="1" i="1" dirty="0">
                <a:ea typeface="ＭＳ Ｐゴシック" pitchFamily="-105" charset="-128"/>
              </a:rPr>
              <a:t>NOT</a:t>
            </a:r>
            <a:r>
              <a:rPr lang="en-US" sz="2800" b="1" dirty="0">
                <a:ea typeface="ＭＳ Ｐゴシック" pitchFamily="-105" charset="-128"/>
              </a:rPr>
              <a:t> ‘overloading’ the immune system</a:t>
            </a:r>
          </a:p>
          <a:p>
            <a:pPr eaLnBrk="1" hangingPunct="1"/>
            <a:endParaRPr lang="en-US" sz="2800" b="1" dirty="0">
              <a:ea typeface="ＭＳ Ｐゴシック" pitchFamily="-105" charset="-128"/>
            </a:endParaRPr>
          </a:p>
          <a:p>
            <a:pPr eaLnBrk="1" hangingPunct="1">
              <a:lnSpc>
                <a:spcPct val="120000"/>
              </a:lnSpc>
            </a:pPr>
            <a:r>
              <a:rPr lang="en-US" sz="2800" b="1" dirty="0">
                <a:ea typeface="ＭＳ Ｐゴシック" pitchFamily="-105" charset="-128"/>
              </a:rPr>
              <a:t>If two </a:t>
            </a:r>
            <a:r>
              <a:rPr lang="en-US" sz="2800" b="1" i="1" dirty="0">
                <a:ea typeface="ＭＳ Ｐゴシック" pitchFamily="-105" charset="-128"/>
              </a:rPr>
              <a:t>LIVE</a:t>
            </a:r>
            <a:r>
              <a:rPr lang="en-US" sz="2800" b="1" dirty="0">
                <a:ea typeface="ＭＳ Ｐゴシック" pitchFamily="-105" charset="-128"/>
              </a:rPr>
              <a:t> vaccines are not administered simultaneously, they should be given at least 4 weeks apart (does not apply to inactivated)</a:t>
            </a:r>
          </a:p>
          <a:p>
            <a:pPr lvl="1" eaLnBrk="1" hangingPunct="1"/>
            <a:endParaRPr lang="en-US" dirty="0">
              <a:ea typeface="ＭＳ Ｐゴシック" pitchFamily="-105" charset="-128"/>
            </a:endParaRPr>
          </a:p>
          <a:p>
            <a:pPr eaLnBrk="1" hangingPunct="1"/>
            <a:endParaRPr lang="en-US" dirty="0">
              <a:ea typeface="ＭＳ Ｐゴシック" pitchFamily="-105"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p:cNvSpPr>
          <p:nvPr>
            <p:ph type="title"/>
          </p:nvPr>
        </p:nvSpPr>
        <p:spPr bwMode="auto">
          <a:xfrm>
            <a:off x="320040" y="609600"/>
            <a:ext cx="8229600" cy="1250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ea typeface="ＭＳ Ｐゴシック" pitchFamily="-105" charset="-128"/>
              </a:rPr>
              <a:t>ROLE OF the PHARMACIST</a:t>
            </a:r>
          </a:p>
        </p:txBody>
      </p:sp>
      <p:sp>
        <p:nvSpPr>
          <p:cNvPr id="362499" name="Rectangle 3"/>
          <p:cNvSpPr>
            <a:spLocks noGrp="1"/>
          </p:cNvSpPr>
          <p:nvPr>
            <p:ph idx="1"/>
          </p:nvPr>
        </p:nvSpPr>
        <p:spPr/>
        <p:txBody>
          <a:bodyPr/>
          <a:lstStyle/>
          <a:p>
            <a:pPr>
              <a:buFont typeface="Wingdings 2" pitchFamily="18" charset="2"/>
              <a:buNone/>
            </a:pPr>
            <a:r>
              <a:rPr lang="en-US" sz="3600" b="1" dirty="0">
                <a:ea typeface="ＭＳ Ｐゴシック" pitchFamily="-105" charset="-128"/>
              </a:rPr>
              <a:t>ADVOCATE - </a:t>
            </a:r>
          </a:p>
          <a:p>
            <a:pPr>
              <a:buFont typeface="Wingdings 2" pitchFamily="18" charset="2"/>
              <a:buNone/>
            </a:pPr>
            <a:r>
              <a:rPr lang="en-US" sz="3600" b="1" dirty="0">
                <a:ea typeface="ＭＳ Ｐゴシック" pitchFamily="-105" charset="-128"/>
              </a:rPr>
              <a:t>              </a:t>
            </a:r>
            <a:r>
              <a:rPr lang="en-US" b="1" dirty="0">
                <a:ea typeface="ＭＳ Ｐゴシック" pitchFamily="-105" charset="-128"/>
              </a:rPr>
              <a:t>Immunization educate and advocate</a:t>
            </a:r>
          </a:p>
          <a:p>
            <a:pPr>
              <a:buFont typeface="Wingdings 2" pitchFamily="18" charset="2"/>
              <a:buNone/>
            </a:pPr>
            <a:r>
              <a:rPr lang="en-US" sz="3600" b="1" dirty="0">
                <a:ea typeface="ＭＳ Ｐゴシック" pitchFamily="-105" charset="-128"/>
              </a:rPr>
              <a:t>  FACILITATOR -</a:t>
            </a:r>
          </a:p>
          <a:p>
            <a:pPr>
              <a:buFont typeface="Wingdings 2" pitchFamily="18" charset="2"/>
              <a:buNone/>
            </a:pPr>
            <a:r>
              <a:rPr lang="en-US" sz="3600" b="1" dirty="0">
                <a:ea typeface="ＭＳ Ｐゴシック" pitchFamily="-105" charset="-128"/>
              </a:rPr>
              <a:t>              </a:t>
            </a:r>
            <a:r>
              <a:rPr lang="en-US" b="1" dirty="0">
                <a:ea typeface="ＭＳ Ｐゴシック" pitchFamily="-105" charset="-128"/>
              </a:rPr>
              <a:t>Host immunization clinics</a:t>
            </a:r>
          </a:p>
          <a:p>
            <a:pPr>
              <a:buFont typeface="Wingdings 2" pitchFamily="18" charset="2"/>
              <a:buNone/>
            </a:pPr>
            <a:r>
              <a:rPr lang="en-US" sz="3600" b="1" dirty="0">
                <a:ea typeface="ＭＳ Ｐゴシック" pitchFamily="-105" charset="-128"/>
              </a:rPr>
              <a:t>  IMMUNIZER -</a:t>
            </a:r>
          </a:p>
          <a:p>
            <a:pPr>
              <a:buFont typeface="Wingdings 2" pitchFamily="18" charset="2"/>
              <a:buNone/>
            </a:pPr>
            <a:r>
              <a:rPr lang="en-US" b="1" dirty="0">
                <a:ea typeface="ＭＳ Ｐゴシック" pitchFamily="-105" charset="-128"/>
              </a:rPr>
              <a:t>  	</a:t>
            </a:r>
            <a:r>
              <a:rPr lang="en-US" sz="4400" b="1" dirty="0">
                <a:ea typeface="ＭＳ Ｐゴシック" pitchFamily="-105" charset="-128"/>
              </a:rPr>
              <a:t>	         DO IT/ENJOY IT!!</a:t>
            </a:r>
          </a:p>
          <a:p>
            <a:endParaRPr lang="en-US" sz="4400" dirty="0">
              <a:ea typeface="ＭＳ Ｐゴシック" pitchFamily="-105" charset="-128"/>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Administration</a:t>
            </a:r>
          </a:p>
        </p:txBody>
      </p:sp>
      <p:sp>
        <p:nvSpPr>
          <p:cNvPr id="112643" name="Rectangle 3"/>
          <p:cNvSpPr>
            <a:spLocks noGrp="1"/>
          </p:cNvSpPr>
          <p:nvPr>
            <p:ph idx="1"/>
          </p:nvPr>
        </p:nvSpPr>
        <p:spPr/>
        <p:txBody>
          <a:bodyPr>
            <a:normAutofit fontScale="85000" lnSpcReduction="10000"/>
          </a:bodyPr>
          <a:lstStyle/>
          <a:p>
            <a:pPr eaLnBrk="1" hangingPunct="1">
              <a:lnSpc>
                <a:spcPct val="80000"/>
              </a:lnSpc>
              <a:buFontTx/>
              <a:buNone/>
            </a:pPr>
            <a:r>
              <a:rPr lang="en-US" sz="3000" b="1" dirty="0">
                <a:ea typeface="ＭＳ Ｐゴシック" pitchFamily="-105" charset="-128"/>
              </a:rPr>
              <a:t>Dosing intervals</a:t>
            </a:r>
            <a:endParaRPr lang="en-US" sz="2700" dirty="0">
              <a:ea typeface="ＭＳ Ｐゴシック" pitchFamily="-105" charset="-128"/>
            </a:endParaRPr>
          </a:p>
          <a:p>
            <a:pPr eaLnBrk="1" hangingPunct="1">
              <a:lnSpc>
                <a:spcPct val="120000"/>
              </a:lnSpc>
            </a:pPr>
            <a:r>
              <a:rPr lang="en-US" sz="2600" b="1" dirty="0">
                <a:ea typeface="ＭＳ Ｐゴシック" pitchFamily="-105" charset="-128"/>
              </a:rPr>
              <a:t>Do not administer before the minimum recommended </a:t>
            </a:r>
            <a:r>
              <a:rPr lang="en-US" sz="2600" b="1" i="1" dirty="0">
                <a:ea typeface="ＭＳ Ｐゴシック" pitchFamily="-105" charset="-128"/>
              </a:rPr>
              <a:t>AGE</a:t>
            </a:r>
          </a:p>
          <a:p>
            <a:pPr eaLnBrk="1" hangingPunct="1">
              <a:lnSpc>
                <a:spcPct val="120000"/>
              </a:lnSpc>
            </a:pPr>
            <a:r>
              <a:rPr lang="en-US" sz="2600" b="1" dirty="0">
                <a:ea typeface="ＭＳ Ｐゴシック" pitchFamily="-105" charset="-128"/>
              </a:rPr>
              <a:t>Do not administer before the minimum recommended </a:t>
            </a:r>
            <a:r>
              <a:rPr lang="en-US" sz="2600" b="1" i="1" dirty="0">
                <a:ea typeface="ＭＳ Ｐゴシック" pitchFamily="-105" charset="-128"/>
              </a:rPr>
              <a:t>INTERVAL</a:t>
            </a:r>
          </a:p>
          <a:p>
            <a:pPr eaLnBrk="1" hangingPunct="1">
              <a:lnSpc>
                <a:spcPct val="120000"/>
              </a:lnSpc>
            </a:pPr>
            <a:r>
              <a:rPr lang="en-US" sz="2600" b="1" dirty="0">
                <a:ea typeface="ＭＳ Ｐゴシック" pitchFamily="-105" charset="-128"/>
              </a:rPr>
              <a:t>Minimum interval is determined by the component with the longest required interval</a:t>
            </a:r>
          </a:p>
          <a:p>
            <a:pPr eaLnBrk="1" hangingPunct="1">
              <a:lnSpc>
                <a:spcPct val="120000"/>
              </a:lnSpc>
            </a:pPr>
            <a:r>
              <a:rPr lang="en-US" sz="2600" b="1" dirty="0">
                <a:ea typeface="ＭＳ Ｐゴシック" pitchFamily="-105" charset="-128"/>
              </a:rPr>
              <a:t>Increasing the interval between doses in a series does not diminish response – </a:t>
            </a:r>
            <a:r>
              <a:rPr lang="en-US" sz="2600" b="1" i="1" dirty="0">
                <a:ea typeface="ＭＳ Ｐゴシック" pitchFamily="-105" charset="-128"/>
              </a:rPr>
              <a:t>DO NOT RESTART SERIES </a:t>
            </a:r>
          </a:p>
          <a:p>
            <a:pPr eaLnBrk="1" hangingPunct="1">
              <a:lnSpc>
                <a:spcPct val="80000"/>
              </a:lnSpc>
            </a:pPr>
            <a:endParaRPr lang="en-US" sz="2600" dirty="0">
              <a:ea typeface="ＭＳ Ｐゴシック" pitchFamily="-105" charset="-128"/>
            </a:endParaRPr>
          </a:p>
          <a:p>
            <a:pPr eaLnBrk="1" hangingPunct="1">
              <a:lnSpc>
                <a:spcPct val="80000"/>
              </a:lnSpc>
            </a:pPr>
            <a:endParaRPr lang="en-US" sz="2400" dirty="0">
              <a:ea typeface="ＭＳ Ｐゴシック" pitchFamily="-105" charset="-128"/>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rtlCol="0">
            <a:normAutofit fontScale="90000"/>
            <a:scene3d>
              <a:camera prst="orthographicFront"/>
              <a:lightRig rig="threePt" dir="t">
                <a:rot lat="0" lon="0" rev="4800000"/>
              </a:lightRig>
            </a:scene3d>
          </a:bodyPr>
          <a:lstStyle/>
          <a:p>
            <a:pPr eaLnBrk="1" fontAlgn="auto" hangingPunct="1">
              <a:spcAft>
                <a:spcPts val="0"/>
              </a:spcAft>
              <a:defRPr/>
            </a:pPr>
            <a:br>
              <a:rPr lang="en-US" sz="3200" dirty="0">
                <a:solidFill>
                  <a:schemeClr val="accent1">
                    <a:satMod val="150000"/>
                  </a:schemeClr>
                </a:solidFill>
                <a:ea typeface="+mj-ea"/>
                <a:cs typeface="+mj-cs"/>
              </a:rPr>
            </a:br>
            <a:r>
              <a:rPr lang="en-US" sz="3000" b="1" dirty="0">
                <a:solidFill>
                  <a:srgbClr val="C00000"/>
                </a:solidFill>
                <a:ea typeface="+mj-ea"/>
                <a:cs typeface="+mj-cs"/>
              </a:rPr>
              <a:t>Some vaccines cannot be administered during the first year of life because:</a:t>
            </a:r>
            <a:br>
              <a:rPr lang="en-US" sz="3000" dirty="0">
                <a:solidFill>
                  <a:schemeClr val="accent1">
                    <a:satMod val="150000"/>
                  </a:schemeClr>
                </a:solidFill>
                <a:ea typeface="+mj-ea"/>
                <a:cs typeface="+mj-cs"/>
              </a:rPr>
            </a:br>
            <a:endParaRPr lang="en-US" sz="3000" dirty="0">
              <a:solidFill>
                <a:schemeClr val="accent1">
                  <a:satMod val="150000"/>
                </a:schemeClr>
              </a:solidFill>
              <a:ea typeface="+mj-ea"/>
              <a:cs typeface="+mj-cs"/>
            </a:endParaRPr>
          </a:p>
        </p:txBody>
      </p:sp>
      <p:sp>
        <p:nvSpPr>
          <p:cNvPr id="25603" name="Content Placeholder 2"/>
          <p:cNvSpPr>
            <a:spLocks noGrp="1"/>
          </p:cNvSpPr>
          <p:nvPr>
            <p:ph idx="1"/>
          </p:nvPr>
        </p:nvSpPr>
        <p:spPr/>
        <p:txBody>
          <a:bodyPr>
            <a:normAutofit fontScale="92500" lnSpcReduction="10000"/>
          </a:bodyPr>
          <a:lstStyle/>
          <a:p>
            <a:pPr marL="514350" indent="-514350" eaLnBrk="1" hangingPunct="1">
              <a:buFontTx/>
              <a:buAutoNum type="alphaLcParenR"/>
            </a:pPr>
            <a:r>
              <a:rPr lang="en-US" sz="2600" b="1" dirty="0">
                <a:ea typeface="ＭＳ Ｐゴシック" pitchFamily="-105" charset="-128"/>
              </a:rPr>
              <a:t>the infant’s immune system will be overwhelmed if he/she receives too many vaccinations.</a:t>
            </a:r>
          </a:p>
          <a:p>
            <a:pPr marL="514350" indent="-514350" eaLnBrk="1" hangingPunct="1">
              <a:buFontTx/>
              <a:buAutoNum type="alphaLcParenR"/>
            </a:pPr>
            <a:endParaRPr lang="en-US" sz="1600" b="1" dirty="0">
              <a:ea typeface="ＭＳ Ｐゴシック" pitchFamily="-105" charset="-128"/>
            </a:endParaRPr>
          </a:p>
          <a:p>
            <a:pPr marL="514350" indent="-514350" eaLnBrk="1" hangingPunct="1">
              <a:buFontTx/>
              <a:buAutoNum type="alphaLcParenR"/>
            </a:pPr>
            <a:r>
              <a:rPr lang="en-US" sz="2600" b="1" dirty="0">
                <a:ea typeface="ＭＳ Ｐゴシック" pitchFamily="-105" charset="-128"/>
              </a:rPr>
              <a:t>circulating maternal antibodies inactivate the vaccine antigen.</a:t>
            </a:r>
          </a:p>
          <a:p>
            <a:pPr marL="514350" indent="-514350" eaLnBrk="1" hangingPunct="1">
              <a:buFontTx/>
              <a:buAutoNum type="alphaLcParenR"/>
            </a:pPr>
            <a:endParaRPr lang="en-US" sz="1600" b="1" dirty="0">
              <a:ea typeface="ＭＳ Ｐゴシック" pitchFamily="-105" charset="-128"/>
            </a:endParaRPr>
          </a:p>
          <a:p>
            <a:pPr marL="514350" indent="-514350" eaLnBrk="1" hangingPunct="1">
              <a:buFontTx/>
              <a:buAutoNum type="alphaLcParenR"/>
            </a:pPr>
            <a:r>
              <a:rPr lang="en-US" sz="2600" b="1" dirty="0">
                <a:ea typeface="ＭＳ Ｐゴシック" pitchFamily="-105" charset="-128"/>
              </a:rPr>
              <a:t>administration increases the infant’s risk for autism.</a:t>
            </a:r>
          </a:p>
          <a:p>
            <a:pPr marL="514350" indent="-514350" eaLnBrk="1" hangingPunct="1">
              <a:buFontTx/>
              <a:buAutoNum type="alphaLcParenR"/>
            </a:pPr>
            <a:endParaRPr lang="en-US" sz="1600" b="1" dirty="0">
              <a:ea typeface="ＭＳ Ｐゴシック" pitchFamily="-105" charset="-128"/>
            </a:endParaRPr>
          </a:p>
          <a:p>
            <a:pPr marL="514350" indent="-514350" eaLnBrk="1" hangingPunct="1">
              <a:buFontTx/>
              <a:buAutoNum type="alphaLcParenR"/>
            </a:pPr>
            <a:r>
              <a:rPr lang="en-US" sz="2600" b="1" dirty="0">
                <a:ea typeface="ＭＳ Ｐゴシック" pitchFamily="-105" charset="-128"/>
              </a:rPr>
              <a:t>the infant may develop the disease from the vaccine.</a:t>
            </a:r>
          </a:p>
          <a:p>
            <a:pPr marL="514350" indent="-514350" eaLnBrk="1" hangingPunct="1">
              <a:buFont typeface="Calibri" pitchFamily="34" charset="0"/>
              <a:buAutoNum type="alphaLcParenR"/>
            </a:pPr>
            <a:endParaRPr lang="en-US" sz="2600" dirty="0">
              <a:ea typeface="ＭＳ Ｐゴシック" pitchFamily="-105" charset="-128"/>
            </a:endParaRPr>
          </a:p>
          <a:p>
            <a:pPr marL="514350" indent="-514350" eaLnBrk="1" hangingPunct="1">
              <a:buFont typeface="Calibri" pitchFamily="34" charset="0"/>
              <a:buAutoNum type="alphaLcParenR"/>
            </a:pPr>
            <a:endParaRPr lang="en-US" sz="2600" dirty="0">
              <a:ea typeface="ＭＳ Ｐゴシック" pitchFamily="-105" charset="-128"/>
            </a:endParaRPr>
          </a:p>
          <a:p>
            <a:pPr marL="514350" indent="-514350" eaLnBrk="1" hangingPunct="1">
              <a:buFont typeface="Calibri" pitchFamily="34" charset="0"/>
              <a:buAutoNum type="alphaLcParenR"/>
            </a:pPr>
            <a:endParaRPr lang="en-US" sz="2600" dirty="0">
              <a:ea typeface="ＭＳ Ｐゴシック" pitchFamily="-105" charset="-128"/>
            </a:endParaRPr>
          </a:p>
          <a:p>
            <a:pPr marL="514350" indent="-514350" eaLnBrk="1" hangingPunct="1">
              <a:buFont typeface="Calibri" pitchFamily="34" charset="0"/>
              <a:buAutoNum type="alphaLcParenR"/>
            </a:pPr>
            <a:endParaRPr lang="en-US" sz="2600" dirty="0">
              <a:ea typeface="ＭＳ Ｐゴシック" pitchFamily="-105"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mph" presetSubtype="0" fill="hold" grpId="0" nodeType="clickEffect">
                                  <p:stCondLst>
                                    <p:cond delay="0"/>
                                  </p:stCondLst>
                                  <p:iterate type="lt">
                                    <p:tmPct val="0"/>
                                  </p:iterate>
                                  <p:childTnLst>
                                    <p:animClr clrSpc="rgb" dir="cw">
                                      <p:cBhvr override="childStyle">
                                        <p:cTn id="6" dur="1900" fill="hold">
                                          <p:stCondLst>
                                            <p:cond delay="100"/>
                                          </p:stCondLst>
                                        </p:cTn>
                                        <p:tgtEl>
                                          <p:spTgt spid="25603">
                                            <p:txEl>
                                              <p:pRg st="2" end="2"/>
                                            </p:txEl>
                                          </p:spTgt>
                                        </p:tgtEl>
                                        <p:attrNameLst>
                                          <p:attrName>style.color</p:attrName>
                                        </p:attrNameLst>
                                      </p:cBhvr>
                                      <p:to>
                                        <a:schemeClr val="folHlink"/>
                                      </p:to>
                                    </p:animClr>
                                    <p:animClr clrSpc="rgb" dir="cw">
                                      <p:cBhvr>
                                        <p:cTn id="7" dur="1900" fill="hold">
                                          <p:stCondLst>
                                            <p:cond delay="100"/>
                                          </p:stCondLst>
                                        </p:cTn>
                                        <p:tgtEl>
                                          <p:spTgt spid="25603">
                                            <p:txEl>
                                              <p:pRg st="2" end="2"/>
                                            </p:txEl>
                                          </p:spTgt>
                                        </p:tgtEl>
                                        <p:attrNameLst>
                                          <p:attrName>fillColor</p:attrName>
                                        </p:attrNameLst>
                                      </p:cBhvr>
                                      <p:to>
                                        <a:schemeClr val="folHlink"/>
                                      </p:to>
                                    </p:animClr>
                                    <p:set>
                                      <p:cBhvr>
                                        <p:cTn id="8" dur="1900" fill="hold">
                                          <p:stCondLst>
                                            <p:cond delay="100"/>
                                          </p:stCondLst>
                                        </p:cTn>
                                        <p:tgtEl>
                                          <p:spTgt spid="25603">
                                            <p:txEl>
                                              <p:pRg st="2" end="2"/>
                                            </p:txEl>
                                          </p:spTgt>
                                        </p:tgtEl>
                                        <p:attrNameLst>
                                          <p:attrName>fill.type</p:attrName>
                                        </p:attrNameLst>
                                      </p:cBhvr>
                                      <p:to>
                                        <p:strVal val="solid"/>
                                      </p:to>
                                    </p:set>
                                    <p:set>
                                      <p:cBhvr>
                                        <p:cTn id="9" dur="1900" fill="hold">
                                          <p:stCondLst>
                                            <p:cond delay="100"/>
                                          </p:stCondLst>
                                        </p:cTn>
                                        <p:tgtEl>
                                          <p:spTgt spid="25603">
                                            <p:txEl>
                                              <p:pRg st="2" end="2"/>
                                            </p:txEl>
                                          </p:spTgt>
                                        </p:tgtEl>
                                        <p:attrNameLst>
                                          <p:attrName>fill.on</p:attrName>
                                        </p:attrNameLst>
                                      </p:cBhvr>
                                      <p:to>
                                        <p:strVal val="true"/>
                                      </p:to>
                                    </p:set>
                                    <p:animScale>
                                      <p:cBhvr>
                                        <p:cTn id="10" dur="200" fill="hold">
                                          <p:stCondLst>
                                            <p:cond delay="0"/>
                                          </p:stCondLst>
                                        </p:cTn>
                                        <p:tgtEl>
                                          <p:spTgt spid="25603">
                                            <p:txEl>
                                              <p:pRg st="2" end="2"/>
                                            </p:txEl>
                                          </p:spTgt>
                                        </p:tgtEl>
                                      </p:cBhvr>
                                      <p:from x="100000" y="100000"/>
                                      <p:to x="100000" y="5000"/>
                                    </p:animScale>
                                    <p:animScale>
                                      <p:cBhvr>
                                        <p:cTn id="11" dur="200" fill="hold">
                                          <p:stCondLst>
                                            <p:cond delay="200"/>
                                          </p:stCondLst>
                                        </p:cTn>
                                        <p:tgtEl>
                                          <p:spTgt spid="25603">
                                            <p:txEl>
                                              <p:pRg st="2" end="2"/>
                                            </p:txEl>
                                          </p:spTgt>
                                        </p:tgtEl>
                                      </p:cBhvr>
                                      <p:from x="100000" y="5000"/>
                                      <p:to x="120000" y="150000"/>
                                    </p:animScale>
                                    <p:animScale>
                                      <p:cBhvr>
                                        <p:cTn id="12" dur="600" fill="hold">
                                          <p:stCondLst>
                                            <p:cond delay="1400"/>
                                          </p:stCondLst>
                                        </p:cTn>
                                        <p:tgtEl>
                                          <p:spTgt spid="25603">
                                            <p:txEl>
                                              <p:pRg st="2" end="2"/>
                                            </p:txEl>
                                          </p:spTgt>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Contraindications or Precautions</a:t>
            </a:r>
          </a:p>
        </p:txBody>
      </p:sp>
      <p:sp>
        <p:nvSpPr>
          <p:cNvPr id="116739" name="Content Placeholder 2"/>
          <p:cNvSpPr>
            <a:spLocks noGrp="1"/>
          </p:cNvSpPr>
          <p:nvPr>
            <p:ph idx="1"/>
          </p:nvPr>
        </p:nvSpPr>
        <p:spPr/>
        <p:txBody>
          <a:bodyPr>
            <a:normAutofit fontScale="85000" lnSpcReduction="20000"/>
          </a:bodyPr>
          <a:lstStyle/>
          <a:p>
            <a:pPr eaLnBrk="1" hangingPunct="1">
              <a:lnSpc>
                <a:spcPct val="90000"/>
              </a:lnSpc>
            </a:pPr>
            <a:r>
              <a:rPr lang="en-US" sz="2400" b="1" dirty="0">
                <a:ea typeface="ＭＳ Ｐゴシック" pitchFamily="-105" charset="-128"/>
              </a:rPr>
              <a:t>Severe allergic reaction to vaccine or component</a:t>
            </a:r>
          </a:p>
          <a:p>
            <a:pPr eaLnBrk="1" hangingPunct="1">
              <a:lnSpc>
                <a:spcPct val="90000"/>
              </a:lnSpc>
            </a:pPr>
            <a:endParaRPr lang="en-US" sz="2400" b="1" dirty="0">
              <a:ea typeface="ＭＳ Ｐゴシック" pitchFamily="-105" charset="-128"/>
            </a:endParaRPr>
          </a:p>
          <a:p>
            <a:pPr eaLnBrk="1" hangingPunct="1">
              <a:lnSpc>
                <a:spcPct val="90000"/>
              </a:lnSpc>
            </a:pPr>
            <a:r>
              <a:rPr lang="en-US" sz="2400" b="1" dirty="0">
                <a:ea typeface="ＭＳ Ｐゴシック" pitchFamily="-105" charset="-128"/>
              </a:rPr>
              <a:t>Encephalopathy occurring within 7 days of pertussis-containing vaccine </a:t>
            </a:r>
          </a:p>
          <a:p>
            <a:pPr eaLnBrk="1" hangingPunct="1">
              <a:lnSpc>
                <a:spcPct val="90000"/>
              </a:lnSpc>
            </a:pPr>
            <a:endParaRPr lang="en-US" sz="2400" b="1" dirty="0">
              <a:ea typeface="ＭＳ Ｐゴシック" pitchFamily="-105" charset="-128"/>
            </a:endParaRPr>
          </a:p>
          <a:p>
            <a:pPr eaLnBrk="1" hangingPunct="1">
              <a:lnSpc>
                <a:spcPct val="90000"/>
              </a:lnSpc>
            </a:pPr>
            <a:r>
              <a:rPr lang="en-US" sz="2400" b="1" dirty="0">
                <a:ea typeface="ＭＳ Ｐゴシック" pitchFamily="-105" charset="-128"/>
              </a:rPr>
              <a:t>Conditions that increase chance of serious reaction or may compromise ability to produce immune response</a:t>
            </a:r>
          </a:p>
          <a:p>
            <a:pPr lvl="1" eaLnBrk="1" hangingPunct="1">
              <a:lnSpc>
                <a:spcPct val="90000"/>
              </a:lnSpc>
            </a:pPr>
            <a:r>
              <a:rPr lang="en-US" sz="2000" b="1" dirty="0">
                <a:ea typeface="ＭＳ Ｐゴシック" pitchFamily="-105" charset="-128"/>
              </a:rPr>
              <a:t>Immunosuppression</a:t>
            </a:r>
          </a:p>
          <a:p>
            <a:pPr lvl="1" eaLnBrk="1" hangingPunct="1">
              <a:lnSpc>
                <a:spcPct val="90000"/>
              </a:lnSpc>
            </a:pPr>
            <a:r>
              <a:rPr lang="en-US" sz="2000" b="1" dirty="0">
                <a:ea typeface="ＭＳ Ｐゴシック" pitchFamily="-105" charset="-128"/>
              </a:rPr>
              <a:t>Pregnancy</a:t>
            </a:r>
          </a:p>
          <a:p>
            <a:pPr eaLnBrk="1" hangingPunct="1">
              <a:lnSpc>
                <a:spcPct val="90000"/>
              </a:lnSpc>
            </a:pPr>
            <a:endParaRPr lang="en-US" sz="2400" b="1" dirty="0">
              <a:ea typeface="ＭＳ Ｐゴシック" pitchFamily="-105" charset="-128"/>
            </a:endParaRPr>
          </a:p>
          <a:p>
            <a:pPr eaLnBrk="1" hangingPunct="1">
              <a:lnSpc>
                <a:spcPct val="90000"/>
              </a:lnSpc>
            </a:pPr>
            <a:r>
              <a:rPr lang="en-US" sz="2400" b="1" dirty="0">
                <a:ea typeface="ＭＳ Ｐゴシック" pitchFamily="-105" charset="-128"/>
              </a:rPr>
              <a:t>Severe illness (Delay)</a:t>
            </a:r>
          </a:p>
          <a:p>
            <a:pPr eaLnBrk="1" hangingPunct="1">
              <a:lnSpc>
                <a:spcPct val="90000"/>
              </a:lnSpc>
            </a:pPr>
            <a:endParaRPr lang="en-US" sz="2400" b="1" dirty="0">
              <a:ea typeface="ＭＳ Ｐゴシック" pitchFamily="-105" charset="-128"/>
            </a:endParaRPr>
          </a:p>
          <a:p>
            <a:pPr eaLnBrk="1" hangingPunct="1">
              <a:lnSpc>
                <a:spcPct val="90000"/>
              </a:lnSpc>
            </a:pPr>
            <a:r>
              <a:rPr lang="en-US" sz="2400" b="1" dirty="0">
                <a:ea typeface="ＭＳ Ｐゴシック" pitchFamily="-105" charset="-128"/>
              </a:rPr>
              <a:t>Recent administration of blood product (Delay live vaccines)</a:t>
            </a:r>
          </a:p>
          <a:p>
            <a:pPr eaLnBrk="1" hangingPunct="1">
              <a:lnSpc>
                <a:spcPct val="90000"/>
              </a:lnSpc>
            </a:pPr>
            <a:endParaRPr lang="en-US" sz="2400" dirty="0">
              <a:ea typeface="ＭＳ Ｐゴシック" pitchFamily="-105" charset="-128"/>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a:xfrm>
            <a:off x="2171700" y="381000"/>
            <a:ext cx="6377940" cy="1676401"/>
          </a:xfrm>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Invalid Contraindications</a:t>
            </a:r>
          </a:p>
        </p:txBody>
      </p:sp>
      <p:sp>
        <p:nvSpPr>
          <p:cNvPr id="118787" name="Rectangle 3"/>
          <p:cNvSpPr>
            <a:spLocks noGrp="1"/>
          </p:cNvSpPr>
          <p:nvPr>
            <p:ph idx="1"/>
          </p:nvPr>
        </p:nvSpPr>
        <p:spPr/>
        <p:txBody>
          <a:bodyPr>
            <a:normAutofit fontScale="77500" lnSpcReduction="20000"/>
          </a:bodyPr>
          <a:lstStyle/>
          <a:p>
            <a:pPr eaLnBrk="1" hangingPunct="1">
              <a:lnSpc>
                <a:spcPct val="80000"/>
              </a:lnSpc>
            </a:pPr>
            <a:r>
              <a:rPr lang="en-US" sz="3000" b="1" dirty="0">
                <a:ea typeface="ＭＳ Ｐゴシック" pitchFamily="-105" charset="-128"/>
              </a:rPr>
              <a:t>Antibiotic therapy</a:t>
            </a:r>
          </a:p>
          <a:p>
            <a:pPr eaLnBrk="1" hangingPunct="1">
              <a:lnSpc>
                <a:spcPct val="80000"/>
              </a:lnSpc>
            </a:pPr>
            <a:endParaRPr lang="en-US" sz="3000" b="1" dirty="0">
              <a:ea typeface="ＭＳ Ｐゴシック" pitchFamily="-105" charset="-128"/>
            </a:endParaRPr>
          </a:p>
          <a:p>
            <a:pPr eaLnBrk="1" hangingPunct="1">
              <a:lnSpc>
                <a:spcPct val="80000"/>
              </a:lnSpc>
            </a:pPr>
            <a:r>
              <a:rPr lang="en-US" sz="3000" b="1" dirty="0">
                <a:ea typeface="ＭＳ Ｐゴシック" pitchFamily="-105" charset="-128"/>
              </a:rPr>
              <a:t>Breastfeeding</a:t>
            </a:r>
          </a:p>
          <a:p>
            <a:pPr eaLnBrk="1" hangingPunct="1">
              <a:lnSpc>
                <a:spcPct val="80000"/>
              </a:lnSpc>
            </a:pPr>
            <a:endParaRPr lang="en-US" sz="3000" b="1" dirty="0">
              <a:ea typeface="ＭＳ Ｐゴシック" pitchFamily="-105" charset="-128"/>
            </a:endParaRPr>
          </a:p>
          <a:p>
            <a:pPr eaLnBrk="1" hangingPunct="1">
              <a:lnSpc>
                <a:spcPct val="80000"/>
              </a:lnSpc>
            </a:pPr>
            <a:r>
              <a:rPr lang="en-US" sz="3000" b="1" dirty="0">
                <a:ea typeface="ＭＳ Ｐゴシック" pitchFamily="-105" charset="-128"/>
              </a:rPr>
              <a:t>Premature birth</a:t>
            </a:r>
          </a:p>
          <a:p>
            <a:pPr eaLnBrk="1" hangingPunct="1">
              <a:lnSpc>
                <a:spcPct val="80000"/>
              </a:lnSpc>
            </a:pPr>
            <a:endParaRPr lang="en-US" sz="3000" b="1" dirty="0">
              <a:ea typeface="ＭＳ Ｐゴシック" pitchFamily="-105" charset="-128"/>
            </a:endParaRPr>
          </a:p>
          <a:p>
            <a:pPr eaLnBrk="1" hangingPunct="1">
              <a:lnSpc>
                <a:spcPct val="80000"/>
              </a:lnSpc>
            </a:pPr>
            <a:r>
              <a:rPr lang="en-US" sz="3000" b="1" dirty="0">
                <a:ea typeface="ＭＳ Ｐゴシック" pitchFamily="-105" charset="-128"/>
              </a:rPr>
              <a:t>Mild disease – low-grade fever, URI, otitis media, mild diarrhea</a:t>
            </a:r>
          </a:p>
          <a:p>
            <a:pPr eaLnBrk="1" hangingPunct="1">
              <a:lnSpc>
                <a:spcPct val="80000"/>
              </a:lnSpc>
            </a:pPr>
            <a:endParaRPr lang="en-US" sz="3000" b="1" dirty="0">
              <a:ea typeface="ＭＳ Ｐゴシック" pitchFamily="-105" charset="-128"/>
            </a:endParaRPr>
          </a:p>
          <a:p>
            <a:pPr eaLnBrk="1" hangingPunct="1">
              <a:lnSpc>
                <a:spcPct val="80000"/>
              </a:lnSpc>
            </a:pPr>
            <a:r>
              <a:rPr lang="en-US" sz="3000" b="1" dirty="0">
                <a:ea typeface="ＭＳ Ｐゴシック" pitchFamily="-105" charset="-128"/>
              </a:rPr>
              <a:t>Pregnancy or immunosuppression in household</a:t>
            </a:r>
          </a:p>
          <a:p>
            <a:pPr eaLnBrk="1" hangingPunct="1">
              <a:lnSpc>
                <a:spcPct val="80000"/>
              </a:lnSpc>
            </a:pPr>
            <a:endParaRPr lang="en-US" sz="3000" b="1" dirty="0">
              <a:ea typeface="ＭＳ Ｐゴシック" pitchFamily="-105" charset="-128"/>
            </a:endParaRPr>
          </a:p>
          <a:p>
            <a:pPr eaLnBrk="1" hangingPunct="1">
              <a:lnSpc>
                <a:spcPct val="80000"/>
              </a:lnSpc>
            </a:pPr>
            <a:r>
              <a:rPr lang="en-US" sz="3000" b="1" dirty="0">
                <a:ea typeface="ＭＳ Ｐゴシック" pitchFamily="-105" charset="-128"/>
              </a:rPr>
              <a:t>Warfarin</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Adverse Reactions</a:t>
            </a:r>
          </a:p>
        </p:txBody>
      </p:sp>
      <p:sp>
        <p:nvSpPr>
          <p:cNvPr id="120835" name="Content Placeholder 2"/>
          <p:cNvSpPr>
            <a:spLocks noGrp="1"/>
          </p:cNvSpPr>
          <p:nvPr>
            <p:ph idx="1"/>
          </p:nvPr>
        </p:nvSpPr>
        <p:spPr/>
        <p:txBody>
          <a:bodyPr>
            <a:normAutofit fontScale="92500" lnSpcReduction="10000"/>
          </a:bodyPr>
          <a:lstStyle/>
          <a:p>
            <a:pPr eaLnBrk="1" hangingPunct="1">
              <a:lnSpc>
                <a:spcPct val="110000"/>
              </a:lnSpc>
            </a:pPr>
            <a:r>
              <a:rPr lang="en-US" sz="2800" b="1" dirty="0">
                <a:ea typeface="ＭＳ Ｐゴシック" pitchFamily="-105" charset="-128"/>
              </a:rPr>
              <a:t>Local – pain, swelling, redness (common with inactivated)</a:t>
            </a:r>
          </a:p>
          <a:p>
            <a:pPr eaLnBrk="1" hangingPunct="1"/>
            <a:endParaRPr lang="en-US" sz="2800" b="1" dirty="0">
              <a:ea typeface="ＭＳ Ｐゴシック" pitchFamily="-105" charset="-128"/>
            </a:endParaRPr>
          </a:p>
          <a:p>
            <a:pPr eaLnBrk="1" hangingPunct="1"/>
            <a:r>
              <a:rPr lang="en-US" sz="2800" b="1" dirty="0">
                <a:ea typeface="ＭＳ Ｐゴシック" pitchFamily="-105" charset="-128"/>
              </a:rPr>
              <a:t>Systemic – fever, malaise, headache</a:t>
            </a:r>
          </a:p>
          <a:p>
            <a:pPr eaLnBrk="1" hangingPunct="1"/>
            <a:endParaRPr lang="en-US" sz="2800" b="1" dirty="0">
              <a:ea typeface="ＭＳ Ｐゴシック" pitchFamily="-105" charset="-128"/>
            </a:endParaRPr>
          </a:p>
          <a:p>
            <a:pPr eaLnBrk="1" hangingPunct="1"/>
            <a:r>
              <a:rPr lang="en-US" sz="2800" b="1" dirty="0">
                <a:ea typeface="ＭＳ Ｐゴシック" pitchFamily="-105" charset="-128"/>
              </a:rPr>
              <a:t>Allergic reaction</a:t>
            </a:r>
          </a:p>
          <a:p>
            <a:pPr eaLnBrk="1" hangingPunct="1"/>
            <a:endParaRPr lang="en-US" sz="2800" b="1" dirty="0">
              <a:ea typeface="ＭＳ Ｐゴシック" pitchFamily="-105" charset="-128"/>
            </a:endParaRPr>
          </a:p>
          <a:p>
            <a:pPr eaLnBrk="1" hangingPunct="1">
              <a:lnSpc>
                <a:spcPct val="110000"/>
              </a:lnSpc>
            </a:pPr>
            <a:r>
              <a:rPr lang="en-US" sz="2800" b="1" dirty="0">
                <a:ea typeface="ＭＳ Ｐゴシック" pitchFamily="-105" charset="-128"/>
              </a:rPr>
              <a:t>Syncope most common in adolescents – have them wait 20 min</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58200" cy="2438400"/>
          </a:xfrm>
        </p:spPr>
        <p:txBody>
          <a:bodyPr rtlCol="0">
            <a:noAutofit/>
            <a:scene3d>
              <a:camera prst="orthographicFront"/>
              <a:lightRig rig="threePt" dir="t">
                <a:rot lat="0" lon="0" rev="4800000"/>
              </a:lightRig>
            </a:scene3d>
          </a:bodyPr>
          <a:lstStyle/>
          <a:p>
            <a:pPr algn="l" eaLnBrk="1" fontAlgn="auto" hangingPunct="1">
              <a:spcAft>
                <a:spcPts val="0"/>
              </a:spcAft>
              <a:defRPr/>
            </a:pPr>
            <a:r>
              <a:rPr lang="en-US" sz="2400" b="1" dirty="0">
                <a:solidFill>
                  <a:srgbClr val="C00000"/>
                </a:solidFill>
                <a:ea typeface="+mj-ea"/>
                <a:cs typeface="+mj-cs"/>
              </a:rPr>
              <a:t>A 4-year old girl presents at your pharmacy influenza clinic with a non-productive cough.  She has no other symptoms and has never received an influenza vaccine in the past.  She recently received  her 5</a:t>
            </a:r>
            <a:r>
              <a:rPr lang="en-US" sz="2400" b="1" baseline="30000" dirty="0">
                <a:solidFill>
                  <a:srgbClr val="C00000"/>
                </a:solidFill>
                <a:ea typeface="+mj-ea"/>
                <a:cs typeface="+mj-cs"/>
              </a:rPr>
              <a:t>th</a:t>
            </a:r>
            <a:r>
              <a:rPr lang="en-US" sz="2400" b="1" dirty="0">
                <a:solidFill>
                  <a:srgbClr val="C00000"/>
                </a:solidFill>
                <a:ea typeface="+mj-ea"/>
                <a:cs typeface="+mj-cs"/>
              </a:rPr>
              <a:t> </a:t>
            </a:r>
            <a:r>
              <a:rPr lang="en-US" sz="2400" b="1" dirty="0" err="1">
                <a:solidFill>
                  <a:srgbClr val="C00000"/>
                </a:solidFill>
                <a:ea typeface="+mj-ea"/>
                <a:cs typeface="+mj-cs"/>
              </a:rPr>
              <a:t>DTaP</a:t>
            </a:r>
            <a:r>
              <a:rPr lang="en-US" sz="2400" b="1" dirty="0">
                <a:solidFill>
                  <a:srgbClr val="C00000"/>
                </a:solidFill>
                <a:ea typeface="+mj-ea"/>
                <a:cs typeface="+mj-cs"/>
              </a:rPr>
              <a:t> vaccination 3 weeks ago and has no other contraindications to vaccination.  You:</a:t>
            </a:r>
          </a:p>
        </p:txBody>
      </p:sp>
      <p:sp>
        <p:nvSpPr>
          <p:cNvPr id="3" name="Content Placeholder 2"/>
          <p:cNvSpPr>
            <a:spLocks noGrp="1"/>
          </p:cNvSpPr>
          <p:nvPr>
            <p:ph type="body" idx="1"/>
          </p:nvPr>
        </p:nvSpPr>
        <p:spPr>
          <a:xfrm>
            <a:off x="304800" y="2971800"/>
            <a:ext cx="8458200" cy="2971800"/>
          </a:xfrm>
        </p:spPr>
        <p:txBody>
          <a:bodyPr>
            <a:normAutofit fontScale="70000" lnSpcReduction="20000"/>
          </a:bodyPr>
          <a:lstStyle/>
          <a:p>
            <a:pPr algn="l" eaLnBrk="1" hangingPunct="1">
              <a:lnSpc>
                <a:spcPct val="120000"/>
              </a:lnSpc>
            </a:pPr>
            <a:r>
              <a:rPr lang="en-US" sz="2200" b="1" dirty="0">
                <a:solidFill>
                  <a:schemeClr val="tx1"/>
                </a:solidFill>
                <a:ea typeface="ＭＳ Ｐゴシック" pitchFamily="-105" charset="-128"/>
              </a:rPr>
              <a:t>	</a:t>
            </a:r>
            <a:r>
              <a:rPr lang="en-US" b="1" dirty="0">
                <a:solidFill>
                  <a:schemeClr val="tx1"/>
                </a:solidFill>
                <a:ea typeface="ＭＳ Ｐゴシック" pitchFamily="-105" charset="-128"/>
              </a:rPr>
              <a:t>a. Delay the vaccination until the patient is feeling better.</a:t>
            </a:r>
          </a:p>
          <a:p>
            <a:pPr marL="457200" indent="-457200" algn="l" eaLnBrk="1" hangingPunct="1">
              <a:lnSpc>
                <a:spcPct val="120000"/>
              </a:lnSpc>
              <a:buFont typeface="Corbel" pitchFamily="34" charset="0"/>
              <a:buAutoNum type="alphaLcPeriod"/>
            </a:pPr>
            <a:endParaRPr lang="en-US" b="1" dirty="0">
              <a:solidFill>
                <a:schemeClr val="tx1"/>
              </a:solidFill>
              <a:ea typeface="ＭＳ Ｐゴシック" pitchFamily="-105" charset="-128"/>
            </a:endParaRPr>
          </a:p>
          <a:p>
            <a:pPr lvl="1">
              <a:lnSpc>
                <a:spcPct val="120000"/>
              </a:lnSpc>
            </a:pPr>
            <a:r>
              <a:rPr lang="en-US" sz="2200" b="1" dirty="0">
                <a:solidFill>
                  <a:schemeClr val="tx1"/>
                </a:solidFill>
                <a:ea typeface="ＭＳ Ｐゴシック" pitchFamily="-105" charset="-128"/>
              </a:rPr>
              <a:t>	b. Delay the vaccination for one week, because patient received her </a:t>
            </a:r>
            <a:r>
              <a:rPr lang="en-US" sz="2200" b="1" dirty="0" err="1">
                <a:solidFill>
                  <a:schemeClr val="tx1"/>
                </a:solidFill>
                <a:ea typeface="ＭＳ Ｐゴシック" pitchFamily="-105" charset="-128"/>
              </a:rPr>
              <a:t>DTaP</a:t>
            </a:r>
            <a:r>
              <a:rPr lang="en-US" sz="2200" b="1" dirty="0">
                <a:solidFill>
                  <a:schemeClr val="tx1"/>
                </a:solidFill>
                <a:ea typeface="ＭＳ Ｐゴシック" pitchFamily="-105" charset="-128"/>
              </a:rPr>
              <a:t> shot 		three weeks ago.</a:t>
            </a:r>
          </a:p>
          <a:p>
            <a:pPr marL="457200" indent="-457200" algn="l" eaLnBrk="1" hangingPunct="1">
              <a:lnSpc>
                <a:spcPct val="120000"/>
              </a:lnSpc>
              <a:buFont typeface="Corbel" pitchFamily="34" charset="0"/>
              <a:buAutoNum type="alphaLcPeriod"/>
            </a:pPr>
            <a:endParaRPr lang="en-US" b="1" dirty="0">
              <a:solidFill>
                <a:schemeClr val="tx1"/>
              </a:solidFill>
              <a:ea typeface="ＭＳ Ｐゴシック" pitchFamily="-105" charset="-128"/>
            </a:endParaRPr>
          </a:p>
          <a:p>
            <a:pPr algn="l" eaLnBrk="1" hangingPunct="1">
              <a:lnSpc>
                <a:spcPct val="120000"/>
              </a:lnSpc>
            </a:pPr>
            <a:r>
              <a:rPr lang="en-US" b="1" dirty="0">
                <a:solidFill>
                  <a:schemeClr val="tx1"/>
                </a:solidFill>
                <a:ea typeface="ＭＳ Ｐゴシック" pitchFamily="-105" charset="-128"/>
              </a:rPr>
              <a:t>	c. Give her an influenza vaccination and tell her to return in 4 weeks for a 			second.</a:t>
            </a:r>
          </a:p>
          <a:p>
            <a:pPr marL="457200" indent="-457200" algn="l" eaLnBrk="1" hangingPunct="1">
              <a:lnSpc>
                <a:spcPct val="120000"/>
              </a:lnSpc>
              <a:buFont typeface="Corbel" pitchFamily="34" charset="0"/>
              <a:buAutoNum type="alphaLcPeriod"/>
            </a:pPr>
            <a:endParaRPr lang="en-US" b="1" dirty="0">
              <a:solidFill>
                <a:schemeClr val="tx1"/>
              </a:solidFill>
              <a:ea typeface="ＭＳ Ｐゴシック" pitchFamily="-105" charset="-128"/>
            </a:endParaRPr>
          </a:p>
          <a:p>
            <a:pPr algn="l" eaLnBrk="1" hangingPunct="1">
              <a:lnSpc>
                <a:spcPct val="120000"/>
              </a:lnSpc>
            </a:pPr>
            <a:r>
              <a:rPr lang="en-US" b="1" dirty="0">
                <a:solidFill>
                  <a:schemeClr val="tx1"/>
                </a:solidFill>
                <a:ea typeface="ＭＳ Ｐゴシック" pitchFamily="-105" charset="-128"/>
              </a:rPr>
              <a:t>	d. None of the above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mph" presetSubtype="0" fill="hold" grpId="0" nodeType="clickEffect">
                                  <p:stCondLst>
                                    <p:cond delay="0"/>
                                  </p:stCondLst>
                                  <p:childTnLst>
                                    <p:animClr clrSpc="rgb" dir="cw">
                                      <p:cBhvr override="childStyle">
                                        <p:cTn id="6" dur="1900" fill="hold">
                                          <p:stCondLst>
                                            <p:cond delay="100"/>
                                          </p:stCondLst>
                                        </p:cTn>
                                        <p:tgtEl>
                                          <p:spTgt spid="3">
                                            <p:txEl>
                                              <p:pRg st="4" end="4"/>
                                            </p:txEl>
                                          </p:spTgt>
                                        </p:tgtEl>
                                        <p:attrNameLst>
                                          <p:attrName>style.color</p:attrName>
                                        </p:attrNameLst>
                                      </p:cBhvr>
                                      <p:to>
                                        <a:schemeClr val="accent1"/>
                                      </p:to>
                                    </p:animClr>
                                    <p:animClr clrSpc="rgb" dir="cw">
                                      <p:cBhvr>
                                        <p:cTn id="7" dur="1900" fill="hold">
                                          <p:stCondLst>
                                            <p:cond delay="100"/>
                                          </p:stCondLst>
                                        </p:cTn>
                                        <p:tgtEl>
                                          <p:spTgt spid="3">
                                            <p:txEl>
                                              <p:pRg st="4" end="4"/>
                                            </p:txEl>
                                          </p:spTgt>
                                        </p:tgtEl>
                                        <p:attrNameLst>
                                          <p:attrName>fillColor</p:attrName>
                                        </p:attrNameLst>
                                      </p:cBhvr>
                                      <p:to>
                                        <a:schemeClr val="accent1"/>
                                      </p:to>
                                    </p:animClr>
                                    <p:set>
                                      <p:cBhvr>
                                        <p:cTn id="8" dur="1900" fill="hold">
                                          <p:stCondLst>
                                            <p:cond delay="100"/>
                                          </p:stCondLst>
                                        </p:cTn>
                                        <p:tgtEl>
                                          <p:spTgt spid="3">
                                            <p:txEl>
                                              <p:pRg st="4" end="4"/>
                                            </p:txEl>
                                          </p:spTgt>
                                        </p:tgtEl>
                                        <p:attrNameLst>
                                          <p:attrName>fill.type</p:attrName>
                                        </p:attrNameLst>
                                      </p:cBhvr>
                                      <p:to>
                                        <p:strVal val="solid"/>
                                      </p:to>
                                    </p:set>
                                    <p:set>
                                      <p:cBhvr>
                                        <p:cTn id="9" dur="1900" fill="hold">
                                          <p:stCondLst>
                                            <p:cond delay="100"/>
                                          </p:stCondLst>
                                        </p:cTn>
                                        <p:tgtEl>
                                          <p:spTgt spid="3">
                                            <p:txEl>
                                              <p:pRg st="4" end="4"/>
                                            </p:txEl>
                                          </p:spTgt>
                                        </p:tgtEl>
                                        <p:attrNameLst>
                                          <p:attrName>fill.on</p:attrName>
                                        </p:attrNameLst>
                                      </p:cBhvr>
                                      <p:to>
                                        <p:strVal val="true"/>
                                      </p:to>
                                    </p:set>
                                    <p:animScale>
                                      <p:cBhvr>
                                        <p:cTn id="10" dur="200" fill="hold">
                                          <p:stCondLst>
                                            <p:cond delay="0"/>
                                          </p:stCondLst>
                                        </p:cTn>
                                        <p:tgtEl>
                                          <p:spTgt spid="3">
                                            <p:txEl>
                                              <p:pRg st="4" end="4"/>
                                            </p:txEl>
                                          </p:spTgt>
                                        </p:tgtEl>
                                      </p:cBhvr>
                                      <p:from x="100000" y="100000"/>
                                      <p:to x="100000" y="5000"/>
                                    </p:animScale>
                                    <p:animScale>
                                      <p:cBhvr>
                                        <p:cTn id="11" dur="200" fill="hold">
                                          <p:stCondLst>
                                            <p:cond delay="200"/>
                                          </p:stCondLst>
                                        </p:cTn>
                                        <p:tgtEl>
                                          <p:spTgt spid="3">
                                            <p:txEl>
                                              <p:pRg st="4" end="4"/>
                                            </p:txEl>
                                          </p:spTgt>
                                        </p:tgtEl>
                                      </p:cBhvr>
                                      <p:from x="100000" y="5000"/>
                                      <p:to x="120000" y="150000"/>
                                    </p:animScale>
                                    <p:animScale>
                                      <p:cBhvr>
                                        <p:cTn id="12" dur="600" fill="hold">
                                          <p:stCondLst>
                                            <p:cond delay="1400"/>
                                          </p:stCondLst>
                                        </p:cTn>
                                        <p:tgtEl>
                                          <p:spTgt spid="3">
                                            <p:txEl>
                                              <p:pRg st="4" end="4"/>
                                            </p:txEl>
                                          </p:spTgt>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ctrTitle"/>
          </p:nvPr>
        </p:nvSpPr>
        <p:spPr>
          <a:xfrm>
            <a:off x="685800" y="1828800"/>
            <a:ext cx="7772400" cy="1828800"/>
          </a:xfrm>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Diseases and Vaccines</a:t>
            </a:r>
          </a:p>
        </p:txBody>
      </p:sp>
      <p:sp>
        <p:nvSpPr>
          <p:cNvPr id="124931" name="Subtitle 2"/>
          <p:cNvSpPr>
            <a:spLocks noGrp="1"/>
          </p:cNvSpPr>
          <p:nvPr>
            <p:ph type="subTitle" idx="1"/>
          </p:nvPr>
        </p:nvSpPr>
        <p:spPr/>
        <p:txBody>
          <a:bodyPr/>
          <a:lstStyle/>
          <a:p>
            <a:pPr eaLnBrk="1" hangingPunct="1"/>
            <a:endParaRPr lang="en-US">
              <a:ea typeface="ＭＳ Ｐゴシック" pitchFamily="-105" charset="-128"/>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013192" cy="1295400"/>
          </a:xfrm>
        </p:spPr>
        <p:txBody>
          <a:bodyPr rtlCol="0">
            <a:scene3d>
              <a:camera prst="orthographicFront"/>
              <a:lightRig rig="threePt" dir="t">
                <a:rot lat="0" lon="0" rev="4800000"/>
              </a:lightRig>
            </a:scene3d>
          </a:bodyPr>
          <a:lstStyle/>
          <a:p>
            <a:pPr eaLnBrk="1" fontAlgn="auto" hangingPunct="1">
              <a:spcAft>
                <a:spcPts val="0"/>
              </a:spcAft>
              <a:defRPr/>
            </a:pPr>
            <a:r>
              <a:rPr lang="en-US" sz="5200" b="1" dirty="0">
                <a:solidFill>
                  <a:srgbClr val="C00000"/>
                </a:solidFill>
                <a:ea typeface="+mj-ea"/>
                <a:cs typeface="+mj-cs"/>
              </a:rPr>
              <a:t>Influenza</a:t>
            </a:r>
          </a:p>
        </p:txBody>
      </p:sp>
      <p:graphicFrame>
        <p:nvGraphicFramePr>
          <p:cNvPr id="3" name="Object 3"/>
          <p:cNvGraphicFramePr>
            <a:graphicFrameLocks noChangeAspect="1"/>
          </p:cNvGraphicFramePr>
          <p:nvPr>
            <p:extLst>
              <p:ext uri="{D42A27DB-BD31-4B8C-83A1-F6EECF244321}">
                <p14:modId xmlns:p14="http://schemas.microsoft.com/office/powerpoint/2010/main" val="1701920002"/>
              </p:ext>
            </p:extLst>
          </p:nvPr>
        </p:nvGraphicFramePr>
        <p:xfrm>
          <a:off x="1600200" y="2286000"/>
          <a:ext cx="5638800" cy="4177117"/>
        </p:xfrm>
        <a:graphic>
          <a:graphicData uri="http://schemas.openxmlformats.org/presentationml/2006/ole">
            <mc:AlternateContent xmlns:mc="http://schemas.openxmlformats.org/markup-compatibility/2006">
              <mc:Choice xmlns:v="urn:schemas-microsoft-com:vml" Requires="v">
                <p:oleObj spid="_x0000_s272411" name="Photo Editor Photo" r:id="rId4" imgW="5811061" imgH="4304762" progId="">
                  <p:embed/>
                </p:oleObj>
              </mc:Choice>
              <mc:Fallback>
                <p:oleObj name="Photo Editor Photo" r:id="rId4" imgW="5811061" imgH="4304762" progId="">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2286000"/>
                        <a:ext cx="5638800" cy="4177117"/>
                      </a:xfrm>
                      <a:prstGeom prst="rect">
                        <a:avLst/>
                      </a:prstGeom>
                      <a:noFill/>
                    </p:spPr>
                  </p:pic>
                </p:oleObj>
              </mc:Fallback>
            </mc:AlternateContent>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700" y="764373"/>
            <a:ext cx="4762500" cy="1293028"/>
          </a:xfrm>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Influenza</a:t>
            </a:r>
          </a:p>
        </p:txBody>
      </p:sp>
      <p:sp>
        <p:nvSpPr>
          <p:cNvPr id="129027" name="Content Placeholder 2"/>
          <p:cNvSpPr>
            <a:spLocks noGrp="1"/>
          </p:cNvSpPr>
          <p:nvPr>
            <p:ph idx="1"/>
          </p:nvPr>
        </p:nvSpPr>
        <p:spPr/>
        <p:txBody>
          <a:bodyPr/>
          <a:lstStyle/>
          <a:p>
            <a:pPr eaLnBrk="1" hangingPunct="1"/>
            <a:r>
              <a:rPr lang="en-US" b="1" dirty="0">
                <a:ea typeface="ＭＳ Ｐゴシック" pitchFamily="-105" charset="-128"/>
              </a:rPr>
              <a:t>Single-stranded RNA genome</a:t>
            </a:r>
          </a:p>
          <a:p>
            <a:pPr marL="0" indent="0" eaLnBrk="1" hangingPunct="1">
              <a:buNone/>
            </a:pPr>
            <a:endParaRPr lang="en-US" b="1" dirty="0">
              <a:ea typeface="ＭＳ Ｐゴシック" pitchFamily="-105" charset="-128"/>
            </a:endParaRPr>
          </a:p>
          <a:p>
            <a:pPr eaLnBrk="1" hangingPunct="1"/>
            <a:r>
              <a:rPr lang="en-US" b="1" dirty="0">
                <a:ea typeface="ＭＳ Ｐゴシック" pitchFamily="-105" charset="-128"/>
              </a:rPr>
              <a:t>Classified into three distinct types on the basis of antigenic differences:</a:t>
            </a:r>
          </a:p>
          <a:p>
            <a:pPr lvl="1" eaLnBrk="1" hangingPunct="1"/>
            <a:r>
              <a:rPr lang="en-US" b="1" dirty="0">
                <a:ea typeface="ＭＳ Ｐゴシック" pitchFamily="-105" charset="-128"/>
              </a:rPr>
              <a:t>Influenza A – responsible for pandemics</a:t>
            </a:r>
          </a:p>
          <a:p>
            <a:pPr lvl="2" eaLnBrk="1" hangingPunct="1"/>
            <a:r>
              <a:rPr lang="en-US" b="1" dirty="0" err="1">
                <a:ea typeface="ＭＳ Ｐゴシック" pitchFamily="-105" charset="-128"/>
              </a:rPr>
              <a:t>Hemagglutinin</a:t>
            </a:r>
            <a:endParaRPr lang="en-US" b="1" dirty="0">
              <a:ea typeface="ＭＳ Ｐゴシック" pitchFamily="-105" charset="-128"/>
            </a:endParaRPr>
          </a:p>
          <a:p>
            <a:pPr lvl="2" eaLnBrk="1" hangingPunct="1"/>
            <a:r>
              <a:rPr lang="en-US" b="1" dirty="0">
                <a:ea typeface="ＭＳ Ｐゴシック" pitchFamily="-105" charset="-128"/>
              </a:rPr>
              <a:t>Neuraminidase</a:t>
            </a:r>
          </a:p>
          <a:p>
            <a:pPr lvl="1" eaLnBrk="1" hangingPunct="1"/>
            <a:r>
              <a:rPr lang="en-US" b="1" dirty="0">
                <a:ea typeface="ＭＳ Ｐゴシック" pitchFamily="-105" charset="-128"/>
              </a:rPr>
              <a:t>Influenza B</a:t>
            </a:r>
          </a:p>
          <a:p>
            <a:pPr lvl="1" eaLnBrk="1" hangingPunct="1"/>
            <a:r>
              <a:rPr lang="en-US" b="1" dirty="0">
                <a:ea typeface="ＭＳ Ｐゴシック" pitchFamily="-105" charset="-128"/>
              </a:rPr>
              <a:t>Influenza C</a:t>
            </a:r>
          </a:p>
          <a:p>
            <a:pPr lvl="1" eaLnBrk="1" hangingPunct="1"/>
            <a:endParaRPr lang="en-US" dirty="0">
              <a:ea typeface="ＭＳ Ｐゴシック" pitchFamily="-105" charset="-128"/>
            </a:endParaRPr>
          </a:p>
          <a:p>
            <a:pPr eaLnBrk="1" hangingPunct="1"/>
            <a:endParaRPr lang="en-US" dirty="0">
              <a:ea typeface="ＭＳ Ｐゴシック" pitchFamily="-105" charset="-128"/>
            </a:endParaRPr>
          </a:p>
        </p:txBody>
      </p:sp>
      <p:pic>
        <p:nvPicPr>
          <p:cNvPr id="5" name="Picture 4" descr="bbmapAsset.gif.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4419600"/>
            <a:ext cx="1598613"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29" name="Picture 5" descr="bbmapAsset-1.gif.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43775" y="1410887"/>
            <a:ext cx="13414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Influenza</a:t>
            </a:r>
          </a:p>
        </p:txBody>
      </p:sp>
      <p:sp>
        <p:nvSpPr>
          <p:cNvPr id="131075" name="Content Placeholder 2"/>
          <p:cNvSpPr>
            <a:spLocks noGrp="1"/>
          </p:cNvSpPr>
          <p:nvPr>
            <p:ph idx="1"/>
          </p:nvPr>
        </p:nvSpPr>
        <p:spPr/>
        <p:txBody>
          <a:bodyPr/>
          <a:lstStyle/>
          <a:p>
            <a:pPr eaLnBrk="1" hangingPunct="1"/>
            <a:r>
              <a:rPr lang="en-US" b="1" u="sng" dirty="0">
                <a:ea typeface="ＭＳ Ｐゴシック" pitchFamily="-105" charset="-128"/>
              </a:rPr>
              <a:t>Epidemic</a:t>
            </a:r>
            <a:r>
              <a:rPr lang="en-US" b="1" dirty="0">
                <a:ea typeface="ＭＳ Ｐゴシック" pitchFamily="-105" charset="-128"/>
              </a:rPr>
              <a:t>: Outbreak confined to one location (e.g., city, town, country)</a:t>
            </a:r>
          </a:p>
          <a:p>
            <a:pPr eaLnBrk="1" hangingPunct="1"/>
            <a:endParaRPr lang="en-US" b="1" dirty="0">
              <a:ea typeface="ＭＳ Ｐゴシック" pitchFamily="-105" charset="-128"/>
            </a:endParaRPr>
          </a:p>
          <a:p>
            <a:pPr eaLnBrk="1" hangingPunct="1"/>
            <a:r>
              <a:rPr lang="en-US" b="1" u="sng" dirty="0">
                <a:ea typeface="ＭＳ Ｐゴシック" pitchFamily="-105" charset="-128"/>
              </a:rPr>
              <a:t>Pandemic</a:t>
            </a:r>
            <a:r>
              <a:rPr lang="en-US" b="1" dirty="0">
                <a:ea typeface="ＭＳ Ｐゴシック" pitchFamily="-105" charset="-128"/>
              </a:rPr>
              <a:t>:  Severe outbreaks that rapidly progress to involve all parts of the world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p:cNvSpPr>
          <p:nvPr>
            <p:ph type="title"/>
          </p:nvPr>
        </p:nvSpPr>
        <p:spPr bwMode="auto">
          <a:xfrm>
            <a:off x="152400" y="762000"/>
            <a:ext cx="8229600" cy="1250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solidFill>
                  <a:srgbClr val="C00000"/>
                </a:solidFill>
                <a:ea typeface="ＭＳ Ｐゴシック" pitchFamily="-105" charset="-128"/>
              </a:rPr>
              <a:t>VACCINES ARE DRUGS</a:t>
            </a:r>
          </a:p>
        </p:txBody>
      </p:sp>
      <p:sp>
        <p:nvSpPr>
          <p:cNvPr id="363523" name="Rectangle 3"/>
          <p:cNvSpPr>
            <a:spLocks noGrp="1"/>
          </p:cNvSpPr>
          <p:nvPr>
            <p:ph idx="1"/>
          </p:nvPr>
        </p:nvSpPr>
        <p:spPr>
          <a:xfrm>
            <a:off x="594360" y="2012950"/>
            <a:ext cx="7955280" cy="4387850"/>
          </a:xfrm>
        </p:spPr>
        <p:txBody>
          <a:bodyPr>
            <a:normAutofit fontScale="92500"/>
          </a:bodyPr>
          <a:lstStyle/>
          <a:p>
            <a:pPr>
              <a:buFont typeface="Wingdings 2" pitchFamily="18" charset="2"/>
              <a:buNone/>
            </a:pPr>
            <a:endParaRPr lang="en-US" sz="3600" b="1" dirty="0">
              <a:ea typeface="ＭＳ Ｐゴシック" pitchFamily="-105" charset="-128"/>
            </a:endParaRPr>
          </a:p>
          <a:p>
            <a:pPr>
              <a:buFont typeface="Wingdings 2" pitchFamily="18" charset="2"/>
              <a:buNone/>
            </a:pPr>
            <a:r>
              <a:rPr lang="en-US" sz="3600" b="1" dirty="0">
                <a:ea typeface="ＭＳ Ｐゴシック" pitchFamily="-105" charset="-128"/>
              </a:rPr>
              <a:t>Pharmacists are responsible for drugs</a:t>
            </a:r>
          </a:p>
          <a:p>
            <a:pPr>
              <a:buFont typeface="Wingdings 2" pitchFamily="18" charset="2"/>
              <a:buNone/>
            </a:pPr>
            <a:endParaRPr lang="en-US" sz="3600" b="1" dirty="0">
              <a:ea typeface="ＭＳ Ｐゴシック" pitchFamily="-105" charset="-128"/>
            </a:endParaRPr>
          </a:p>
          <a:p>
            <a:pPr>
              <a:buFont typeface="Wingdings 2" pitchFamily="18" charset="2"/>
              <a:buNone/>
            </a:pPr>
            <a:r>
              <a:rPr lang="en-US" sz="3600" b="1" dirty="0">
                <a:ea typeface="ＭＳ Ｐゴシック" pitchFamily="-105" charset="-128"/>
              </a:rPr>
              <a:t>Pharmaceutical care – responsible for patients’ health and outcomes</a:t>
            </a:r>
          </a:p>
          <a:p>
            <a:pPr>
              <a:buFont typeface="Wingdings 2" pitchFamily="18" charset="2"/>
              <a:buNone/>
            </a:pPr>
            <a:r>
              <a:rPr lang="en-US" b="1" dirty="0">
                <a:ea typeface="ＭＳ Ｐゴシック" pitchFamily="-105" charset="-128"/>
              </a:rPr>
              <a:t>      	Cure of disease</a:t>
            </a:r>
          </a:p>
          <a:p>
            <a:pPr>
              <a:buFont typeface="Wingdings 2" pitchFamily="18" charset="2"/>
              <a:buNone/>
            </a:pPr>
            <a:r>
              <a:rPr lang="en-US" b="1" dirty="0">
                <a:ea typeface="ＭＳ Ｐゴシック" pitchFamily="-105" charset="-128"/>
              </a:rPr>
              <a:t>     	Elimination/reduction of symptoms</a:t>
            </a:r>
          </a:p>
          <a:p>
            <a:pPr>
              <a:buFont typeface="Wingdings 2" pitchFamily="18" charset="2"/>
              <a:buNone/>
            </a:pPr>
            <a:r>
              <a:rPr lang="en-US" b="1" dirty="0">
                <a:ea typeface="ＭＳ Ｐゴシック" pitchFamily="-105" charset="-128"/>
              </a:rPr>
              <a:t>      	Arresting or slowing disease process</a:t>
            </a:r>
          </a:p>
          <a:p>
            <a:pPr>
              <a:buFont typeface="Wingdings 2" pitchFamily="18" charset="2"/>
              <a:buNone/>
            </a:pPr>
            <a:r>
              <a:rPr lang="en-US" b="1" dirty="0">
                <a:ea typeface="ＭＳ Ｐゴシック" pitchFamily="-105" charset="-128"/>
              </a:rPr>
              <a:t>      	Preventable disease or symptoms</a:t>
            </a:r>
            <a:endParaRPr lang="en-US" dirty="0">
              <a:ea typeface="ＭＳ Ｐゴシック" pitchFamily="-105" charset="-128"/>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786"/>
            <a:ext cx="8229600" cy="1252727"/>
          </a:xfrm>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Influenza</a:t>
            </a:r>
          </a:p>
        </p:txBody>
      </p:sp>
      <p:sp>
        <p:nvSpPr>
          <p:cNvPr id="3" name="Content Placeholder 2"/>
          <p:cNvSpPr>
            <a:spLocks noGrp="1"/>
          </p:cNvSpPr>
          <p:nvPr>
            <p:ph idx="1"/>
          </p:nvPr>
        </p:nvSpPr>
        <p:spPr/>
        <p:txBody>
          <a:bodyPr>
            <a:normAutofit fontScale="70000" lnSpcReduction="20000"/>
          </a:bodyPr>
          <a:lstStyle/>
          <a:p>
            <a:pPr eaLnBrk="1" hangingPunct="1">
              <a:lnSpc>
                <a:spcPct val="120000"/>
              </a:lnSpc>
            </a:pPr>
            <a:r>
              <a:rPr lang="en-US" sz="3000" b="1" dirty="0">
                <a:ea typeface="ＭＳ Ｐゴシック" pitchFamily="-105" charset="-128"/>
              </a:rPr>
              <a:t>Antigenic variation occurs frequently</a:t>
            </a:r>
          </a:p>
          <a:p>
            <a:pPr lvl="1" eaLnBrk="1" hangingPunct="1">
              <a:lnSpc>
                <a:spcPct val="120000"/>
              </a:lnSpc>
            </a:pPr>
            <a:r>
              <a:rPr lang="en-US" sz="2600" b="1" u="sng" dirty="0">
                <a:ea typeface="ＭＳ Ｐゴシック" pitchFamily="-105" charset="-128"/>
              </a:rPr>
              <a:t>Drift (epidemics) </a:t>
            </a:r>
            <a:r>
              <a:rPr lang="en-US" sz="2600" b="1" dirty="0">
                <a:ea typeface="ＭＳ Ｐゴシック" pitchFamily="-105" charset="-128"/>
              </a:rPr>
              <a:t>– minor changes like point mutations</a:t>
            </a:r>
          </a:p>
          <a:p>
            <a:pPr lvl="1" eaLnBrk="1" hangingPunct="1">
              <a:lnSpc>
                <a:spcPct val="120000"/>
              </a:lnSpc>
            </a:pPr>
            <a:r>
              <a:rPr lang="en-US" sz="2600" b="1" u="sng" dirty="0">
                <a:ea typeface="ＭＳ Ｐゴシック" pitchFamily="-105" charset="-128"/>
              </a:rPr>
              <a:t>Shift (pandemics) </a:t>
            </a:r>
            <a:r>
              <a:rPr lang="en-US" sz="2600" b="1" dirty="0">
                <a:ea typeface="ＭＳ Ｐゴシック" pitchFamily="-105" charset="-128"/>
              </a:rPr>
              <a:t>– major genetic changes resulting in alterations of antigen structure usually caused by </a:t>
            </a:r>
            <a:r>
              <a:rPr lang="en-US" sz="2600" b="1" dirty="0" err="1">
                <a:ea typeface="ＭＳ Ｐゴシック" pitchFamily="-105" charset="-128"/>
              </a:rPr>
              <a:t>reassortment</a:t>
            </a:r>
            <a:r>
              <a:rPr lang="en-US" sz="2600" b="1" dirty="0">
                <a:ea typeface="ＭＳ Ｐゴシック" pitchFamily="-105" charset="-128"/>
              </a:rPr>
              <a:t> </a:t>
            </a:r>
          </a:p>
          <a:p>
            <a:pPr lvl="1" eaLnBrk="1" hangingPunct="1">
              <a:lnSpc>
                <a:spcPct val="120000"/>
              </a:lnSpc>
            </a:pPr>
            <a:endParaRPr lang="en-US" sz="2600" b="1" dirty="0">
              <a:ea typeface="ＭＳ Ｐゴシック" pitchFamily="-105" charset="-128"/>
            </a:endParaRPr>
          </a:p>
          <a:p>
            <a:pPr eaLnBrk="1" hangingPunct="1">
              <a:lnSpc>
                <a:spcPct val="120000"/>
              </a:lnSpc>
            </a:pPr>
            <a:r>
              <a:rPr lang="en-US" sz="3000" b="1" dirty="0">
                <a:ea typeface="ＭＳ Ｐゴシック" pitchFamily="-105" charset="-128"/>
              </a:rPr>
              <a:t>Explains why influenza continues to be a major epidemic disease of humans</a:t>
            </a:r>
          </a:p>
          <a:p>
            <a:pPr eaLnBrk="1" hangingPunct="1">
              <a:lnSpc>
                <a:spcPct val="120000"/>
              </a:lnSpc>
            </a:pPr>
            <a:endParaRPr lang="en-US" sz="3000" b="1" dirty="0">
              <a:ea typeface="ＭＳ Ｐゴシック" pitchFamily="-105" charset="-128"/>
            </a:endParaRPr>
          </a:p>
          <a:p>
            <a:pPr eaLnBrk="1" hangingPunct="1">
              <a:lnSpc>
                <a:spcPct val="120000"/>
              </a:lnSpc>
            </a:pPr>
            <a:r>
              <a:rPr lang="en-US" sz="3000" b="1" dirty="0">
                <a:ea typeface="ＭＳ Ｐゴシック" pitchFamily="-105" charset="-128"/>
              </a:rPr>
              <a:t>Severity is dependent upon:</a:t>
            </a:r>
          </a:p>
          <a:p>
            <a:pPr lvl="1" eaLnBrk="1" hangingPunct="1">
              <a:lnSpc>
                <a:spcPct val="120000"/>
              </a:lnSpc>
            </a:pPr>
            <a:r>
              <a:rPr lang="en-US" sz="2600" b="1" dirty="0">
                <a:ea typeface="ＭＳ Ｐゴシック" pitchFamily="-105" charset="-128"/>
              </a:rPr>
              <a:t>Antigenic variation</a:t>
            </a:r>
          </a:p>
          <a:p>
            <a:pPr lvl="1" eaLnBrk="1" hangingPunct="1">
              <a:lnSpc>
                <a:spcPct val="120000"/>
              </a:lnSpc>
            </a:pPr>
            <a:r>
              <a:rPr lang="en-US" sz="2600" b="1" dirty="0">
                <a:ea typeface="ＭＳ Ｐゴシック" pitchFamily="-105" charset="-128"/>
              </a:rPr>
              <a:t>Transmission capability</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00200"/>
          </a:xfrm>
        </p:spPr>
        <p:txBody>
          <a:bodyPr/>
          <a:lstStyle/>
          <a:p>
            <a:r>
              <a:rPr lang="en-US" sz="3600" dirty="0">
                <a:solidFill>
                  <a:srgbClr val="C00000"/>
                </a:solidFill>
              </a:rPr>
              <a:t>Influenza Vaccines</a:t>
            </a:r>
          </a:p>
        </p:txBody>
      </p:sp>
      <p:sp>
        <p:nvSpPr>
          <p:cNvPr id="3" name="Content Placeholder 2"/>
          <p:cNvSpPr>
            <a:spLocks noGrp="1"/>
          </p:cNvSpPr>
          <p:nvPr>
            <p:ph idx="1"/>
          </p:nvPr>
        </p:nvSpPr>
        <p:spPr>
          <a:xfrm>
            <a:off x="457200" y="1219200"/>
            <a:ext cx="8229600" cy="5334000"/>
          </a:xfrm>
        </p:spPr>
        <p:txBody>
          <a:bodyPr>
            <a:normAutofit/>
          </a:bodyPr>
          <a:lstStyle/>
          <a:p>
            <a:pPr>
              <a:buFont typeface="Wingdings" panose="05000000000000000000" pitchFamily="2" charset="2"/>
              <a:buChar char="§"/>
            </a:pPr>
            <a:r>
              <a:rPr lang="en-US" dirty="0">
                <a:solidFill>
                  <a:schemeClr val="tx1"/>
                </a:solidFill>
              </a:rPr>
              <a:t>Inactivated (IIV)</a:t>
            </a:r>
          </a:p>
          <a:p>
            <a:pPr lvl="1"/>
            <a:r>
              <a:rPr lang="en-US" sz="2400" b="1" dirty="0">
                <a:solidFill>
                  <a:schemeClr val="tx1"/>
                </a:solidFill>
              </a:rPr>
              <a:t>intramuscular</a:t>
            </a:r>
          </a:p>
          <a:p>
            <a:pPr lvl="1"/>
            <a:r>
              <a:rPr lang="en-US" sz="2400" b="1" dirty="0">
                <a:solidFill>
                  <a:schemeClr val="tx1"/>
                </a:solidFill>
              </a:rPr>
              <a:t>trivalent </a:t>
            </a:r>
          </a:p>
          <a:p>
            <a:pPr lvl="1"/>
            <a:r>
              <a:rPr lang="en-US" sz="2400" b="1" dirty="0">
                <a:solidFill>
                  <a:schemeClr val="tx1"/>
                </a:solidFill>
              </a:rPr>
              <a:t>Mainly </a:t>
            </a:r>
            <a:r>
              <a:rPr lang="en-US" sz="2400" b="1" dirty="0" err="1">
                <a:solidFill>
                  <a:schemeClr val="tx1"/>
                </a:solidFill>
              </a:rPr>
              <a:t>quadrivalent</a:t>
            </a:r>
            <a:r>
              <a:rPr lang="en-US" sz="2400" b="1" dirty="0">
                <a:solidFill>
                  <a:schemeClr val="tx1"/>
                </a:solidFill>
              </a:rPr>
              <a:t> </a:t>
            </a:r>
          </a:p>
          <a:p>
            <a:pPr lvl="1"/>
            <a:r>
              <a:rPr lang="en-US" sz="2400" b="1" dirty="0">
                <a:solidFill>
                  <a:schemeClr val="tx1"/>
                </a:solidFill>
              </a:rPr>
              <a:t>duration of immunity 1 year or less</a:t>
            </a:r>
          </a:p>
          <a:p>
            <a:endParaRPr lang="en-US" dirty="0">
              <a:solidFill>
                <a:schemeClr val="tx1"/>
              </a:solidFill>
            </a:endParaRPr>
          </a:p>
          <a:p>
            <a:pPr>
              <a:buFont typeface="Wingdings" panose="05000000000000000000" pitchFamily="2" charset="2"/>
              <a:buChar char="§"/>
            </a:pPr>
            <a:r>
              <a:rPr lang="en-US" dirty="0">
                <a:solidFill>
                  <a:schemeClr val="tx1"/>
                </a:solidFill>
              </a:rPr>
              <a:t>Live attenuated vaccine (LAIV)</a:t>
            </a:r>
          </a:p>
          <a:p>
            <a:pPr lvl="1"/>
            <a:r>
              <a:rPr lang="en-US" sz="2400" b="1" dirty="0">
                <a:solidFill>
                  <a:schemeClr val="tx1"/>
                </a:solidFill>
              </a:rPr>
              <a:t>intranasal</a:t>
            </a:r>
          </a:p>
          <a:p>
            <a:pPr lvl="1"/>
            <a:r>
              <a:rPr lang="en-US" sz="2400" b="1" dirty="0" err="1">
                <a:solidFill>
                  <a:schemeClr val="tx1"/>
                </a:solidFill>
              </a:rPr>
              <a:t>quadrivalent</a:t>
            </a:r>
            <a:r>
              <a:rPr lang="en-US" sz="2400" b="1" dirty="0">
                <a:solidFill>
                  <a:schemeClr val="tx1"/>
                </a:solidFill>
              </a:rPr>
              <a:t> </a:t>
            </a:r>
          </a:p>
          <a:p>
            <a:pPr lvl="1"/>
            <a:r>
              <a:rPr lang="en-US" sz="2400" b="1" dirty="0">
                <a:solidFill>
                  <a:schemeClr val="tx1"/>
                </a:solidFill>
              </a:rPr>
              <a:t>duration of immunity at least 1 year	</a:t>
            </a:r>
          </a:p>
          <a:p>
            <a:endParaRPr lang="en-US" dirty="0"/>
          </a:p>
        </p:txBody>
      </p:sp>
    </p:spTree>
    <p:extLst>
      <p:ext uri="{BB962C8B-B14F-4D97-AF65-F5344CB8AC3E}">
        <p14:creationId xmlns:p14="http://schemas.microsoft.com/office/powerpoint/2010/main" val="3560966189"/>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sz="4000" dirty="0">
                <a:solidFill>
                  <a:srgbClr val="C00000"/>
                </a:solidFill>
              </a:rPr>
              <a:t>FluBlok</a:t>
            </a:r>
          </a:p>
        </p:txBody>
      </p:sp>
      <p:sp>
        <p:nvSpPr>
          <p:cNvPr id="3" name="Content Placeholder 2"/>
          <p:cNvSpPr>
            <a:spLocks noGrp="1"/>
          </p:cNvSpPr>
          <p:nvPr>
            <p:ph idx="1"/>
          </p:nvPr>
        </p:nvSpPr>
        <p:spPr>
          <a:xfrm>
            <a:off x="457200" y="1447800"/>
            <a:ext cx="8229600" cy="4876800"/>
          </a:xfrm>
        </p:spPr>
        <p:txBody>
          <a:bodyPr>
            <a:normAutofit/>
          </a:bodyPr>
          <a:lstStyle/>
          <a:p>
            <a:pPr>
              <a:buFont typeface="Wingdings" panose="05000000000000000000" pitchFamily="2" charset="2"/>
              <a:buChar char="§"/>
            </a:pPr>
            <a:r>
              <a:rPr lang="en-US" sz="2800" dirty="0">
                <a:solidFill>
                  <a:schemeClr val="tx1"/>
                </a:solidFill>
              </a:rPr>
              <a:t>Recombinant Influenza Vaccine (RIV3)</a:t>
            </a:r>
          </a:p>
          <a:p>
            <a:endParaRPr lang="en-US" sz="2800" dirty="0">
              <a:solidFill>
                <a:schemeClr val="tx1"/>
              </a:solidFill>
            </a:endParaRPr>
          </a:p>
          <a:p>
            <a:pPr>
              <a:buFont typeface="Wingdings" panose="05000000000000000000" pitchFamily="2" charset="2"/>
              <a:buChar char="§"/>
            </a:pPr>
            <a:r>
              <a:rPr lang="en-US" sz="2800" dirty="0">
                <a:solidFill>
                  <a:schemeClr val="tx1"/>
                </a:solidFill>
              </a:rPr>
              <a:t>Uses a baculovirus vector (virus which infects insects)</a:t>
            </a:r>
          </a:p>
          <a:p>
            <a:endParaRPr lang="en-US" sz="2800" dirty="0">
              <a:solidFill>
                <a:schemeClr val="tx1"/>
              </a:solidFill>
            </a:endParaRPr>
          </a:p>
          <a:p>
            <a:pPr>
              <a:buFont typeface="Wingdings" panose="05000000000000000000" pitchFamily="2" charset="2"/>
              <a:buChar char="§"/>
            </a:pPr>
            <a:r>
              <a:rPr lang="en-US" sz="2800" dirty="0">
                <a:solidFill>
                  <a:schemeClr val="tx1"/>
                </a:solidFill>
              </a:rPr>
              <a:t>Approved for persons 18 through 49 years of age</a:t>
            </a:r>
          </a:p>
          <a:p>
            <a:endParaRPr lang="en-US" sz="2800" dirty="0">
              <a:solidFill>
                <a:schemeClr val="tx1"/>
              </a:solidFill>
            </a:endParaRPr>
          </a:p>
          <a:p>
            <a:pPr>
              <a:buFont typeface="Wingdings" panose="05000000000000000000" pitchFamily="2" charset="2"/>
              <a:buChar char="§"/>
            </a:pPr>
            <a:r>
              <a:rPr lang="en-US" sz="2800" dirty="0">
                <a:solidFill>
                  <a:schemeClr val="tx1"/>
                </a:solidFill>
              </a:rPr>
              <a:t>No egg protein</a:t>
            </a:r>
          </a:p>
          <a:p>
            <a:endParaRPr lang="en-US" sz="3200" dirty="0"/>
          </a:p>
        </p:txBody>
      </p:sp>
    </p:spTree>
    <p:extLst>
      <p:ext uri="{BB962C8B-B14F-4D97-AF65-F5344CB8AC3E}">
        <p14:creationId xmlns:p14="http://schemas.microsoft.com/office/powerpoint/2010/main" val="2976762807"/>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000" dirty="0">
                <a:solidFill>
                  <a:srgbClr val="C00000"/>
                </a:solidFill>
              </a:rPr>
              <a:t>Flucelvax</a:t>
            </a:r>
          </a:p>
        </p:txBody>
      </p:sp>
      <p:sp>
        <p:nvSpPr>
          <p:cNvPr id="3" name="Content Placeholder 2"/>
          <p:cNvSpPr>
            <a:spLocks noGrp="1"/>
          </p:cNvSpPr>
          <p:nvPr>
            <p:ph idx="1"/>
          </p:nvPr>
        </p:nvSpPr>
        <p:spPr>
          <a:xfrm>
            <a:off x="457200" y="1371600"/>
            <a:ext cx="8229600" cy="4419601"/>
          </a:xfrm>
        </p:spPr>
        <p:txBody>
          <a:bodyPr>
            <a:normAutofit lnSpcReduction="10000"/>
          </a:bodyPr>
          <a:lstStyle/>
          <a:p>
            <a:pPr>
              <a:buFont typeface="Wingdings" panose="05000000000000000000" pitchFamily="2" charset="2"/>
              <a:buChar char="§"/>
            </a:pPr>
            <a:r>
              <a:rPr lang="en-US" dirty="0">
                <a:solidFill>
                  <a:schemeClr val="tx1"/>
                </a:solidFill>
              </a:rPr>
              <a:t>Inactivated Influenza Vaccine manufactured by Novartis IIV3</a:t>
            </a:r>
          </a:p>
          <a:p>
            <a:endParaRPr lang="en-US" dirty="0">
              <a:solidFill>
                <a:schemeClr val="tx1"/>
              </a:solidFill>
            </a:endParaRPr>
          </a:p>
          <a:p>
            <a:pPr>
              <a:lnSpc>
                <a:spcPct val="110000"/>
              </a:lnSpc>
              <a:buFont typeface="Wingdings" panose="05000000000000000000" pitchFamily="2" charset="2"/>
              <a:buChar char="§"/>
            </a:pPr>
            <a:r>
              <a:rPr lang="en-US" dirty="0">
                <a:solidFill>
                  <a:schemeClr val="tx1"/>
                </a:solidFill>
              </a:rPr>
              <a:t>No longer contains any egg</a:t>
            </a:r>
          </a:p>
          <a:p>
            <a:endParaRPr lang="en-US" dirty="0">
              <a:solidFill>
                <a:schemeClr val="tx1"/>
              </a:solidFill>
            </a:endParaRPr>
          </a:p>
          <a:p>
            <a:pPr>
              <a:buFont typeface="Wingdings" panose="05000000000000000000" pitchFamily="2" charset="2"/>
              <a:buChar char="§"/>
            </a:pPr>
            <a:r>
              <a:rPr lang="en-US" dirty="0" err="1">
                <a:solidFill>
                  <a:schemeClr val="tx1"/>
                </a:solidFill>
              </a:rPr>
              <a:t>Quadrivalent</a:t>
            </a:r>
            <a:endParaRPr lang="en-US" dirty="0">
              <a:solidFill>
                <a:schemeClr val="tx1"/>
              </a:solidFill>
            </a:endParaRPr>
          </a:p>
          <a:p>
            <a:endParaRPr lang="en-US" dirty="0">
              <a:solidFill>
                <a:schemeClr val="tx1"/>
              </a:solidFill>
            </a:endParaRPr>
          </a:p>
          <a:p>
            <a:pPr>
              <a:buFont typeface="Wingdings" panose="05000000000000000000" pitchFamily="2" charset="2"/>
              <a:buChar char="§"/>
            </a:pPr>
            <a:r>
              <a:rPr lang="en-US" dirty="0">
                <a:solidFill>
                  <a:schemeClr val="tx1"/>
                </a:solidFill>
              </a:rPr>
              <a:t>Grown in Madin-Darby Canine Kidney Cells</a:t>
            </a:r>
          </a:p>
          <a:p>
            <a:endParaRPr lang="en-US" dirty="0">
              <a:solidFill>
                <a:schemeClr val="tx1"/>
              </a:solidFill>
            </a:endParaRPr>
          </a:p>
          <a:p>
            <a:pPr>
              <a:buFont typeface="Wingdings" panose="05000000000000000000" pitchFamily="2" charset="2"/>
              <a:buChar char="§"/>
            </a:pPr>
            <a:r>
              <a:rPr lang="en-US" dirty="0">
                <a:solidFill>
                  <a:schemeClr val="tx1"/>
                </a:solidFill>
              </a:rPr>
              <a:t>Approved for persons ≥ 4 years old</a:t>
            </a:r>
          </a:p>
        </p:txBody>
      </p:sp>
    </p:spTree>
    <p:extLst>
      <p:ext uri="{BB962C8B-B14F-4D97-AF65-F5344CB8AC3E}">
        <p14:creationId xmlns:p14="http://schemas.microsoft.com/office/powerpoint/2010/main" val="1405589789"/>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152400"/>
            <a:ext cx="5715000" cy="1524000"/>
          </a:xfrm>
        </p:spPr>
        <p:txBody>
          <a:bodyPr/>
          <a:lstStyle/>
          <a:p>
            <a:r>
              <a:rPr lang="en-US" sz="4000" dirty="0">
                <a:solidFill>
                  <a:srgbClr val="C00000"/>
                </a:solidFill>
              </a:rPr>
              <a:t>Choice of Influenza Vaccine</a:t>
            </a:r>
          </a:p>
        </p:txBody>
      </p:sp>
      <p:sp>
        <p:nvSpPr>
          <p:cNvPr id="3" name="Content Placeholder 2"/>
          <p:cNvSpPr>
            <a:spLocks noGrp="1"/>
          </p:cNvSpPr>
          <p:nvPr>
            <p:ph idx="1"/>
          </p:nvPr>
        </p:nvSpPr>
        <p:spPr>
          <a:xfrm>
            <a:off x="457200" y="1905000"/>
            <a:ext cx="8229600" cy="4038600"/>
          </a:xfrm>
        </p:spPr>
        <p:txBody>
          <a:bodyPr>
            <a:normAutofit fontScale="85000" lnSpcReduction="20000"/>
          </a:bodyPr>
          <a:lstStyle/>
          <a:p>
            <a:pPr>
              <a:buFont typeface="Wingdings" panose="05000000000000000000" pitchFamily="2" charset="2"/>
              <a:buChar char="§"/>
            </a:pPr>
            <a:r>
              <a:rPr lang="en-US" sz="2800" dirty="0">
                <a:solidFill>
                  <a:schemeClr val="tx1"/>
                </a:solidFill>
              </a:rPr>
              <a:t>The choice should primarily be driven by the age-indication and contraindications and precautions</a:t>
            </a:r>
          </a:p>
          <a:p>
            <a:endParaRPr lang="en-US" sz="2800" dirty="0">
              <a:solidFill>
                <a:schemeClr val="tx1"/>
              </a:solidFill>
            </a:endParaRPr>
          </a:p>
          <a:p>
            <a:pPr>
              <a:buFont typeface="Wingdings" panose="05000000000000000000" pitchFamily="2" charset="2"/>
              <a:buChar char="§"/>
            </a:pPr>
            <a:r>
              <a:rPr lang="en-US" sz="2800" dirty="0">
                <a:solidFill>
                  <a:schemeClr val="tx1"/>
                </a:solidFill>
              </a:rPr>
              <a:t>No current preference for quadrivalent vs trivalent</a:t>
            </a:r>
          </a:p>
          <a:p>
            <a:endParaRPr lang="en-US" sz="2800" dirty="0">
              <a:solidFill>
                <a:schemeClr val="tx1"/>
              </a:solidFill>
            </a:endParaRPr>
          </a:p>
          <a:p>
            <a:pPr>
              <a:buFont typeface="Wingdings" panose="05000000000000000000" pitchFamily="2" charset="2"/>
              <a:buChar char="§"/>
            </a:pPr>
            <a:r>
              <a:rPr lang="en-US" sz="2800" dirty="0">
                <a:solidFill>
                  <a:schemeClr val="tx1"/>
                </a:solidFill>
              </a:rPr>
              <a:t>No current preference for high-dose vs standard dose</a:t>
            </a:r>
          </a:p>
          <a:p>
            <a:pPr>
              <a:lnSpc>
                <a:spcPct val="120000"/>
              </a:lnSpc>
            </a:pPr>
            <a:endParaRPr lang="en-US" sz="2800" dirty="0">
              <a:solidFill>
                <a:schemeClr val="tx1"/>
              </a:solidFill>
            </a:endParaRPr>
          </a:p>
          <a:p>
            <a:pPr>
              <a:lnSpc>
                <a:spcPct val="120000"/>
              </a:lnSpc>
              <a:buFont typeface="Wingdings" panose="05000000000000000000" pitchFamily="2" charset="2"/>
              <a:buChar char="§"/>
            </a:pPr>
            <a:r>
              <a:rPr lang="en-US" sz="2800" dirty="0">
                <a:solidFill>
                  <a:schemeClr val="tx1"/>
                </a:solidFill>
              </a:rPr>
              <a:t>No current preference for IIV vs LAIV in any age group for whom either is indicated</a:t>
            </a:r>
          </a:p>
        </p:txBody>
      </p:sp>
    </p:spTree>
    <p:extLst>
      <p:ext uri="{BB962C8B-B14F-4D97-AF65-F5344CB8AC3E}">
        <p14:creationId xmlns:p14="http://schemas.microsoft.com/office/powerpoint/2010/main" val="714166733"/>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C00000"/>
                </a:solidFill>
              </a:rPr>
              <a:t>Inactivated Influenza Vaccine</a:t>
            </a:r>
            <a:br>
              <a:rPr lang="en-US" sz="3200" dirty="0">
                <a:solidFill>
                  <a:srgbClr val="C00000"/>
                </a:solidFill>
              </a:rPr>
            </a:br>
            <a:r>
              <a:rPr lang="en-US" sz="3200" dirty="0">
                <a:solidFill>
                  <a:srgbClr val="C00000"/>
                </a:solidFill>
              </a:rPr>
              <a:t>Contraindications and Precautions</a:t>
            </a:r>
          </a:p>
        </p:txBody>
      </p:sp>
      <p:sp>
        <p:nvSpPr>
          <p:cNvPr id="3" name="Content Placeholder 2"/>
          <p:cNvSpPr>
            <a:spLocks noGrp="1"/>
          </p:cNvSpPr>
          <p:nvPr>
            <p:ph idx="1"/>
          </p:nvPr>
        </p:nvSpPr>
        <p:spPr>
          <a:xfrm>
            <a:off x="457200" y="1828799"/>
            <a:ext cx="8229600" cy="3962401"/>
          </a:xfrm>
        </p:spPr>
        <p:txBody>
          <a:bodyPr>
            <a:normAutofit fontScale="77500" lnSpcReduction="20000"/>
          </a:bodyPr>
          <a:lstStyle/>
          <a:p>
            <a:pPr>
              <a:lnSpc>
                <a:spcPct val="120000"/>
              </a:lnSpc>
              <a:buFont typeface="Wingdings" panose="05000000000000000000" pitchFamily="2" charset="2"/>
              <a:buChar char="§"/>
            </a:pPr>
            <a:r>
              <a:rPr lang="en-US" sz="3200" dirty="0">
                <a:solidFill>
                  <a:schemeClr val="tx1"/>
                </a:solidFill>
              </a:rPr>
              <a:t>Contraindication: </a:t>
            </a:r>
          </a:p>
          <a:p>
            <a:pPr lvl="1">
              <a:lnSpc>
                <a:spcPct val="120000"/>
              </a:lnSpc>
            </a:pPr>
            <a:r>
              <a:rPr lang="en-US" sz="3200" b="1" i="1" dirty="0">
                <a:solidFill>
                  <a:schemeClr val="tx1"/>
                </a:solidFill>
              </a:rPr>
              <a:t>severe</a:t>
            </a:r>
            <a:r>
              <a:rPr lang="en-US" sz="3200" b="1" dirty="0">
                <a:solidFill>
                  <a:schemeClr val="tx1"/>
                </a:solidFill>
              </a:rPr>
              <a:t> allergic reaction to a vaccine component (e.g., latex) or following a prior dose of vaccine </a:t>
            </a:r>
          </a:p>
          <a:p>
            <a:endParaRPr lang="en-US" sz="3200" dirty="0">
              <a:solidFill>
                <a:schemeClr val="tx1"/>
              </a:solidFill>
            </a:endParaRPr>
          </a:p>
          <a:p>
            <a:pPr>
              <a:lnSpc>
                <a:spcPct val="120000"/>
              </a:lnSpc>
              <a:buFont typeface="Wingdings" panose="05000000000000000000" pitchFamily="2" charset="2"/>
              <a:buChar char="§"/>
            </a:pPr>
            <a:r>
              <a:rPr lang="en-US" sz="3200" dirty="0">
                <a:solidFill>
                  <a:schemeClr val="tx1"/>
                </a:solidFill>
              </a:rPr>
              <a:t>Precautions: </a:t>
            </a:r>
          </a:p>
          <a:p>
            <a:pPr lvl="1">
              <a:lnSpc>
                <a:spcPct val="120000"/>
              </a:lnSpc>
            </a:pPr>
            <a:r>
              <a:rPr lang="en-US" sz="3200" b="1" dirty="0">
                <a:solidFill>
                  <a:schemeClr val="tx1"/>
                </a:solidFill>
              </a:rPr>
              <a:t>moderate or severe acute illness </a:t>
            </a:r>
          </a:p>
          <a:p>
            <a:pPr lvl="1">
              <a:lnSpc>
                <a:spcPct val="120000"/>
              </a:lnSpc>
            </a:pPr>
            <a:r>
              <a:rPr lang="en-US" sz="3200" b="1" dirty="0">
                <a:solidFill>
                  <a:schemeClr val="tx1"/>
                </a:solidFill>
              </a:rPr>
              <a:t>history of Guillian-Barré syndrome within 6 weeks following a previous dose of IIV</a:t>
            </a:r>
          </a:p>
        </p:txBody>
      </p:sp>
    </p:spTree>
    <p:extLst>
      <p:ext uri="{BB962C8B-B14F-4D97-AF65-F5344CB8AC3E}">
        <p14:creationId xmlns:p14="http://schemas.microsoft.com/office/powerpoint/2010/main" val="3790115277"/>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1524000"/>
          </a:xfrm>
        </p:spPr>
        <p:txBody>
          <a:bodyPr>
            <a:normAutofit/>
          </a:bodyPr>
          <a:lstStyle/>
          <a:p>
            <a:r>
              <a:rPr lang="en-US" sz="3600" dirty="0">
                <a:solidFill>
                  <a:srgbClr val="C00000"/>
                </a:solidFill>
              </a:rPr>
              <a:t>Severe Allergy to Egg</a:t>
            </a:r>
            <a:br>
              <a:rPr lang="en-US" sz="3600" dirty="0">
                <a:solidFill>
                  <a:srgbClr val="C00000"/>
                </a:solidFill>
              </a:rPr>
            </a:br>
            <a:br>
              <a:rPr lang="en-US" sz="3600" dirty="0">
                <a:solidFill>
                  <a:srgbClr val="C00000"/>
                </a:solidFill>
              </a:rPr>
            </a:br>
            <a:endParaRPr lang="en-US" sz="3600" dirty="0">
              <a:solidFill>
                <a:srgbClr val="C00000"/>
              </a:solidFill>
            </a:endParaRPr>
          </a:p>
        </p:txBody>
      </p:sp>
      <p:sp>
        <p:nvSpPr>
          <p:cNvPr id="3" name="Content Placeholder 2"/>
          <p:cNvSpPr>
            <a:spLocks noGrp="1"/>
          </p:cNvSpPr>
          <p:nvPr>
            <p:ph idx="1"/>
          </p:nvPr>
        </p:nvSpPr>
        <p:spPr>
          <a:xfrm>
            <a:off x="381000" y="1676400"/>
            <a:ext cx="8229600" cy="4343400"/>
          </a:xfrm>
        </p:spPr>
        <p:txBody>
          <a:bodyPr>
            <a:normAutofit/>
          </a:bodyPr>
          <a:lstStyle/>
          <a:p>
            <a:pPr>
              <a:buFont typeface="Wingdings" panose="05000000000000000000" pitchFamily="2" charset="2"/>
              <a:buChar char="§"/>
            </a:pPr>
            <a:r>
              <a:rPr lang="en-US" sz="2200" dirty="0">
                <a:solidFill>
                  <a:schemeClr val="tx1"/>
                </a:solidFill>
              </a:rPr>
              <a:t>Most influenza vaccine available will be produced in hen’s eggs</a:t>
            </a:r>
          </a:p>
          <a:p>
            <a:pPr lvl="1"/>
            <a:r>
              <a:rPr lang="en-US" sz="2200" b="1" dirty="0">
                <a:solidFill>
                  <a:schemeClr val="tx1"/>
                </a:solidFill>
              </a:rPr>
              <a:t>ovalbumin concentrations up to 1.4 mcg per mL</a:t>
            </a:r>
          </a:p>
          <a:p>
            <a:endParaRPr lang="en-US" sz="2200" dirty="0">
              <a:solidFill>
                <a:schemeClr val="tx1"/>
              </a:solidFill>
            </a:endParaRPr>
          </a:p>
          <a:p>
            <a:pPr>
              <a:buFont typeface="Wingdings" panose="05000000000000000000" pitchFamily="2" charset="2"/>
              <a:buChar char="§"/>
            </a:pPr>
            <a:r>
              <a:rPr lang="en-US" sz="2200" dirty="0">
                <a:solidFill>
                  <a:schemeClr val="tx1"/>
                </a:solidFill>
              </a:rPr>
              <a:t>In clinical studies of egg-allergic persons IIV was tolerated without serious reactions</a:t>
            </a:r>
          </a:p>
          <a:p>
            <a:endParaRPr lang="en-US" sz="2200" dirty="0">
              <a:solidFill>
                <a:schemeClr val="tx1"/>
              </a:solidFill>
            </a:endParaRPr>
          </a:p>
          <a:p>
            <a:pPr>
              <a:buFont typeface="Wingdings" panose="05000000000000000000" pitchFamily="2" charset="2"/>
              <a:buChar char="§"/>
            </a:pPr>
            <a:r>
              <a:rPr lang="en-US" sz="2200" dirty="0">
                <a:solidFill>
                  <a:schemeClr val="tx1"/>
                </a:solidFill>
              </a:rPr>
              <a:t>Flucelvax not manufactured in egg (MDCK cells)</a:t>
            </a:r>
          </a:p>
          <a:p>
            <a:pPr>
              <a:buFont typeface="Wingdings" panose="05000000000000000000" pitchFamily="2" charset="2"/>
              <a:buChar char="§"/>
            </a:pPr>
            <a:endParaRPr lang="en-US" sz="2200" dirty="0">
              <a:solidFill>
                <a:schemeClr val="tx1"/>
              </a:solidFill>
            </a:endParaRPr>
          </a:p>
          <a:p>
            <a:pPr>
              <a:buFont typeface="Wingdings" panose="05000000000000000000" pitchFamily="2" charset="2"/>
              <a:buChar char="§"/>
            </a:pPr>
            <a:r>
              <a:rPr lang="en-US" sz="2200" dirty="0">
                <a:solidFill>
                  <a:schemeClr val="tx1"/>
                </a:solidFill>
              </a:rPr>
              <a:t>FluBlok not manufactured in eggs (baculovirus vector)</a:t>
            </a:r>
          </a:p>
          <a:p>
            <a:pPr>
              <a:buNone/>
            </a:pPr>
            <a:endParaRPr lang="en-US" dirty="0"/>
          </a:p>
        </p:txBody>
      </p:sp>
    </p:spTree>
    <p:extLst>
      <p:ext uri="{BB962C8B-B14F-4D97-AF65-F5344CB8AC3E}">
        <p14:creationId xmlns:p14="http://schemas.microsoft.com/office/powerpoint/2010/main" val="398373409"/>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9292"/>
            <a:ext cx="9144000" cy="1042308"/>
          </a:xfrm>
        </p:spPr>
        <p:txBody>
          <a:bodyPr/>
          <a:lstStyle/>
          <a:p>
            <a:r>
              <a:rPr lang="en-US" sz="3200" dirty="0">
                <a:solidFill>
                  <a:srgbClr val="C00000"/>
                </a:solidFill>
              </a:rPr>
              <a:t>Influenza Vaccination – egg allergy  </a:t>
            </a:r>
          </a:p>
        </p:txBody>
      </p:sp>
      <p:sp>
        <p:nvSpPr>
          <p:cNvPr id="3" name="Content Placeholder 2"/>
          <p:cNvSpPr>
            <a:spLocks noGrp="1"/>
          </p:cNvSpPr>
          <p:nvPr>
            <p:ph idx="1"/>
          </p:nvPr>
        </p:nvSpPr>
        <p:spPr>
          <a:xfrm>
            <a:off x="327835" y="1981200"/>
            <a:ext cx="8534400" cy="4220108"/>
          </a:xfrm>
        </p:spPr>
        <p:txBody>
          <a:bodyPr>
            <a:normAutofit/>
          </a:bodyPr>
          <a:lstStyle/>
          <a:p>
            <a:pPr marL="0" indent="0">
              <a:buNone/>
            </a:pPr>
            <a:r>
              <a:rPr lang="en-US" dirty="0">
                <a:solidFill>
                  <a:schemeClr val="tx1"/>
                </a:solidFill>
              </a:rPr>
              <a:t>Addition of the following:</a:t>
            </a:r>
          </a:p>
          <a:p>
            <a:pPr>
              <a:buFont typeface="Wingdings" panose="05000000000000000000" pitchFamily="2" charset="2"/>
              <a:buChar char="§"/>
            </a:pPr>
            <a:r>
              <a:rPr lang="en-US" dirty="0">
                <a:solidFill>
                  <a:schemeClr val="tx1"/>
                </a:solidFill>
              </a:rPr>
              <a:t>For individuals with no known history of exposure to egg, but who are suspected of being egg-allergic on the basis of previously performed allergy testing: </a:t>
            </a:r>
          </a:p>
          <a:p>
            <a:pPr lvl="1">
              <a:buSzPct val="70000"/>
            </a:pPr>
            <a:r>
              <a:rPr lang="en-US" b="1" dirty="0">
                <a:solidFill>
                  <a:schemeClr val="tx1"/>
                </a:solidFill>
              </a:rPr>
              <a:t>Consultation with a physician with expertise in the management of allergic conditions should be obtained prior to vaccination</a:t>
            </a:r>
          </a:p>
          <a:p>
            <a:pPr lvl="1">
              <a:buSzPct val="70000"/>
            </a:pPr>
            <a:r>
              <a:rPr lang="en-US" b="1" dirty="0">
                <a:solidFill>
                  <a:schemeClr val="tx1"/>
                </a:solidFill>
              </a:rPr>
              <a:t>Pharmacists are not trained to desensitize…</a:t>
            </a:r>
          </a:p>
          <a:p>
            <a:pPr marL="0" indent="0">
              <a:buNone/>
            </a:pPr>
            <a:endParaRPr lang="en-US" b="0" dirty="0"/>
          </a:p>
        </p:txBody>
      </p:sp>
      <p:sp>
        <p:nvSpPr>
          <p:cNvPr id="4" name="TextBox 3"/>
          <p:cNvSpPr txBox="1"/>
          <p:nvPr/>
        </p:nvSpPr>
        <p:spPr>
          <a:xfrm>
            <a:off x="327835" y="6001253"/>
            <a:ext cx="8264857" cy="400110"/>
          </a:xfrm>
          <a:prstGeom prst="rect">
            <a:avLst/>
          </a:prstGeom>
          <a:noFill/>
        </p:spPr>
        <p:txBody>
          <a:bodyPr wrap="square" rtlCol="0">
            <a:spAutoFit/>
          </a:bodyPr>
          <a:lstStyle/>
          <a:p>
            <a:r>
              <a:rPr lang="en-US" sz="2000" dirty="0"/>
              <a:t> </a:t>
            </a:r>
          </a:p>
        </p:txBody>
      </p:sp>
    </p:spTree>
    <p:extLst>
      <p:ext uri="{BB962C8B-B14F-4D97-AF65-F5344CB8AC3E}">
        <p14:creationId xmlns:p14="http://schemas.microsoft.com/office/powerpoint/2010/main" val="1687306"/>
      </p:ext>
    </p:extLst>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p:cNvSpPr>
          <p:nvPr>
            <p:ph type="title"/>
          </p:nvPr>
        </p:nvSpPr>
        <p:spPr bwMode="auto">
          <a:xfrm>
            <a:off x="457200" y="533400"/>
            <a:ext cx="8229600" cy="1250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solidFill>
                  <a:srgbClr val="C00000"/>
                </a:solidFill>
                <a:ea typeface="ＭＳ Ｐゴシック" pitchFamily="-105" charset="-128"/>
              </a:rPr>
              <a:t>Seasonal Vaccine</a:t>
            </a:r>
          </a:p>
        </p:txBody>
      </p:sp>
      <p:sp>
        <p:nvSpPr>
          <p:cNvPr id="367619" name="Rectangle 3"/>
          <p:cNvSpPr>
            <a:spLocks noGrp="1"/>
          </p:cNvSpPr>
          <p:nvPr>
            <p:ph idx="1"/>
          </p:nvPr>
        </p:nvSpPr>
        <p:spPr/>
        <p:txBody>
          <a:bodyPr/>
          <a:lstStyle/>
          <a:p>
            <a:pPr eaLnBrk="1" hangingPunct="1">
              <a:lnSpc>
                <a:spcPct val="90000"/>
              </a:lnSpc>
            </a:pPr>
            <a:r>
              <a:rPr lang="en-US" b="1" dirty="0">
                <a:ea typeface="ＭＳ Ｐゴシック" pitchFamily="-105" charset="-128"/>
              </a:rPr>
              <a:t>Side effects:</a:t>
            </a:r>
          </a:p>
          <a:p>
            <a:pPr lvl="1" eaLnBrk="1" hangingPunct="1">
              <a:lnSpc>
                <a:spcPct val="90000"/>
              </a:lnSpc>
            </a:pPr>
            <a:r>
              <a:rPr lang="en-US" b="1" dirty="0">
                <a:ea typeface="ＭＳ Ｐゴシック" pitchFamily="-105" charset="-128"/>
              </a:rPr>
              <a:t>Injection site reactions</a:t>
            </a:r>
          </a:p>
          <a:p>
            <a:pPr lvl="1" eaLnBrk="1" hangingPunct="1">
              <a:lnSpc>
                <a:spcPct val="90000"/>
              </a:lnSpc>
            </a:pPr>
            <a:r>
              <a:rPr lang="en-US" b="1" dirty="0">
                <a:ea typeface="ＭＳ Ｐゴシック" pitchFamily="-105" charset="-128"/>
              </a:rPr>
              <a:t>Muscle aches and fatigue</a:t>
            </a:r>
          </a:p>
          <a:p>
            <a:pPr lvl="1" eaLnBrk="1" hangingPunct="1">
              <a:lnSpc>
                <a:spcPct val="90000"/>
              </a:lnSpc>
            </a:pPr>
            <a:r>
              <a:rPr lang="en-US" b="1" dirty="0">
                <a:ea typeface="ＭＳ Ｐゴシック" pitchFamily="-105" charset="-128"/>
              </a:rPr>
              <a:t>Fever</a:t>
            </a:r>
          </a:p>
          <a:p>
            <a:pPr lvl="1" eaLnBrk="1" hangingPunct="1">
              <a:lnSpc>
                <a:spcPct val="90000"/>
              </a:lnSpc>
            </a:pPr>
            <a:r>
              <a:rPr lang="en-US" b="1" dirty="0">
                <a:ea typeface="ＭＳ Ｐゴシック" pitchFamily="-105" charset="-128"/>
              </a:rPr>
              <a:t>Nausea </a:t>
            </a:r>
          </a:p>
          <a:p>
            <a:pPr lvl="1" eaLnBrk="1" hangingPunct="1">
              <a:lnSpc>
                <a:spcPct val="90000"/>
              </a:lnSpc>
            </a:pPr>
            <a:r>
              <a:rPr lang="en-US" b="1" dirty="0">
                <a:ea typeface="ＭＳ Ｐゴシック" pitchFamily="-105" charset="-128"/>
              </a:rPr>
              <a:t>Headache</a:t>
            </a:r>
          </a:p>
          <a:p>
            <a:pPr eaLnBrk="1" hangingPunct="1">
              <a:lnSpc>
                <a:spcPct val="90000"/>
              </a:lnSpc>
              <a:buFont typeface="Wingdings 2" pitchFamily="18" charset="2"/>
              <a:buNone/>
            </a:pPr>
            <a:endParaRPr lang="en-US" b="1" dirty="0">
              <a:ea typeface="ＭＳ Ｐゴシック" pitchFamily="-105" charset="-128"/>
            </a:endParaRPr>
          </a:p>
          <a:p>
            <a:pPr eaLnBrk="1" hangingPunct="1">
              <a:lnSpc>
                <a:spcPct val="90000"/>
              </a:lnSpc>
            </a:pPr>
            <a:r>
              <a:rPr lang="en-US" b="1" dirty="0">
                <a:ea typeface="ＭＳ Ｐゴシック" pitchFamily="-105" charset="-128"/>
              </a:rPr>
              <a:t>Contains egg components, trace amounts of neomycin, gelatin, and arginine</a:t>
            </a:r>
          </a:p>
          <a:p>
            <a:pPr>
              <a:lnSpc>
                <a:spcPct val="90000"/>
              </a:lnSpc>
            </a:pPr>
            <a:endParaRPr lang="en-US" dirty="0">
              <a:ea typeface="ＭＳ Ｐゴシック" pitchFamily="-105" charset="-128"/>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Seasonal Flu Target Groups</a:t>
            </a:r>
          </a:p>
        </p:txBody>
      </p:sp>
      <p:sp>
        <p:nvSpPr>
          <p:cNvPr id="3" name="Content Placeholder 2"/>
          <p:cNvSpPr>
            <a:spLocks noGrp="1"/>
          </p:cNvSpPr>
          <p:nvPr>
            <p:ph idx="1"/>
          </p:nvPr>
        </p:nvSpPr>
        <p:spPr/>
        <p:txBody>
          <a:bodyPr>
            <a:normAutofit/>
          </a:bodyPr>
          <a:lstStyle/>
          <a:p>
            <a:pPr eaLnBrk="1" hangingPunct="1">
              <a:lnSpc>
                <a:spcPct val="80000"/>
              </a:lnSpc>
            </a:pPr>
            <a:r>
              <a:rPr lang="en-US" sz="3600" b="1" dirty="0">
                <a:ea typeface="ＭＳ Ｐゴシック" pitchFamily="-105" charset="-128"/>
              </a:rPr>
              <a:t>No target groups this year – </a:t>
            </a:r>
            <a:r>
              <a:rPr lang="en-US" sz="4400" b="1" i="1" dirty="0">
                <a:ea typeface="ＭＳ Ｐゴシック" pitchFamily="-105" charset="-128"/>
              </a:rPr>
              <a:t>everyone over the age of 6 months</a:t>
            </a:r>
          </a:p>
          <a:p>
            <a:pPr eaLnBrk="1" hangingPunct="1">
              <a:lnSpc>
                <a:spcPct val="80000"/>
              </a:lnSpc>
            </a:pPr>
            <a:endParaRPr lang="en-US" sz="3600" b="1" dirty="0">
              <a:ea typeface="ＭＳ Ｐゴシック" pitchFamily="-105" charset="-128"/>
            </a:endParaRPr>
          </a:p>
          <a:p>
            <a:pPr eaLnBrk="1" hangingPunct="1">
              <a:lnSpc>
                <a:spcPct val="80000"/>
              </a:lnSpc>
              <a:buFont typeface="Wingdings 2" pitchFamily="18" charset="2"/>
              <a:buNone/>
            </a:pPr>
            <a:r>
              <a:rPr lang="en-US" sz="2400" dirty="0">
                <a:ea typeface="ＭＳ Ｐゴシック" pitchFamily="-105" charset="-128"/>
              </a:rPr>
              <a:t> </a:t>
            </a:r>
            <a:endParaRPr lang="en-US" sz="2600" dirty="0">
              <a:ea typeface="ＭＳ Ｐゴシック" pitchFamily="-105"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533400" y="1143000"/>
            <a:ext cx="8610600" cy="1752600"/>
          </a:xfrm>
        </p:spPr>
        <p:txBody>
          <a:bodyPr rtlCol="0">
            <a:scene3d>
              <a:camera prst="orthographicFront"/>
              <a:lightRig rig="threePt" dir="t">
                <a:rot lat="0" lon="0" rev="4800000"/>
              </a:lightRig>
            </a:scene3d>
          </a:bodyPr>
          <a:lstStyle/>
          <a:p>
            <a:pPr algn="ctr" eaLnBrk="1" fontAlgn="auto" hangingPunct="1">
              <a:spcAft>
                <a:spcPts val="0"/>
              </a:spcAft>
              <a:defRPr/>
            </a:pPr>
            <a:r>
              <a:rPr lang="en-US" sz="4600" b="1" dirty="0">
                <a:solidFill>
                  <a:schemeClr val="accent1">
                    <a:satMod val="150000"/>
                  </a:schemeClr>
                </a:solidFill>
                <a:ea typeface="+mj-ea"/>
                <a:cs typeface="+mj-cs"/>
              </a:rPr>
              <a:t>Vaccine-Preventable </a:t>
            </a:r>
            <a:br>
              <a:rPr lang="en-US" sz="4600" b="1" dirty="0">
                <a:solidFill>
                  <a:schemeClr val="accent1">
                    <a:satMod val="150000"/>
                  </a:schemeClr>
                </a:solidFill>
                <a:ea typeface="+mj-ea"/>
                <a:cs typeface="+mj-cs"/>
              </a:rPr>
            </a:br>
            <a:r>
              <a:rPr lang="en-US" sz="4600" b="1" dirty="0">
                <a:solidFill>
                  <a:schemeClr val="accent1">
                    <a:satMod val="150000"/>
                  </a:schemeClr>
                </a:solidFill>
                <a:ea typeface="+mj-ea"/>
                <a:cs typeface="+mj-cs"/>
              </a:rPr>
              <a:t>Infectious Diseases</a:t>
            </a:r>
          </a:p>
        </p:txBody>
      </p:sp>
      <p:sp>
        <p:nvSpPr>
          <p:cNvPr id="16387" name="Subtitle 2"/>
          <p:cNvSpPr>
            <a:spLocks noGrp="1"/>
          </p:cNvSpPr>
          <p:nvPr>
            <p:ph type="subTitle" idx="1"/>
          </p:nvPr>
        </p:nvSpPr>
        <p:spPr>
          <a:xfrm>
            <a:off x="1676400" y="5181600"/>
            <a:ext cx="5943600" cy="1101725"/>
          </a:xfrm>
        </p:spPr>
        <p:txBody>
          <a:bodyPr>
            <a:normAutofit/>
          </a:bodyPr>
          <a:lstStyle/>
          <a:p>
            <a:pPr algn="ctr" eaLnBrk="1" hangingPunct="1">
              <a:buFontTx/>
              <a:buNone/>
            </a:pPr>
            <a:r>
              <a:rPr lang="en-US" sz="3200" dirty="0">
                <a:ea typeface="ＭＳ Ｐゴシック" pitchFamily="-105" charset="-128"/>
              </a:rPr>
              <a:t> </a:t>
            </a:r>
          </a:p>
        </p:txBody>
      </p:sp>
      <p:pic>
        <p:nvPicPr>
          <p:cNvPr id="2" name="Picture 1"/>
          <p:cNvPicPr>
            <a:picLocks noChangeAspect="1"/>
          </p:cNvPicPr>
          <p:nvPr/>
        </p:nvPicPr>
        <p:blipFill>
          <a:blip r:embed="rId3"/>
          <a:stretch>
            <a:fillRect/>
          </a:stretch>
        </p:blipFill>
        <p:spPr>
          <a:xfrm>
            <a:off x="2057400" y="3025677"/>
            <a:ext cx="2743200" cy="2706786"/>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p:cNvSpPr>
          <p:nvPr>
            <p:ph type="title"/>
          </p:nvPr>
        </p:nvSpPr>
        <p:spPr>
          <a:xfrm>
            <a:off x="762000" y="762000"/>
            <a:ext cx="8013192" cy="1636776"/>
          </a:xfrm>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MMR-MMRV</a:t>
            </a:r>
          </a:p>
        </p:txBody>
      </p:sp>
      <p:sp>
        <p:nvSpPr>
          <p:cNvPr id="161795" name="Rectangle 3"/>
          <p:cNvSpPr>
            <a:spLocks noGrp="1"/>
          </p:cNvSpPr>
          <p:nvPr>
            <p:ph type="body" idx="1"/>
          </p:nvPr>
        </p:nvSpPr>
        <p:spPr>
          <a:xfrm>
            <a:off x="685800" y="2895600"/>
            <a:ext cx="8021638" cy="990600"/>
          </a:xfrm>
        </p:spPr>
        <p:txBody>
          <a:bodyPr>
            <a:noAutofit/>
          </a:bodyPr>
          <a:lstStyle/>
          <a:p>
            <a:pPr eaLnBrk="1" hangingPunct="1"/>
            <a:r>
              <a:rPr lang="en-US" sz="2000" b="1" dirty="0">
                <a:solidFill>
                  <a:schemeClr val="tx1"/>
                </a:solidFill>
                <a:ea typeface="ＭＳ Ｐゴシック" pitchFamily="-105" charset="-128"/>
              </a:rPr>
              <a:t>Measles</a:t>
            </a:r>
          </a:p>
          <a:p>
            <a:pPr eaLnBrk="1" hangingPunct="1"/>
            <a:r>
              <a:rPr lang="en-US" sz="2000" b="1" dirty="0">
                <a:solidFill>
                  <a:schemeClr val="tx1"/>
                </a:solidFill>
                <a:ea typeface="ＭＳ Ｐゴシック" pitchFamily="-105" charset="-128"/>
              </a:rPr>
              <a:t>Mumps</a:t>
            </a:r>
          </a:p>
          <a:p>
            <a:pPr eaLnBrk="1" hangingPunct="1"/>
            <a:r>
              <a:rPr lang="en-US" sz="2000" b="1" dirty="0">
                <a:solidFill>
                  <a:schemeClr val="tx1"/>
                </a:solidFill>
                <a:ea typeface="ＭＳ Ｐゴシック" pitchFamily="-105" charset="-128"/>
              </a:rPr>
              <a:t>Rubella (German Measles)</a:t>
            </a:r>
          </a:p>
          <a:p>
            <a:pPr eaLnBrk="1" hangingPunct="1"/>
            <a:r>
              <a:rPr lang="en-US" sz="2000" b="1" dirty="0">
                <a:solidFill>
                  <a:schemeClr val="tx1"/>
                </a:solidFill>
                <a:ea typeface="ＭＳ Ｐゴシック" pitchFamily="-105" charset="-128"/>
              </a:rPr>
              <a:t>Varicella</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Measles</a:t>
            </a:r>
          </a:p>
        </p:txBody>
      </p:sp>
      <p:sp>
        <p:nvSpPr>
          <p:cNvPr id="163843" name="Content Placeholder 2"/>
          <p:cNvSpPr>
            <a:spLocks noGrp="1"/>
          </p:cNvSpPr>
          <p:nvPr>
            <p:ph idx="1"/>
          </p:nvPr>
        </p:nvSpPr>
        <p:spPr/>
        <p:txBody>
          <a:bodyPr>
            <a:normAutofit fontScale="85000" lnSpcReduction="20000"/>
          </a:bodyPr>
          <a:lstStyle/>
          <a:p>
            <a:pPr eaLnBrk="1" hangingPunct="1">
              <a:lnSpc>
                <a:spcPct val="90000"/>
              </a:lnSpc>
            </a:pPr>
            <a:r>
              <a:rPr lang="en-US" sz="2400" b="1" dirty="0" err="1">
                <a:ea typeface="ＭＳ Ｐゴシック" pitchFamily="-105" charset="-128"/>
              </a:rPr>
              <a:t>Rubeolla</a:t>
            </a:r>
            <a:r>
              <a:rPr lang="en-US" sz="2400" b="1" dirty="0">
                <a:ea typeface="ＭＳ Ｐゴシック" pitchFamily="-105" charset="-128"/>
              </a:rPr>
              <a:t> virus (not to be confused with rubella)</a:t>
            </a:r>
          </a:p>
          <a:p>
            <a:pPr eaLnBrk="1" hangingPunct="1">
              <a:lnSpc>
                <a:spcPct val="90000"/>
              </a:lnSpc>
            </a:pPr>
            <a:endParaRPr lang="en-US" sz="2400" b="1" dirty="0">
              <a:ea typeface="ＭＳ Ｐゴシック" pitchFamily="-105" charset="-128"/>
            </a:endParaRPr>
          </a:p>
          <a:p>
            <a:pPr eaLnBrk="1" hangingPunct="1">
              <a:lnSpc>
                <a:spcPct val="90000"/>
              </a:lnSpc>
            </a:pPr>
            <a:r>
              <a:rPr lang="en-US" sz="2400" b="1" dirty="0">
                <a:ea typeface="ＭＳ Ｐゴシック" pitchFamily="-105" charset="-128"/>
              </a:rPr>
              <a:t>Respiratory transmission </a:t>
            </a:r>
          </a:p>
          <a:p>
            <a:pPr eaLnBrk="1" hangingPunct="1">
              <a:lnSpc>
                <a:spcPct val="90000"/>
              </a:lnSpc>
            </a:pPr>
            <a:endParaRPr lang="en-US" sz="2400" b="1" dirty="0">
              <a:ea typeface="ＭＳ Ｐゴシック" pitchFamily="-105" charset="-128"/>
            </a:endParaRPr>
          </a:p>
          <a:p>
            <a:pPr eaLnBrk="1" hangingPunct="1">
              <a:lnSpc>
                <a:spcPct val="90000"/>
              </a:lnSpc>
            </a:pPr>
            <a:r>
              <a:rPr lang="en-US" sz="2400" b="1" dirty="0">
                <a:ea typeface="ＭＳ Ｐゴシック" pitchFamily="-105" charset="-128"/>
              </a:rPr>
              <a:t>Presentation:</a:t>
            </a:r>
          </a:p>
          <a:p>
            <a:pPr lvl="1" eaLnBrk="1" hangingPunct="1">
              <a:lnSpc>
                <a:spcPct val="90000"/>
              </a:lnSpc>
            </a:pPr>
            <a:r>
              <a:rPr lang="en-US" sz="2000" b="1" dirty="0">
                <a:ea typeface="ＭＳ Ｐゴシック" pitchFamily="-105" charset="-128"/>
              </a:rPr>
              <a:t>Cough, </a:t>
            </a:r>
            <a:r>
              <a:rPr lang="en-US" sz="2000" b="1" dirty="0" err="1">
                <a:ea typeface="ＭＳ Ｐゴシック" pitchFamily="-105" charset="-128"/>
              </a:rPr>
              <a:t>coryza</a:t>
            </a:r>
            <a:r>
              <a:rPr lang="en-US" sz="2000" b="1" dirty="0">
                <a:ea typeface="ＭＳ Ｐゴシック" pitchFamily="-105" charset="-128"/>
              </a:rPr>
              <a:t> (runny nose), conjunctivitis </a:t>
            </a:r>
          </a:p>
          <a:p>
            <a:pPr lvl="1" eaLnBrk="1" hangingPunct="1">
              <a:lnSpc>
                <a:spcPct val="90000"/>
              </a:lnSpc>
            </a:pPr>
            <a:r>
              <a:rPr lang="en-US" sz="2000" b="1" dirty="0">
                <a:ea typeface="ＭＳ Ｐゴシック" pitchFamily="-105" charset="-128"/>
              </a:rPr>
              <a:t>Stepwise increase in temperature to 103°F or higher</a:t>
            </a:r>
          </a:p>
          <a:p>
            <a:pPr lvl="1" eaLnBrk="1" hangingPunct="1">
              <a:lnSpc>
                <a:spcPct val="90000"/>
              </a:lnSpc>
            </a:pPr>
            <a:r>
              <a:rPr lang="en-US" sz="2000" b="1" dirty="0" err="1">
                <a:ea typeface="ＭＳ Ｐゴシック" pitchFamily="-105" charset="-128"/>
              </a:rPr>
              <a:t>Koplik</a:t>
            </a:r>
            <a:r>
              <a:rPr lang="en-US" sz="2000" b="1" dirty="0">
                <a:ea typeface="ＭＳ Ｐゴシック" pitchFamily="-105" charset="-128"/>
              </a:rPr>
              <a:t> spots </a:t>
            </a:r>
          </a:p>
          <a:p>
            <a:pPr lvl="1" eaLnBrk="1" hangingPunct="1">
              <a:lnSpc>
                <a:spcPct val="90000"/>
              </a:lnSpc>
            </a:pPr>
            <a:r>
              <a:rPr lang="en-US" sz="2000" b="1" dirty="0" err="1">
                <a:ea typeface="ＭＳ Ｐゴシック" pitchFamily="-105" charset="-128"/>
              </a:rPr>
              <a:t>Maculopapular</a:t>
            </a:r>
            <a:r>
              <a:rPr lang="en-US" sz="2000" b="1" dirty="0">
                <a:ea typeface="ＭＳ Ｐゴシック" pitchFamily="-105" charset="-128"/>
              </a:rPr>
              <a:t> rash </a:t>
            </a:r>
          </a:p>
          <a:p>
            <a:pPr lvl="1" eaLnBrk="1" hangingPunct="1">
              <a:lnSpc>
                <a:spcPct val="90000"/>
              </a:lnSpc>
              <a:buFont typeface="Wingdings" pitchFamily="2" charset="2"/>
              <a:buNone/>
            </a:pPr>
            <a:endParaRPr lang="en-US" sz="2000" b="1" dirty="0">
              <a:ea typeface="ＭＳ Ｐゴシック" pitchFamily="-105" charset="-128"/>
            </a:endParaRPr>
          </a:p>
          <a:p>
            <a:pPr eaLnBrk="1" hangingPunct="1">
              <a:lnSpc>
                <a:spcPct val="70000"/>
              </a:lnSpc>
            </a:pPr>
            <a:r>
              <a:rPr lang="en-US" sz="2400" b="1" dirty="0">
                <a:ea typeface="ＭＳ Ｐゴシック" pitchFamily="-105" charset="-128"/>
              </a:rPr>
              <a:t>1,000,000 children still die worldwide </a:t>
            </a:r>
          </a:p>
          <a:p>
            <a:pPr eaLnBrk="1" hangingPunct="1">
              <a:lnSpc>
                <a:spcPct val="70000"/>
              </a:lnSpc>
            </a:pPr>
            <a:endParaRPr lang="en-US" sz="2400" b="1" dirty="0">
              <a:ea typeface="ＭＳ Ｐゴシック" pitchFamily="-105" charset="-128"/>
            </a:endParaRPr>
          </a:p>
          <a:p>
            <a:pPr eaLnBrk="1" hangingPunct="1">
              <a:lnSpc>
                <a:spcPct val="90000"/>
              </a:lnSpc>
            </a:pPr>
            <a:r>
              <a:rPr lang="en-US" sz="2400" b="1" dirty="0">
                <a:ea typeface="ＭＳ Ｐゴシック" pitchFamily="-105" charset="-128"/>
              </a:rPr>
              <a:t>Measles may be more severe in adults</a:t>
            </a:r>
          </a:p>
        </p:txBody>
      </p:sp>
      <p:pic>
        <p:nvPicPr>
          <p:cNvPr id="163844" name="Picture 6" descr="C:\Users\productivity.HSC00123FATEST3\AppData\Local\Microsoft\Windows\Temporary Internet Files\Content.IE5\ABFVR3HO\measles_boy2_lore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1752600"/>
            <a:ext cx="1482725"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45" name="Picture 4" descr="589-150x15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44958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Mumps</a:t>
            </a:r>
          </a:p>
        </p:txBody>
      </p:sp>
      <p:sp>
        <p:nvSpPr>
          <p:cNvPr id="165891" name="Content Placeholder 2"/>
          <p:cNvSpPr>
            <a:spLocks noGrp="1"/>
          </p:cNvSpPr>
          <p:nvPr>
            <p:ph idx="1"/>
          </p:nvPr>
        </p:nvSpPr>
        <p:spPr>
          <a:xfrm>
            <a:off x="457200" y="1600200"/>
            <a:ext cx="8382000" cy="5105400"/>
          </a:xfrm>
        </p:spPr>
        <p:txBody>
          <a:bodyPr>
            <a:normAutofit fontScale="85000" lnSpcReduction="10000"/>
          </a:bodyPr>
          <a:lstStyle/>
          <a:p>
            <a:pPr eaLnBrk="1" hangingPunct="1">
              <a:lnSpc>
                <a:spcPct val="90000"/>
              </a:lnSpc>
            </a:pPr>
            <a:r>
              <a:rPr lang="en-US" sz="2600" b="1" dirty="0" err="1">
                <a:ea typeface="ＭＳ Ｐゴシック" pitchFamily="-105" charset="-128"/>
              </a:rPr>
              <a:t>Paramyxovirus</a:t>
            </a:r>
            <a:endParaRPr lang="en-US" sz="2600" b="1" dirty="0">
              <a:ea typeface="ＭＳ Ｐゴシック" pitchFamily="-105" charset="-128"/>
            </a:endParaRPr>
          </a:p>
          <a:p>
            <a:pPr eaLnBrk="1" hangingPunct="1">
              <a:lnSpc>
                <a:spcPct val="90000"/>
              </a:lnSpc>
            </a:pPr>
            <a:endParaRPr lang="en-US" sz="2600" b="1" dirty="0">
              <a:ea typeface="ＭＳ Ｐゴシック" pitchFamily="-105" charset="-128"/>
            </a:endParaRPr>
          </a:p>
          <a:p>
            <a:pPr eaLnBrk="1" hangingPunct="1">
              <a:lnSpc>
                <a:spcPct val="90000"/>
              </a:lnSpc>
            </a:pPr>
            <a:r>
              <a:rPr lang="en-US" sz="2600" b="1" dirty="0">
                <a:ea typeface="ＭＳ Ｐゴシック" pitchFamily="-105" charset="-128"/>
              </a:rPr>
              <a:t>Respiratory transmission</a:t>
            </a:r>
          </a:p>
          <a:p>
            <a:pPr eaLnBrk="1" hangingPunct="1">
              <a:lnSpc>
                <a:spcPct val="90000"/>
              </a:lnSpc>
            </a:pPr>
            <a:endParaRPr lang="en-US" sz="2600" b="1" dirty="0">
              <a:ea typeface="ＭＳ Ｐゴシック" pitchFamily="-105" charset="-128"/>
            </a:endParaRPr>
          </a:p>
          <a:p>
            <a:pPr eaLnBrk="1" hangingPunct="1">
              <a:lnSpc>
                <a:spcPct val="90000"/>
              </a:lnSpc>
            </a:pPr>
            <a:r>
              <a:rPr lang="en-US" sz="2600" b="1" dirty="0">
                <a:ea typeface="ＭＳ Ｐゴシック" pitchFamily="-105" charset="-128"/>
              </a:rPr>
              <a:t>Presentation:</a:t>
            </a:r>
          </a:p>
          <a:p>
            <a:pPr lvl="1" eaLnBrk="1" hangingPunct="1">
              <a:lnSpc>
                <a:spcPct val="90000"/>
              </a:lnSpc>
            </a:pPr>
            <a:r>
              <a:rPr lang="en-US" sz="2200" b="1" dirty="0">
                <a:ea typeface="ＭＳ Ｐゴシック" pitchFamily="-105" charset="-128"/>
              </a:rPr>
              <a:t>Lower respiratory infection </a:t>
            </a:r>
          </a:p>
          <a:p>
            <a:pPr lvl="1" eaLnBrk="1" hangingPunct="1">
              <a:lnSpc>
                <a:spcPct val="90000"/>
              </a:lnSpc>
            </a:pPr>
            <a:r>
              <a:rPr lang="en-US" sz="2200" b="1" dirty="0">
                <a:ea typeface="ＭＳ Ｐゴシック" pitchFamily="-105" charset="-128"/>
              </a:rPr>
              <a:t>Swelling and tenderness of salivary glands (</a:t>
            </a:r>
            <a:r>
              <a:rPr lang="en-US" sz="2200" b="1" dirty="0" err="1">
                <a:ea typeface="ＭＳ Ｐゴシック" pitchFamily="-105" charset="-128"/>
              </a:rPr>
              <a:t>parotitis</a:t>
            </a:r>
            <a:r>
              <a:rPr lang="en-US" sz="2200" b="1" dirty="0">
                <a:ea typeface="ＭＳ Ｐゴシック" pitchFamily="-105" charset="-128"/>
              </a:rPr>
              <a:t> in 30-40%) </a:t>
            </a:r>
          </a:p>
          <a:p>
            <a:pPr eaLnBrk="1" hangingPunct="1">
              <a:lnSpc>
                <a:spcPct val="90000"/>
              </a:lnSpc>
            </a:pPr>
            <a:endParaRPr lang="en-US" sz="2600" b="1" dirty="0">
              <a:ea typeface="ＭＳ Ｐゴシック" pitchFamily="-105" charset="-128"/>
            </a:endParaRPr>
          </a:p>
          <a:p>
            <a:pPr eaLnBrk="1" hangingPunct="1">
              <a:lnSpc>
                <a:spcPct val="90000"/>
              </a:lnSpc>
            </a:pPr>
            <a:r>
              <a:rPr lang="en-US" sz="2600" b="1" dirty="0">
                <a:ea typeface="ＭＳ Ｐゴシック" pitchFamily="-105" charset="-128"/>
              </a:rPr>
              <a:t>Occurs primarily in school-aged children and adolescents</a:t>
            </a:r>
          </a:p>
          <a:p>
            <a:pPr eaLnBrk="1" hangingPunct="1">
              <a:lnSpc>
                <a:spcPct val="70000"/>
              </a:lnSpc>
            </a:pPr>
            <a:endParaRPr lang="en-US" sz="2600" b="1" dirty="0">
              <a:ea typeface="ＭＳ Ｐゴシック" pitchFamily="-105" charset="-128"/>
            </a:endParaRPr>
          </a:p>
          <a:p>
            <a:pPr eaLnBrk="1" hangingPunct="1">
              <a:lnSpc>
                <a:spcPct val="70000"/>
              </a:lnSpc>
            </a:pPr>
            <a:r>
              <a:rPr lang="en-US" sz="2600" b="1" dirty="0">
                <a:ea typeface="ＭＳ Ｐゴシック" pitchFamily="-105" charset="-128"/>
              </a:rPr>
              <a:t>Course of infection rarely exceeds two weeks</a:t>
            </a:r>
          </a:p>
          <a:p>
            <a:pPr eaLnBrk="1" hangingPunct="1">
              <a:lnSpc>
                <a:spcPct val="70000"/>
              </a:lnSpc>
            </a:pPr>
            <a:endParaRPr lang="en-US" sz="2600" b="1" dirty="0">
              <a:ea typeface="ＭＳ Ｐゴシック" pitchFamily="-105" charset="-128"/>
            </a:endParaRPr>
          </a:p>
          <a:p>
            <a:pPr eaLnBrk="1" hangingPunct="1">
              <a:lnSpc>
                <a:spcPct val="70000"/>
              </a:lnSpc>
            </a:pPr>
            <a:r>
              <a:rPr lang="en-US" sz="2600" b="1" dirty="0">
                <a:ea typeface="ＭＳ Ｐゴシック" pitchFamily="-105" charset="-128"/>
              </a:rPr>
              <a:t>Complications: </a:t>
            </a:r>
            <a:r>
              <a:rPr lang="en-US" sz="2600" b="1" dirty="0" err="1">
                <a:ea typeface="ＭＳ Ｐゴシック" pitchFamily="-105" charset="-128"/>
              </a:rPr>
              <a:t>arthralgias</a:t>
            </a:r>
            <a:r>
              <a:rPr lang="en-US" sz="2600" b="1" dirty="0">
                <a:ea typeface="ＭＳ Ｐゴシック" pitchFamily="-105" charset="-128"/>
              </a:rPr>
              <a:t>, </a:t>
            </a:r>
            <a:r>
              <a:rPr lang="en-US" sz="2600" b="1" dirty="0" err="1">
                <a:ea typeface="ＭＳ Ｐゴシック" pitchFamily="-105" charset="-128"/>
              </a:rPr>
              <a:t>orchitis</a:t>
            </a:r>
            <a:r>
              <a:rPr lang="en-US" sz="2600" b="1" dirty="0">
                <a:ea typeface="ＭＳ Ｐゴシック" pitchFamily="-105" charset="-128"/>
              </a:rPr>
              <a:t>, death (usually from encephalitis)</a:t>
            </a:r>
          </a:p>
        </p:txBody>
      </p:sp>
      <p:pic>
        <p:nvPicPr>
          <p:cNvPr id="165892" name="Picture 4" descr="http://aim.search.aol.com/search/redir?src=image&amp;clickedItemURN=http%3A%2F%2Fwww.montgomerycountymd.gov%2Fcontent%2Ffirerescue%2Fpsta%2Fstp%2Finfectiousdisease04%2Fimages%2FmumpsBWeb.jpg&amp;moduleId=image_details.jsp.M&amp;clickedItemDescription=Image%20Detai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676400"/>
            <a:ext cx="1820863"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893" name="Picture 5" descr="http://www.greenfacts.org/glossary/images/salvary-gland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1676400"/>
            <a:ext cx="190341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Mumps Resurgence</a:t>
            </a:r>
          </a:p>
        </p:txBody>
      </p:sp>
      <p:sp>
        <p:nvSpPr>
          <p:cNvPr id="167939" name="Content Placeholder 2"/>
          <p:cNvSpPr>
            <a:spLocks noGrp="1"/>
          </p:cNvSpPr>
          <p:nvPr>
            <p:ph idx="1"/>
          </p:nvPr>
        </p:nvSpPr>
        <p:spPr/>
        <p:txBody>
          <a:bodyPr>
            <a:normAutofit fontScale="77500" lnSpcReduction="20000"/>
          </a:bodyPr>
          <a:lstStyle/>
          <a:p>
            <a:pPr eaLnBrk="1" hangingPunct="1">
              <a:lnSpc>
                <a:spcPct val="90000"/>
              </a:lnSpc>
            </a:pPr>
            <a:r>
              <a:rPr lang="en-US" sz="2600" b="1" dirty="0">
                <a:ea typeface="ＭＳ Ｐゴシック" pitchFamily="-105" charset="-128"/>
              </a:rPr>
              <a:t>Previous outbreaks in 1987 and 1988</a:t>
            </a:r>
          </a:p>
          <a:p>
            <a:pPr eaLnBrk="1" hangingPunct="1">
              <a:lnSpc>
                <a:spcPct val="90000"/>
              </a:lnSpc>
            </a:pPr>
            <a:endParaRPr lang="en-US" sz="2600" b="1" dirty="0">
              <a:ea typeface="ＭＳ Ｐゴシック" pitchFamily="-105" charset="-128"/>
            </a:endParaRPr>
          </a:p>
          <a:p>
            <a:pPr eaLnBrk="1" hangingPunct="1">
              <a:lnSpc>
                <a:spcPct val="90000"/>
              </a:lnSpc>
            </a:pPr>
            <a:r>
              <a:rPr lang="en-US" sz="2600" b="1" dirty="0">
                <a:ea typeface="ＭＳ Ｐゴシック" pitchFamily="-105" charset="-128"/>
              </a:rPr>
              <a:t>2006 was the largest mumps epidemic in past 20 years</a:t>
            </a:r>
          </a:p>
          <a:p>
            <a:pPr eaLnBrk="1" hangingPunct="1">
              <a:lnSpc>
                <a:spcPct val="90000"/>
              </a:lnSpc>
            </a:pPr>
            <a:endParaRPr lang="en-US" sz="2600" b="1" dirty="0">
              <a:ea typeface="ＭＳ Ｐゴシック" pitchFamily="-105" charset="-128"/>
            </a:endParaRPr>
          </a:p>
          <a:p>
            <a:pPr eaLnBrk="1" hangingPunct="1">
              <a:lnSpc>
                <a:spcPct val="90000"/>
              </a:lnSpc>
            </a:pPr>
            <a:r>
              <a:rPr lang="en-US" sz="2600" b="1" dirty="0">
                <a:ea typeface="ＭＳ Ｐゴシック" pitchFamily="-105" charset="-128"/>
              </a:rPr>
              <a:t>5783 cases in 45 states and the District of Columbia </a:t>
            </a:r>
          </a:p>
          <a:p>
            <a:pPr eaLnBrk="1" hangingPunct="1">
              <a:lnSpc>
                <a:spcPct val="90000"/>
              </a:lnSpc>
            </a:pPr>
            <a:endParaRPr lang="en-US" sz="2600" b="1" dirty="0">
              <a:ea typeface="ＭＳ Ｐゴシック" pitchFamily="-105" charset="-128"/>
            </a:endParaRPr>
          </a:p>
          <a:p>
            <a:pPr eaLnBrk="1" hangingPunct="1">
              <a:lnSpc>
                <a:spcPct val="90000"/>
              </a:lnSpc>
            </a:pPr>
            <a:r>
              <a:rPr lang="en-US" sz="2600" b="1" dirty="0">
                <a:ea typeface="ＭＳ Ｐゴシック" pitchFamily="-105" charset="-128"/>
              </a:rPr>
              <a:t>Majority reported in 7 </a:t>
            </a:r>
            <a:r>
              <a:rPr lang="en-US" sz="2600" b="1" dirty="0" err="1">
                <a:ea typeface="ＭＳ Ｐゴシック" pitchFamily="-105" charset="-128"/>
              </a:rPr>
              <a:t>midwest</a:t>
            </a:r>
            <a:r>
              <a:rPr lang="en-US" sz="2600" b="1" dirty="0">
                <a:ea typeface="ＭＳ Ｐゴシック" pitchFamily="-105" charset="-128"/>
              </a:rPr>
              <a:t> states </a:t>
            </a:r>
          </a:p>
          <a:p>
            <a:pPr eaLnBrk="1" hangingPunct="1">
              <a:lnSpc>
                <a:spcPct val="90000"/>
              </a:lnSpc>
            </a:pPr>
            <a:endParaRPr lang="en-US" sz="2600" b="1" dirty="0">
              <a:ea typeface="ＭＳ Ｐゴシック" pitchFamily="-105" charset="-128"/>
            </a:endParaRPr>
          </a:p>
          <a:p>
            <a:pPr eaLnBrk="1" hangingPunct="1">
              <a:lnSpc>
                <a:spcPct val="90000"/>
              </a:lnSpc>
            </a:pPr>
            <a:r>
              <a:rPr lang="en-US" sz="2600" b="1" dirty="0">
                <a:ea typeface="ＭＳ Ｐゴシック" pitchFamily="-105" charset="-128"/>
              </a:rPr>
              <a:t>Majority were college students who had received at least 1 dose of vaccination</a:t>
            </a:r>
          </a:p>
          <a:p>
            <a:pPr eaLnBrk="1" hangingPunct="1">
              <a:lnSpc>
                <a:spcPct val="90000"/>
              </a:lnSpc>
            </a:pPr>
            <a:endParaRPr lang="en-US" sz="2600" b="1" dirty="0">
              <a:ea typeface="ＭＳ Ｐゴシック" pitchFamily="-105" charset="-128"/>
            </a:endParaRPr>
          </a:p>
          <a:p>
            <a:pPr eaLnBrk="1" hangingPunct="1">
              <a:lnSpc>
                <a:spcPct val="90000"/>
              </a:lnSpc>
            </a:pPr>
            <a:r>
              <a:rPr lang="en-US" sz="2600" b="1" dirty="0">
                <a:ea typeface="ＭＳ Ｐゴシック" pitchFamily="-105" charset="-128"/>
              </a:rPr>
              <a:t>Attributed to waning immunity group and crowding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Rubella</a:t>
            </a:r>
            <a:r>
              <a:rPr lang="en-US" dirty="0">
                <a:solidFill>
                  <a:schemeClr val="accent1">
                    <a:satMod val="150000"/>
                  </a:schemeClr>
                </a:solidFill>
                <a:ea typeface="+mj-ea"/>
                <a:cs typeface="+mj-cs"/>
              </a:rPr>
              <a:t>	</a:t>
            </a:r>
          </a:p>
        </p:txBody>
      </p:sp>
      <p:sp>
        <p:nvSpPr>
          <p:cNvPr id="169987" name="Content Placeholder 2"/>
          <p:cNvSpPr>
            <a:spLocks noGrp="1"/>
          </p:cNvSpPr>
          <p:nvPr>
            <p:ph idx="1"/>
          </p:nvPr>
        </p:nvSpPr>
        <p:spPr>
          <a:xfrm>
            <a:off x="457200" y="1774825"/>
            <a:ext cx="8305800" cy="4778375"/>
          </a:xfrm>
        </p:spPr>
        <p:txBody>
          <a:bodyPr>
            <a:normAutofit fontScale="92500" lnSpcReduction="20000"/>
          </a:bodyPr>
          <a:lstStyle/>
          <a:p>
            <a:pPr eaLnBrk="1" hangingPunct="1">
              <a:lnSpc>
                <a:spcPct val="80000"/>
              </a:lnSpc>
            </a:pPr>
            <a:r>
              <a:rPr lang="en-US" sz="2400" b="1" dirty="0" err="1">
                <a:ea typeface="ＭＳ Ｐゴシック" pitchFamily="-105" charset="-128"/>
              </a:rPr>
              <a:t>Togavirus</a:t>
            </a:r>
            <a:endParaRPr lang="en-US" sz="2400" b="1" dirty="0">
              <a:ea typeface="ＭＳ Ｐゴシック" pitchFamily="-105" charset="-128"/>
            </a:endParaRPr>
          </a:p>
          <a:p>
            <a:pPr eaLnBrk="1" hangingPunct="1">
              <a:lnSpc>
                <a:spcPct val="80000"/>
              </a:lnSpc>
            </a:pPr>
            <a:endParaRPr lang="en-US" sz="2400" b="1" dirty="0">
              <a:ea typeface="ＭＳ Ｐゴシック" pitchFamily="-105" charset="-128"/>
            </a:endParaRPr>
          </a:p>
          <a:p>
            <a:pPr eaLnBrk="1" hangingPunct="1">
              <a:lnSpc>
                <a:spcPct val="80000"/>
              </a:lnSpc>
            </a:pPr>
            <a:r>
              <a:rPr lang="en-US" sz="2400" b="1" dirty="0">
                <a:ea typeface="ＭＳ Ｐゴシック" pitchFamily="-105" charset="-128"/>
              </a:rPr>
              <a:t>Humans are only reservoir</a:t>
            </a:r>
          </a:p>
          <a:p>
            <a:pPr eaLnBrk="1" hangingPunct="1">
              <a:lnSpc>
                <a:spcPct val="80000"/>
              </a:lnSpc>
            </a:pPr>
            <a:endParaRPr lang="en-US" sz="2400" b="1" dirty="0">
              <a:ea typeface="ＭＳ Ｐゴシック" pitchFamily="-105" charset="-128"/>
            </a:endParaRPr>
          </a:p>
          <a:p>
            <a:pPr eaLnBrk="1" hangingPunct="1">
              <a:lnSpc>
                <a:spcPct val="80000"/>
              </a:lnSpc>
            </a:pPr>
            <a:r>
              <a:rPr lang="en-US" sz="2400" b="1" dirty="0">
                <a:ea typeface="ＭＳ Ｐゴシック" pitchFamily="-105" charset="-128"/>
              </a:rPr>
              <a:t>Respiratory transmission</a:t>
            </a:r>
          </a:p>
          <a:p>
            <a:pPr eaLnBrk="1" hangingPunct="1">
              <a:lnSpc>
                <a:spcPct val="80000"/>
              </a:lnSpc>
            </a:pPr>
            <a:endParaRPr lang="en-US" sz="2400" b="1" dirty="0">
              <a:ea typeface="ＭＳ Ｐゴシック" pitchFamily="-105" charset="-128"/>
            </a:endParaRPr>
          </a:p>
          <a:p>
            <a:pPr eaLnBrk="1" hangingPunct="1">
              <a:lnSpc>
                <a:spcPct val="80000"/>
              </a:lnSpc>
            </a:pPr>
            <a:r>
              <a:rPr lang="en-US" sz="2400" b="1" dirty="0">
                <a:ea typeface="ＭＳ Ｐゴシック" pitchFamily="-105" charset="-128"/>
              </a:rPr>
              <a:t>Presentation:</a:t>
            </a:r>
          </a:p>
          <a:p>
            <a:pPr lvl="1" eaLnBrk="1" hangingPunct="1">
              <a:lnSpc>
                <a:spcPct val="80000"/>
              </a:lnSpc>
            </a:pPr>
            <a:r>
              <a:rPr lang="en-US" sz="2000" b="1" dirty="0">
                <a:ea typeface="ＭＳ Ｐゴシック" pitchFamily="-105" charset="-128"/>
              </a:rPr>
              <a:t>Mild illness</a:t>
            </a:r>
          </a:p>
          <a:p>
            <a:pPr lvl="1" eaLnBrk="1" hangingPunct="1">
              <a:lnSpc>
                <a:spcPct val="80000"/>
              </a:lnSpc>
            </a:pPr>
            <a:r>
              <a:rPr lang="en-US" sz="2000" b="1" dirty="0">
                <a:ea typeface="ＭＳ Ｐゴシック" pitchFamily="-105" charset="-128"/>
              </a:rPr>
              <a:t>Rash that is more pronounced on face, but doesn’t coalesce like measles</a:t>
            </a:r>
          </a:p>
          <a:p>
            <a:pPr eaLnBrk="1" hangingPunct="1">
              <a:lnSpc>
                <a:spcPct val="80000"/>
              </a:lnSpc>
            </a:pPr>
            <a:endParaRPr lang="en-US" sz="2400" b="1" dirty="0">
              <a:ea typeface="ＭＳ Ｐゴシック" pitchFamily="-105" charset="-128"/>
            </a:endParaRPr>
          </a:p>
          <a:p>
            <a:pPr eaLnBrk="1" hangingPunct="1">
              <a:lnSpc>
                <a:spcPct val="80000"/>
              </a:lnSpc>
            </a:pPr>
            <a:r>
              <a:rPr lang="en-US" sz="2400" b="1" dirty="0">
                <a:ea typeface="ＭＳ Ｐゴシック" pitchFamily="-105" charset="-128"/>
              </a:rPr>
              <a:t>No longer endemic in US</a:t>
            </a:r>
          </a:p>
          <a:p>
            <a:pPr eaLnBrk="1" hangingPunct="1">
              <a:lnSpc>
                <a:spcPct val="80000"/>
              </a:lnSpc>
            </a:pPr>
            <a:endParaRPr lang="en-US" sz="2400" b="1" dirty="0">
              <a:ea typeface="ＭＳ Ｐゴシック" pitchFamily="-105" charset="-128"/>
            </a:endParaRPr>
          </a:p>
          <a:p>
            <a:pPr eaLnBrk="1" hangingPunct="1">
              <a:lnSpc>
                <a:spcPct val="80000"/>
              </a:lnSpc>
            </a:pPr>
            <a:r>
              <a:rPr lang="en-US" sz="2400" b="1" dirty="0">
                <a:ea typeface="ＭＳ Ｐゴシック" pitchFamily="-105" charset="-128"/>
              </a:rPr>
              <a:t>Biggest concern is in regards to Congenital Rubella Syndrome (CRS)</a:t>
            </a:r>
          </a:p>
          <a:p>
            <a:pPr eaLnBrk="1" hangingPunct="1">
              <a:lnSpc>
                <a:spcPct val="80000"/>
              </a:lnSpc>
            </a:pPr>
            <a:endParaRPr lang="en-US" sz="1800" dirty="0">
              <a:ea typeface="ＭＳ Ｐゴシック" pitchFamily="-105" charset="-128"/>
            </a:endParaRPr>
          </a:p>
          <a:p>
            <a:pPr eaLnBrk="1" hangingPunct="1">
              <a:lnSpc>
                <a:spcPct val="80000"/>
              </a:lnSpc>
            </a:pPr>
            <a:endParaRPr lang="en-US" sz="1000" dirty="0">
              <a:ea typeface="ＭＳ Ｐゴシック" pitchFamily="-105" charset="-128"/>
            </a:endParaRPr>
          </a:p>
          <a:p>
            <a:pPr eaLnBrk="1" hangingPunct="1">
              <a:lnSpc>
                <a:spcPct val="80000"/>
              </a:lnSpc>
            </a:pPr>
            <a:endParaRPr lang="en-US" sz="1000" dirty="0">
              <a:ea typeface="ＭＳ Ｐゴシック" pitchFamily="-105" charset="-128"/>
            </a:endParaRPr>
          </a:p>
        </p:txBody>
      </p:sp>
      <p:pic>
        <p:nvPicPr>
          <p:cNvPr id="169988" name="Picture 8" descr="http://aim.search.aol.com/search/redir?src=image&amp;clickedItemURN=http%3A%2F%2Fwww.phac-aspc.gc.ca%2Fpublicat%2Fuvpd-mjmepv%2Fphotos%2Fvol6-1.jpg&amp;moduleId=image_details.jsp.M&amp;clickedItemDescription=Image%20Detai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752600"/>
            <a:ext cx="2136775" cy="200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Congenital Rubella Syndrome</a:t>
            </a:r>
          </a:p>
        </p:txBody>
      </p:sp>
      <p:sp>
        <p:nvSpPr>
          <p:cNvPr id="172035" name="Rectangle 3"/>
          <p:cNvSpPr>
            <a:spLocks noGrp="1"/>
          </p:cNvSpPr>
          <p:nvPr>
            <p:ph idx="1"/>
          </p:nvPr>
        </p:nvSpPr>
        <p:spPr/>
        <p:txBody>
          <a:bodyPr>
            <a:normAutofit fontScale="92500" lnSpcReduction="20000"/>
          </a:bodyPr>
          <a:lstStyle/>
          <a:p>
            <a:pPr eaLnBrk="1" hangingPunct="1">
              <a:lnSpc>
                <a:spcPct val="90000"/>
              </a:lnSpc>
            </a:pPr>
            <a:r>
              <a:rPr lang="en-US" sz="2800" b="1" dirty="0">
                <a:ea typeface="ＭＳ Ｐゴシック" pitchFamily="-105" charset="-128"/>
              </a:rPr>
              <a:t>Mother may be asymptomatic</a:t>
            </a:r>
          </a:p>
          <a:p>
            <a:pPr eaLnBrk="1" hangingPunct="1">
              <a:lnSpc>
                <a:spcPct val="90000"/>
              </a:lnSpc>
            </a:pPr>
            <a:endParaRPr lang="en-US" sz="2800" b="1" dirty="0">
              <a:ea typeface="ＭＳ Ｐゴシック" pitchFamily="-105" charset="-128"/>
            </a:endParaRPr>
          </a:p>
          <a:p>
            <a:pPr eaLnBrk="1" hangingPunct="1">
              <a:lnSpc>
                <a:spcPct val="90000"/>
              </a:lnSpc>
            </a:pPr>
            <a:r>
              <a:rPr lang="en-US" sz="2800" b="1" dirty="0">
                <a:ea typeface="ＭＳ Ｐゴシック" pitchFamily="-105" charset="-128"/>
              </a:rPr>
              <a:t>Infection during first trimester is most severe</a:t>
            </a:r>
          </a:p>
          <a:p>
            <a:pPr eaLnBrk="1" hangingPunct="1">
              <a:lnSpc>
                <a:spcPct val="90000"/>
              </a:lnSpc>
            </a:pPr>
            <a:endParaRPr lang="en-US" sz="2800" b="1" dirty="0">
              <a:ea typeface="ＭＳ Ｐゴシック" pitchFamily="-105" charset="-128"/>
            </a:endParaRPr>
          </a:p>
          <a:p>
            <a:pPr eaLnBrk="1" hangingPunct="1">
              <a:lnSpc>
                <a:spcPct val="90000"/>
              </a:lnSpc>
            </a:pPr>
            <a:r>
              <a:rPr lang="en-US" sz="2800" b="1" dirty="0">
                <a:ea typeface="ＭＳ Ｐゴシック" pitchFamily="-105" charset="-128"/>
              </a:rPr>
              <a:t>Permanent complications of CRS</a:t>
            </a:r>
          </a:p>
          <a:p>
            <a:pPr lvl="1" eaLnBrk="1" hangingPunct="1">
              <a:lnSpc>
                <a:spcPct val="90000"/>
              </a:lnSpc>
            </a:pPr>
            <a:r>
              <a:rPr lang="en-US" sz="2400" b="1" dirty="0">
                <a:ea typeface="ＭＳ Ｐゴシック" pitchFamily="-105" charset="-128"/>
              </a:rPr>
              <a:t>Deafness, cataracts, heart defects (triad)</a:t>
            </a:r>
          </a:p>
          <a:p>
            <a:pPr lvl="1" eaLnBrk="1" hangingPunct="1">
              <a:lnSpc>
                <a:spcPct val="90000"/>
              </a:lnSpc>
            </a:pPr>
            <a:r>
              <a:rPr lang="en-US" sz="2400" b="1" dirty="0">
                <a:ea typeface="ＭＳ Ｐゴシック" pitchFamily="-105" charset="-128"/>
              </a:rPr>
              <a:t>Bone alterations</a:t>
            </a:r>
          </a:p>
          <a:p>
            <a:pPr lvl="1" eaLnBrk="1" hangingPunct="1">
              <a:lnSpc>
                <a:spcPct val="90000"/>
              </a:lnSpc>
            </a:pPr>
            <a:r>
              <a:rPr lang="en-US" sz="2400" b="1" dirty="0">
                <a:ea typeface="ＭＳ Ｐゴシック" pitchFamily="-105" charset="-128"/>
              </a:rPr>
              <a:t>Mental retardation</a:t>
            </a:r>
          </a:p>
          <a:p>
            <a:pPr lvl="1" eaLnBrk="1" hangingPunct="1">
              <a:lnSpc>
                <a:spcPct val="90000"/>
              </a:lnSpc>
            </a:pPr>
            <a:r>
              <a:rPr lang="en-US" sz="2400" b="1" dirty="0">
                <a:ea typeface="ＭＳ Ｐゴシック" pitchFamily="-105" charset="-128"/>
              </a:rPr>
              <a:t>Liver and spleen damage</a:t>
            </a:r>
          </a:p>
          <a:p>
            <a:pPr lvl="1" eaLnBrk="1" hangingPunct="1">
              <a:lnSpc>
                <a:spcPct val="90000"/>
              </a:lnSpc>
            </a:pPr>
            <a:r>
              <a:rPr lang="en-US" sz="2400" b="1" dirty="0">
                <a:ea typeface="ＭＳ Ｐゴシック" pitchFamily="-105" charset="-128"/>
              </a:rPr>
              <a:t>Premature delivery</a:t>
            </a:r>
          </a:p>
          <a:p>
            <a:pPr lvl="1" eaLnBrk="1" hangingPunct="1">
              <a:lnSpc>
                <a:spcPct val="90000"/>
              </a:lnSpc>
            </a:pPr>
            <a:r>
              <a:rPr lang="en-US" sz="2400" b="1" dirty="0">
                <a:ea typeface="ＭＳ Ｐゴシック" pitchFamily="-105" charset="-128"/>
              </a:rPr>
              <a:t>Miscarriage</a:t>
            </a:r>
          </a:p>
          <a:p>
            <a:pPr eaLnBrk="1" hangingPunct="1">
              <a:lnSpc>
                <a:spcPct val="90000"/>
              </a:lnSpc>
            </a:pPr>
            <a:endParaRPr lang="en-US" sz="1200" dirty="0">
              <a:ea typeface="ＭＳ Ｐゴシック" pitchFamily="-105" charset="-128"/>
            </a:endParaRPr>
          </a:p>
          <a:p>
            <a:pPr eaLnBrk="1" hangingPunct="1">
              <a:lnSpc>
                <a:spcPct val="90000"/>
              </a:lnSpc>
            </a:pPr>
            <a:endParaRPr lang="en-US" dirty="0">
              <a:ea typeface="ＭＳ Ｐゴシック" pitchFamily="-105" charset="-128"/>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Varicella/Zoster</a:t>
            </a:r>
          </a:p>
        </p:txBody>
      </p:sp>
      <p:sp>
        <p:nvSpPr>
          <p:cNvPr id="174083" name="Content Placeholder 2"/>
          <p:cNvSpPr>
            <a:spLocks noGrp="1"/>
          </p:cNvSpPr>
          <p:nvPr>
            <p:ph idx="1"/>
          </p:nvPr>
        </p:nvSpPr>
        <p:spPr/>
        <p:txBody>
          <a:bodyPr>
            <a:normAutofit/>
          </a:bodyPr>
          <a:lstStyle/>
          <a:p>
            <a:pPr eaLnBrk="1" hangingPunct="1"/>
            <a:r>
              <a:rPr lang="en-US" sz="2800" b="1" dirty="0" err="1">
                <a:ea typeface="ＭＳ Ｐゴシック" pitchFamily="-105" charset="-128"/>
              </a:rPr>
              <a:t>Herpesvirus</a:t>
            </a:r>
            <a:endParaRPr lang="en-US" sz="2800" b="1" dirty="0">
              <a:ea typeface="ＭＳ Ｐゴシック" pitchFamily="-105" charset="-128"/>
            </a:endParaRPr>
          </a:p>
          <a:p>
            <a:pPr eaLnBrk="1" hangingPunct="1"/>
            <a:endParaRPr lang="en-US" sz="2800" b="1" dirty="0">
              <a:ea typeface="ＭＳ Ｐゴシック" pitchFamily="-105" charset="-128"/>
            </a:endParaRPr>
          </a:p>
          <a:p>
            <a:pPr eaLnBrk="1" hangingPunct="1"/>
            <a:r>
              <a:rPr lang="en-US" sz="2800" b="1" dirty="0">
                <a:ea typeface="ＭＳ Ｐゴシック" pitchFamily="-105" charset="-128"/>
              </a:rPr>
              <a:t>Humans are only reservoir</a:t>
            </a:r>
          </a:p>
          <a:p>
            <a:pPr eaLnBrk="1" hangingPunct="1"/>
            <a:endParaRPr lang="en-US" sz="2800" b="1" dirty="0">
              <a:ea typeface="ＭＳ Ｐゴシック" pitchFamily="-105" charset="-128"/>
            </a:endParaRPr>
          </a:p>
          <a:p>
            <a:pPr eaLnBrk="1" hangingPunct="1"/>
            <a:r>
              <a:rPr lang="en-US" sz="2800" b="1" dirty="0">
                <a:ea typeface="ＭＳ Ｐゴシック" pitchFamily="-105" charset="-128"/>
              </a:rPr>
              <a:t>Highly contagious</a:t>
            </a:r>
          </a:p>
          <a:p>
            <a:pPr eaLnBrk="1" hangingPunct="1"/>
            <a:endParaRPr lang="en-US" sz="2800" b="1" dirty="0">
              <a:ea typeface="ＭＳ Ｐゴシック" pitchFamily="-105" charset="-128"/>
            </a:endParaRPr>
          </a:p>
          <a:p>
            <a:pPr eaLnBrk="1" hangingPunct="1"/>
            <a:r>
              <a:rPr lang="en-US" sz="2800" b="1" dirty="0">
                <a:ea typeface="ＭＳ Ｐゴシック" pitchFamily="-105" charset="-128"/>
              </a:rPr>
              <a:t>Transmitted by direct contact with lesions</a:t>
            </a:r>
          </a:p>
          <a:p>
            <a:pPr lvl="1" eaLnBrk="1" hangingPunct="1"/>
            <a:endParaRPr lang="en-US" dirty="0">
              <a:ea typeface="ＭＳ Ｐゴシック" pitchFamily="-105" charset="-128"/>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2171700" y="-304800"/>
            <a:ext cx="6377940" cy="2362201"/>
          </a:xfrm>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Varicella (Chickenpox</a:t>
            </a:r>
            <a:r>
              <a:rPr lang="en-US" dirty="0">
                <a:solidFill>
                  <a:schemeClr val="accent1">
                    <a:satMod val="150000"/>
                  </a:schemeClr>
                </a:solidFill>
                <a:ea typeface="+mj-ea"/>
                <a:cs typeface="+mj-cs"/>
              </a:rPr>
              <a:t>)</a:t>
            </a:r>
          </a:p>
        </p:txBody>
      </p:sp>
      <p:sp>
        <p:nvSpPr>
          <p:cNvPr id="97283" name="Rectangle 3"/>
          <p:cNvSpPr>
            <a:spLocks noGrp="1" noChangeArrowheads="1"/>
          </p:cNvSpPr>
          <p:nvPr>
            <p:ph idx="1"/>
          </p:nvPr>
        </p:nvSpPr>
        <p:spPr>
          <a:xfrm>
            <a:off x="304800" y="1600200"/>
            <a:ext cx="6477000" cy="5105400"/>
          </a:xfrm>
        </p:spPr>
        <p:txBody>
          <a:bodyPr>
            <a:normAutofit fontScale="92500" lnSpcReduction="10000"/>
          </a:bodyPr>
          <a:lstStyle/>
          <a:p>
            <a:pPr eaLnBrk="1" hangingPunct="1">
              <a:lnSpc>
                <a:spcPct val="80000"/>
              </a:lnSpc>
              <a:buFontTx/>
              <a:buNone/>
            </a:pPr>
            <a:r>
              <a:rPr lang="en-US" sz="2500" b="1" i="1" dirty="0">
                <a:ea typeface="ＭＳ Ｐゴシック" pitchFamily="-105" charset="-128"/>
              </a:rPr>
              <a:t>Primary infection results in varicella</a:t>
            </a:r>
          </a:p>
          <a:p>
            <a:pPr eaLnBrk="1" hangingPunct="1">
              <a:lnSpc>
                <a:spcPct val="80000"/>
              </a:lnSpc>
            </a:pPr>
            <a:r>
              <a:rPr lang="en-US" sz="2500" b="1" dirty="0">
                <a:ea typeface="ＭＳ Ｐゴシック" pitchFamily="-105" charset="-128"/>
              </a:rPr>
              <a:t>Pruritic vesicles concentrated on trunk</a:t>
            </a:r>
          </a:p>
          <a:p>
            <a:pPr eaLnBrk="1" hangingPunct="1">
              <a:lnSpc>
                <a:spcPct val="80000"/>
              </a:lnSpc>
            </a:pPr>
            <a:endParaRPr lang="en-US" sz="2500" b="1" dirty="0">
              <a:ea typeface="ＭＳ Ｐゴシック" pitchFamily="-105" charset="-128"/>
            </a:endParaRPr>
          </a:p>
          <a:p>
            <a:pPr eaLnBrk="1" hangingPunct="1">
              <a:lnSpc>
                <a:spcPct val="80000"/>
              </a:lnSpc>
            </a:pPr>
            <a:r>
              <a:rPr lang="en-US" sz="2500" b="1" dirty="0">
                <a:ea typeface="ＭＳ Ｐゴシック" pitchFamily="-105" charset="-128"/>
              </a:rPr>
              <a:t>13% of individuals have more than one primary infection</a:t>
            </a:r>
          </a:p>
          <a:p>
            <a:pPr eaLnBrk="1" hangingPunct="1">
              <a:lnSpc>
                <a:spcPct val="80000"/>
              </a:lnSpc>
            </a:pPr>
            <a:endParaRPr lang="en-US" sz="2500" b="1" dirty="0">
              <a:ea typeface="ＭＳ Ｐゴシック" pitchFamily="-105" charset="-128"/>
            </a:endParaRPr>
          </a:p>
          <a:p>
            <a:pPr eaLnBrk="1" hangingPunct="1">
              <a:lnSpc>
                <a:spcPct val="80000"/>
              </a:lnSpc>
            </a:pPr>
            <a:r>
              <a:rPr lang="en-US" sz="2500" b="1" dirty="0">
                <a:ea typeface="ＭＳ Ｐゴシック" pitchFamily="-105" charset="-128"/>
              </a:rPr>
              <a:t>Asymptomatic primary infections unusual</a:t>
            </a:r>
          </a:p>
          <a:p>
            <a:pPr eaLnBrk="1" hangingPunct="1">
              <a:lnSpc>
                <a:spcPct val="80000"/>
              </a:lnSpc>
            </a:pPr>
            <a:endParaRPr lang="en-US" sz="2500" b="1" dirty="0">
              <a:ea typeface="ＭＳ Ｐゴシック" pitchFamily="-105" charset="-128"/>
            </a:endParaRPr>
          </a:p>
          <a:p>
            <a:pPr eaLnBrk="1" hangingPunct="1">
              <a:lnSpc>
                <a:spcPct val="80000"/>
              </a:lnSpc>
            </a:pPr>
            <a:r>
              <a:rPr lang="en-US" sz="2500" b="1" dirty="0">
                <a:ea typeface="ＭＳ Ｐゴシック" pitchFamily="-105" charset="-128"/>
              </a:rPr>
              <a:t>Complications: </a:t>
            </a:r>
          </a:p>
          <a:p>
            <a:pPr lvl="1" eaLnBrk="1" hangingPunct="1">
              <a:lnSpc>
                <a:spcPct val="80000"/>
              </a:lnSpc>
            </a:pPr>
            <a:r>
              <a:rPr lang="en-US" sz="2200" b="1" dirty="0">
                <a:ea typeface="ＭＳ Ｐゴシック" pitchFamily="-105" charset="-128"/>
              </a:rPr>
              <a:t>Lesion infections</a:t>
            </a:r>
          </a:p>
          <a:p>
            <a:pPr lvl="1" eaLnBrk="1" hangingPunct="1">
              <a:lnSpc>
                <a:spcPct val="80000"/>
              </a:lnSpc>
            </a:pPr>
            <a:r>
              <a:rPr lang="en-US" sz="2200" b="1" dirty="0">
                <a:ea typeface="ＭＳ Ｐゴシック" pitchFamily="-105" charset="-128"/>
              </a:rPr>
              <a:t>Encephalitis</a:t>
            </a:r>
          </a:p>
          <a:p>
            <a:pPr lvl="1" eaLnBrk="1" hangingPunct="1">
              <a:lnSpc>
                <a:spcPct val="80000"/>
              </a:lnSpc>
            </a:pPr>
            <a:r>
              <a:rPr lang="en-US" sz="2200" b="1" dirty="0">
                <a:ea typeface="ＭＳ Ｐゴシック" pitchFamily="-105" charset="-128"/>
              </a:rPr>
              <a:t>Pneumonia</a:t>
            </a:r>
          </a:p>
          <a:p>
            <a:pPr lvl="1" eaLnBrk="1" hangingPunct="1">
              <a:lnSpc>
                <a:spcPct val="80000"/>
              </a:lnSpc>
            </a:pPr>
            <a:r>
              <a:rPr lang="en-US" sz="2000" b="1" dirty="0">
                <a:ea typeface="ＭＳ Ｐゴシック" pitchFamily="-105" charset="-128"/>
              </a:rPr>
              <a:t>Congenital Varicella Syndrome (CVS)</a:t>
            </a:r>
          </a:p>
          <a:p>
            <a:pPr lvl="1" eaLnBrk="1" hangingPunct="1">
              <a:lnSpc>
                <a:spcPct val="80000"/>
              </a:lnSpc>
            </a:pPr>
            <a:r>
              <a:rPr lang="en-US" sz="2000" b="1" dirty="0">
                <a:ea typeface="ＭＳ Ｐゴシック" pitchFamily="-105" charset="-128"/>
              </a:rPr>
              <a:t>Death - Adults are 25% more likely to die from varicella</a:t>
            </a:r>
          </a:p>
          <a:p>
            <a:pPr eaLnBrk="1" hangingPunct="1">
              <a:lnSpc>
                <a:spcPct val="80000"/>
              </a:lnSpc>
            </a:pPr>
            <a:endParaRPr lang="en-US" sz="2500" dirty="0">
              <a:ea typeface="ＭＳ Ｐゴシック" pitchFamily="-105" charset="-128"/>
            </a:endParaRPr>
          </a:p>
        </p:txBody>
      </p:sp>
      <p:pic>
        <p:nvPicPr>
          <p:cNvPr id="176132" name="Picture 9" descr="This child presented with the characteristic pancorporeal varicella, or “chickenpox” lesions."/>
          <p:cNvPicPr>
            <a:picLocks noChangeAspect="1" noChangeArrowheads="1"/>
          </p:cNvPicPr>
          <p:nvPr/>
        </p:nvPicPr>
        <p:blipFill>
          <a:blip r:embed="rId3">
            <a:extLst>
              <a:ext uri="{28A0092B-C50C-407E-A947-70E740481C1C}">
                <a14:useLocalDpi xmlns:a14="http://schemas.microsoft.com/office/drawing/2010/main" val="0"/>
              </a:ext>
            </a:extLst>
          </a:blip>
          <a:srcRect l="-2400" r="-2400"/>
          <a:stretch>
            <a:fillRect/>
          </a:stretch>
        </p:blipFill>
        <p:spPr bwMode="auto">
          <a:xfrm>
            <a:off x="7127875" y="4267200"/>
            <a:ext cx="17970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33" name="Picture 5" descr="This is an image of a girl with a secondary skin infection on her face due to chickenpox."/>
          <p:cNvPicPr>
            <a:picLocks noChangeAspect="1" noChangeArrowheads="1"/>
          </p:cNvPicPr>
          <p:nvPr/>
        </p:nvPicPr>
        <p:blipFill>
          <a:blip r:embed="rId4">
            <a:extLst>
              <a:ext uri="{28A0092B-C50C-407E-A947-70E740481C1C}">
                <a14:useLocalDpi xmlns:a14="http://schemas.microsoft.com/office/drawing/2010/main" val="0"/>
              </a:ext>
            </a:extLst>
          </a:blip>
          <a:srcRect l="-2400" r="-2400"/>
          <a:stretch>
            <a:fillRect/>
          </a:stretch>
        </p:blipFill>
        <p:spPr bwMode="auto">
          <a:xfrm>
            <a:off x="7118350" y="1752600"/>
            <a:ext cx="17970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2171700" y="152401"/>
            <a:ext cx="6377940" cy="1447800"/>
          </a:xfrm>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Herpes Zoster (Shingles)</a:t>
            </a:r>
          </a:p>
        </p:txBody>
      </p:sp>
      <p:sp>
        <p:nvSpPr>
          <p:cNvPr id="253955" name="Rectangle 3"/>
          <p:cNvSpPr>
            <a:spLocks noGrp="1" noChangeArrowheads="1"/>
          </p:cNvSpPr>
          <p:nvPr>
            <p:ph idx="1"/>
          </p:nvPr>
        </p:nvSpPr>
        <p:spPr>
          <a:xfrm>
            <a:off x="228600" y="1600200"/>
            <a:ext cx="6934200" cy="5257800"/>
          </a:xfrm>
        </p:spPr>
        <p:txBody>
          <a:bodyPr>
            <a:normAutofit lnSpcReduction="10000"/>
          </a:bodyPr>
          <a:lstStyle/>
          <a:p>
            <a:pPr eaLnBrk="1" hangingPunct="1">
              <a:buFontTx/>
              <a:buNone/>
            </a:pPr>
            <a:r>
              <a:rPr lang="en-US" sz="2800" b="1" dirty="0">
                <a:ea typeface="ＭＳ Ｐゴシック" pitchFamily="-105" charset="-128"/>
              </a:rPr>
              <a:t>Recurrent infection results in herpes zoster</a:t>
            </a:r>
          </a:p>
          <a:p>
            <a:pPr eaLnBrk="1" hangingPunct="1"/>
            <a:r>
              <a:rPr lang="en-US" sz="2400" b="1" dirty="0">
                <a:ea typeface="ＭＳ Ｐゴシック" pitchFamily="-105" charset="-128"/>
              </a:rPr>
              <a:t>Reactivation of latent varicella </a:t>
            </a:r>
          </a:p>
          <a:p>
            <a:pPr eaLnBrk="1" hangingPunct="1"/>
            <a:endParaRPr lang="en-US" sz="2400" b="1" dirty="0">
              <a:ea typeface="ＭＳ Ｐゴシック" pitchFamily="-105" charset="-128"/>
            </a:endParaRPr>
          </a:p>
          <a:p>
            <a:pPr eaLnBrk="1" hangingPunct="1"/>
            <a:r>
              <a:rPr lang="en-US" sz="2400" b="1" dirty="0">
                <a:ea typeface="ＭＳ Ｐゴシック" pitchFamily="-105" charset="-128"/>
              </a:rPr>
              <a:t>Unilateral vesicular rash and pain on singular dermatome</a:t>
            </a:r>
          </a:p>
          <a:p>
            <a:pPr eaLnBrk="1" hangingPunct="1"/>
            <a:endParaRPr lang="en-US" sz="2400" b="1" dirty="0">
              <a:ea typeface="ＭＳ Ｐゴシック" pitchFamily="-105" charset="-128"/>
            </a:endParaRPr>
          </a:p>
          <a:p>
            <a:pPr eaLnBrk="1" hangingPunct="1"/>
            <a:r>
              <a:rPr lang="en-US" sz="2400" b="1" dirty="0">
                <a:ea typeface="ＭＳ Ｐゴシック" pitchFamily="-105" charset="-128"/>
              </a:rPr>
              <a:t>Can occur decades after initial infection</a:t>
            </a:r>
          </a:p>
          <a:p>
            <a:pPr eaLnBrk="1" hangingPunct="1"/>
            <a:endParaRPr lang="en-US" sz="2400" b="1" dirty="0">
              <a:ea typeface="ＭＳ Ｐゴシック" pitchFamily="-105" charset="-128"/>
            </a:endParaRPr>
          </a:p>
          <a:p>
            <a:pPr eaLnBrk="1" hangingPunct="1"/>
            <a:r>
              <a:rPr lang="en-US" sz="2400" b="1" dirty="0">
                <a:ea typeface="ＭＳ Ｐゴシック" pitchFamily="-105" charset="-128"/>
              </a:rPr>
              <a:t>Generally associated with aging or immunosuppression</a:t>
            </a:r>
          </a:p>
          <a:p>
            <a:pPr lvl="2" eaLnBrk="1" hangingPunct="1"/>
            <a:r>
              <a:rPr lang="en-US" sz="2200" b="1" dirty="0">
                <a:ea typeface="ＭＳ Ｐゴシック" pitchFamily="-105" charset="-128"/>
              </a:rPr>
              <a:t>Lifetime risk of 20 %</a:t>
            </a:r>
          </a:p>
          <a:p>
            <a:pPr lvl="2" eaLnBrk="1" hangingPunct="1"/>
            <a:r>
              <a:rPr lang="en-US" sz="2200" b="1" dirty="0">
                <a:ea typeface="ＭＳ Ｐゴシック" pitchFamily="-105" charset="-128"/>
              </a:rPr>
              <a:t>50% of Individuals </a:t>
            </a:r>
            <a:r>
              <a:rPr lang="en-US" sz="2200" b="1" u="sng" dirty="0">
                <a:ea typeface="ＭＳ Ｐゴシック" pitchFamily="-105" charset="-128"/>
              </a:rPr>
              <a:t>&gt;</a:t>
            </a:r>
            <a:r>
              <a:rPr lang="en-US" sz="2200" b="1" dirty="0">
                <a:ea typeface="ＭＳ Ｐゴシック" pitchFamily="-105" charset="-128"/>
              </a:rPr>
              <a:t> 80 years will develop zoster</a:t>
            </a:r>
          </a:p>
        </p:txBody>
      </p:sp>
      <p:pic>
        <p:nvPicPr>
          <p:cNvPr id="178180" name="Picture 10" descr="http://aim.search.aol.com/search/redir?src=image&amp;clickedItemURN=http%3A%2F%2Fwww.omkarhomeo.com%2Fimages%2Fzoster_2.jpg&amp;moduleId=image_details.jsp.M&amp;clickedItemDescription=Image%20Detai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19812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81" name="Picture 8" descr="http://aim.search.aol.com/search/redir?src=image&amp;clickedItemURN=http%3A%2F%2Fwww.skinsite.com%2Fimages%2Fherpes%2520zoster%25201.gif&amp;moduleId=image_details.jsp.M&amp;clickedItemDescription=Image%20Detai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4114800"/>
            <a:ext cx="1752600" cy="236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ctrTitle"/>
          </p:nvPr>
        </p:nvSpPr>
        <p:spPr>
          <a:xfrm>
            <a:off x="304800" y="5184648"/>
            <a:ext cx="8077200" cy="1673352"/>
          </a:xfrm>
        </p:spPr>
        <p:txBody>
          <a:bodyPr rtlCol="0">
            <a:scene3d>
              <a:camera prst="orthographicFront"/>
              <a:lightRig rig="threePt" dir="t">
                <a:rot lat="0" lon="0" rev="4800000"/>
              </a:lightRig>
            </a:scene3d>
          </a:bodyPr>
          <a:lstStyle/>
          <a:p>
            <a:pPr eaLnBrk="1" fontAlgn="auto" hangingPunct="1">
              <a:spcAft>
                <a:spcPts val="0"/>
              </a:spcAft>
              <a:defRPr/>
            </a:pPr>
            <a:r>
              <a:rPr lang="en-US" b="1" dirty="0">
                <a:ea typeface="+mj-ea"/>
                <a:cs typeface="+mj-cs"/>
              </a:rPr>
              <a:t>Herpes Zoster</a:t>
            </a:r>
          </a:p>
        </p:txBody>
      </p:sp>
      <p:pic>
        <p:nvPicPr>
          <p:cNvPr id="180227" name="Picture 2" descr="http://www.thecompounder.com/images/dermatome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28600"/>
            <a:ext cx="466883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905000" y="307172"/>
            <a:ext cx="6377940" cy="1293028"/>
          </a:xfrm>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chemeClr val="accent1">
                    <a:satMod val="150000"/>
                  </a:schemeClr>
                </a:solidFill>
                <a:ea typeface="+mj-ea"/>
                <a:cs typeface="+mj-cs"/>
              </a:rPr>
              <a:t>Objectives</a:t>
            </a:r>
          </a:p>
        </p:txBody>
      </p:sp>
      <p:sp>
        <p:nvSpPr>
          <p:cNvPr id="18435" name="Content Placeholder 2"/>
          <p:cNvSpPr>
            <a:spLocks noGrp="1"/>
          </p:cNvSpPr>
          <p:nvPr>
            <p:ph idx="1"/>
          </p:nvPr>
        </p:nvSpPr>
        <p:spPr>
          <a:xfrm>
            <a:off x="457200" y="1600200"/>
            <a:ext cx="8382000" cy="4800600"/>
          </a:xfrm>
        </p:spPr>
        <p:txBody>
          <a:bodyPr>
            <a:normAutofit fontScale="92500" lnSpcReduction="20000"/>
          </a:bodyPr>
          <a:lstStyle/>
          <a:p>
            <a:pPr marL="609600" indent="-609600" eaLnBrk="1" hangingPunct="1">
              <a:lnSpc>
                <a:spcPct val="120000"/>
              </a:lnSpc>
              <a:buFont typeface="Calibri" pitchFamily="34" charset="0"/>
              <a:buAutoNum type="arabicPeriod"/>
            </a:pPr>
            <a:r>
              <a:rPr lang="en-US" sz="2000" b="1" dirty="0">
                <a:ea typeface="ＭＳ Ｐゴシック" pitchFamily="-105" charset="-128"/>
              </a:rPr>
              <a:t>Describe the principles of active and passive immunity.</a:t>
            </a:r>
            <a:endParaRPr lang="en-US" sz="1400" b="1" dirty="0">
              <a:ea typeface="ＭＳ Ｐゴシック" pitchFamily="-105" charset="-128"/>
            </a:endParaRPr>
          </a:p>
          <a:p>
            <a:pPr marL="609600" indent="-609600" eaLnBrk="1" hangingPunct="1">
              <a:lnSpc>
                <a:spcPct val="120000"/>
              </a:lnSpc>
              <a:buFont typeface="Calibri" pitchFamily="34" charset="0"/>
              <a:buAutoNum type="arabicPeriod"/>
            </a:pPr>
            <a:r>
              <a:rPr lang="en-US" sz="2000" b="1" dirty="0">
                <a:ea typeface="ＭＳ Ｐゴシック" pitchFamily="-105" charset="-128"/>
              </a:rPr>
              <a:t>Identify the differences in immunologic response and contraindications between live attenuated and inactivated vaccines.</a:t>
            </a:r>
            <a:endParaRPr lang="en-US" sz="1400" b="1" dirty="0">
              <a:ea typeface="ＭＳ Ｐゴシック" pitchFamily="-105" charset="-128"/>
            </a:endParaRPr>
          </a:p>
          <a:p>
            <a:pPr marL="609600" indent="-609600" eaLnBrk="1" hangingPunct="1">
              <a:lnSpc>
                <a:spcPct val="120000"/>
              </a:lnSpc>
              <a:buFont typeface="Calibri" pitchFamily="34" charset="0"/>
              <a:buAutoNum type="arabicPeriod"/>
            </a:pPr>
            <a:r>
              <a:rPr lang="en-US" sz="2000" b="1" dirty="0">
                <a:ea typeface="ＭＳ Ｐゴシック" pitchFamily="-105" charset="-128"/>
              </a:rPr>
              <a:t>Identify the recommended vaccines for vaccine-preventable diseases for both children and adults.</a:t>
            </a:r>
            <a:endParaRPr lang="en-US" sz="1400" b="1" dirty="0">
              <a:ea typeface="ＭＳ Ｐゴシック" pitchFamily="-105" charset="-128"/>
            </a:endParaRPr>
          </a:p>
          <a:p>
            <a:pPr marL="609600" indent="-609600" eaLnBrk="1" hangingPunct="1">
              <a:lnSpc>
                <a:spcPct val="120000"/>
              </a:lnSpc>
              <a:buFont typeface="Calibri" pitchFamily="34" charset="0"/>
              <a:buAutoNum type="arabicPeriod"/>
            </a:pPr>
            <a:r>
              <a:rPr lang="en-US" sz="2000" b="1" dirty="0">
                <a:ea typeface="ＭＳ Ｐゴシック" pitchFamily="-105" charset="-128"/>
              </a:rPr>
              <a:t>Develop a vaccination plan, given a patient’s age, immunization history, and medical history.</a:t>
            </a:r>
            <a:endParaRPr lang="en-US" sz="1400" b="1" dirty="0">
              <a:ea typeface="ＭＳ Ｐゴシック" pitchFamily="-105" charset="-128"/>
            </a:endParaRPr>
          </a:p>
          <a:p>
            <a:pPr marL="609600" indent="-609600" eaLnBrk="1" hangingPunct="1">
              <a:lnSpc>
                <a:spcPct val="120000"/>
              </a:lnSpc>
              <a:buFont typeface="Calibri" pitchFamily="34" charset="0"/>
              <a:buAutoNum type="arabicPeriod"/>
            </a:pPr>
            <a:r>
              <a:rPr lang="en-US" sz="2000" b="1" dirty="0">
                <a:ea typeface="ＭＳ Ｐゴシック" pitchFamily="-105" charset="-128"/>
              </a:rPr>
              <a:t>Educate a patient or caretaker on the benefits and risks associated with vaccines.</a:t>
            </a:r>
            <a:endParaRPr lang="en-US" sz="1400" b="1" dirty="0">
              <a:ea typeface="ＭＳ Ｐゴシック" pitchFamily="-105" charset="-128"/>
            </a:endParaRPr>
          </a:p>
          <a:p>
            <a:pPr marL="609600" indent="-609600" eaLnBrk="1" hangingPunct="1">
              <a:lnSpc>
                <a:spcPct val="120000"/>
              </a:lnSpc>
              <a:buFont typeface="Calibri" pitchFamily="34" charset="0"/>
              <a:buAutoNum type="arabicPeriod"/>
            </a:pPr>
            <a:r>
              <a:rPr lang="en-US" sz="2000" b="1" dirty="0">
                <a:ea typeface="ＭＳ Ｐゴシック" pitchFamily="-105" charset="-128"/>
              </a:rPr>
              <a:t>Distinguish between appropriate and inappropriate reasons for deferring vaccination.</a:t>
            </a:r>
          </a:p>
          <a:p>
            <a:pPr marL="609600" indent="-609600" eaLnBrk="1" hangingPunct="1">
              <a:lnSpc>
                <a:spcPct val="120000"/>
              </a:lnSpc>
              <a:buFont typeface="Calibri" pitchFamily="34" charset="0"/>
              <a:buAutoNum type="arabicPeriod"/>
            </a:pPr>
            <a:r>
              <a:rPr lang="en-US" sz="2000" b="1" dirty="0">
                <a:ea typeface="ＭＳ Ｐゴシック" pitchFamily="-105" charset="-128"/>
              </a:rPr>
              <a:t>Recognize possible adverse reactions.</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Zoster Complications</a:t>
            </a:r>
          </a:p>
        </p:txBody>
      </p:sp>
      <p:sp>
        <p:nvSpPr>
          <p:cNvPr id="182275" name="Rectangle 3"/>
          <p:cNvSpPr>
            <a:spLocks noGrp="1" noChangeArrowheads="1"/>
          </p:cNvSpPr>
          <p:nvPr>
            <p:ph idx="1"/>
          </p:nvPr>
        </p:nvSpPr>
        <p:spPr/>
        <p:txBody>
          <a:bodyPr>
            <a:normAutofit fontScale="92500" lnSpcReduction="20000"/>
          </a:bodyPr>
          <a:lstStyle/>
          <a:p>
            <a:pPr eaLnBrk="1" hangingPunct="1">
              <a:lnSpc>
                <a:spcPct val="90000"/>
              </a:lnSpc>
            </a:pPr>
            <a:r>
              <a:rPr lang="en-US" sz="3500" b="1" dirty="0">
                <a:ea typeface="ＭＳ Ｐゴシック" pitchFamily="-105" charset="-128"/>
              </a:rPr>
              <a:t>Post-herpetic neuralgia (</a:t>
            </a:r>
            <a:r>
              <a:rPr lang="en-US" sz="3500" b="1" dirty="0" err="1">
                <a:ea typeface="ＭＳ Ｐゴシック" pitchFamily="-105" charset="-128"/>
              </a:rPr>
              <a:t>PHN</a:t>
            </a:r>
            <a:r>
              <a:rPr lang="en-US" sz="3500" b="1" dirty="0">
                <a:ea typeface="ＭＳ Ｐゴシック" pitchFamily="-105" charset="-128"/>
              </a:rPr>
              <a:t>)</a:t>
            </a:r>
          </a:p>
          <a:p>
            <a:pPr lvl="1" eaLnBrk="1" hangingPunct="1">
              <a:lnSpc>
                <a:spcPct val="90000"/>
              </a:lnSpc>
            </a:pPr>
            <a:r>
              <a:rPr lang="en-US" sz="3100" b="1" dirty="0">
                <a:ea typeface="ＭＳ Ｐゴシック" pitchFamily="-105" charset="-128"/>
              </a:rPr>
              <a:t>No effective treatment for pain</a:t>
            </a:r>
          </a:p>
          <a:p>
            <a:pPr lvl="1" eaLnBrk="1" hangingPunct="1">
              <a:lnSpc>
                <a:spcPct val="90000"/>
              </a:lnSpc>
            </a:pPr>
            <a:r>
              <a:rPr lang="en-US" sz="3100" b="1" dirty="0">
                <a:ea typeface="ＭＳ Ｐゴシック" pitchFamily="-105" charset="-128"/>
              </a:rPr>
              <a:t>Depression</a:t>
            </a:r>
          </a:p>
          <a:p>
            <a:pPr lvl="1" eaLnBrk="1" hangingPunct="1">
              <a:lnSpc>
                <a:spcPct val="90000"/>
              </a:lnSpc>
            </a:pPr>
            <a:r>
              <a:rPr lang="en-US" sz="3100" b="1" dirty="0">
                <a:ea typeface="ＭＳ Ｐゴシック" pitchFamily="-105" charset="-128"/>
              </a:rPr>
              <a:t>Sleep disturbances</a:t>
            </a:r>
          </a:p>
          <a:p>
            <a:pPr lvl="1" eaLnBrk="1" hangingPunct="1">
              <a:lnSpc>
                <a:spcPct val="90000"/>
              </a:lnSpc>
            </a:pPr>
            <a:endParaRPr lang="en-US" sz="3100" b="1" dirty="0">
              <a:ea typeface="ＭＳ Ｐゴシック" pitchFamily="-105" charset="-128"/>
            </a:endParaRPr>
          </a:p>
          <a:p>
            <a:pPr eaLnBrk="1" hangingPunct="1">
              <a:lnSpc>
                <a:spcPct val="90000"/>
              </a:lnSpc>
            </a:pPr>
            <a:r>
              <a:rPr lang="en-US" sz="3500" b="1" dirty="0" err="1">
                <a:ea typeface="ＭＳ Ｐゴシック" pitchFamily="-105" charset="-128"/>
              </a:rPr>
              <a:t>Opthalmic</a:t>
            </a:r>
            <a:r>
              <a:rPr lang="en-US" sz="3500" b="1" dirty="0">
                <a:ea typeface="ＭＳ Ｐゴシック" pitchFamily="-105" charset="-128"/>
              </a:rPr>
              <a:t> zoster (blindness)</a:t>
            </a:r>
          </a:p>
          <a:p>
            <a:pPr eaLnBrk="1" hangingPunct="1">
              <a:lnSpc>
                <a:spcPct val="90000"/>
              </a:lnSpc>
            </a:pPr>
            <a:endParaRPr lang="en-US" sz="3500" b="1" dirty="0">
              <a:ea typeface="ＭＳ Ｐゴシック" pitchFamily="-105" charset="-128"/>
            </a:endParaRPr>
          </a:p>
          <a:p>
            <a:pPr eaLnBrk="1" hangingPunct="1">
              <a:lnSpc>
                <a:spcPct val="90000"/>
              </a:lnSpc>
            </a:pPr>
            <a:r>
              <a:rPr lang="en-US" sz="3500" b="1" dirty="0">
                <a:ea typeface="ＭＳ Ｐゴシック" pitchFamily="-105" charset="-128"/>
              </a:rPr>
              <a:t>Dissemination into CNS, lungs, liver, and pancreas</a:t>
            </a:r>
          </a:p>
          <a:p>
            <a:pPr eaLnBrk="1" hangingPunct="1">
              <a:lnSpc>
                <a:spcPct val="90000"/>
              </a:lnSpc>
            </a:pPr>
            <a:endParaRPr lang="en-US" dirty="0">
              <a:ea typeface="ＭＳ Ｐゴシック" pitchFamily="-105" charset="-128"/>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MMR-MMRV Vaccine</a:t>
            </a:r>
          </a:p>
        </p:txBody>
      </p:sp>
      <p:sp>
        <p:nvSpPr>
          <p:cNvPr id="184323" name="Content Placeholder 2"/>
          <p:cNvSpPr>
            <a:spLocks noGrp="1"/>
          </p:cNvSpPr>
          <p:nvPr>
            <p:ph idx="1"/>
          </p:nvPr>
        </p:nvSpPr>
        <p:spPr>
          <a:xfrm>
            <a:off x="457200" y="1774825"/>
            <a:ext cx="8229600" cy="4854575"/>
          </a:xfrm>
        </p:spPr>
        <p:txBody>
          <a:bodyPr>
            <a:normAutofit fontScale="92500" lnSpcReduction="10000"/>
          </a:bodyPr>
          <a:lstStyle/>
          <a:p>
            <a:pPr eaLnBrk="1" hangingPunct="1"/>
            <a:r>
              <a:rPr lang="en-US" sz="2600" b="1" dirty="0">
                <a:ea typeface="ＭＳ Ｐゴシック" pitchFamily="-105" charset="-128"/>
              </a:rPr>
              <a:t>Live virus components</a:t>
            </a:r>
          </a:p>
          <a:p>
            <a:pPr eaLnBrk="1" hangingPunct="1"/>
            <a:endParaRPr lang="en-US" sz="2600" b="1" dirty="0">
              <a:ea typeface="ＭＳ Ｐゴシック" pitchFamily="-105" charset="-128"/>
            </a:endParaRPr>
          </a:p>
          <a:p>
            <a:pPr eaLnBrk="1" hangingPunct="1"/>
            <a:r>
              <a:rPr lang="en-US" sz="2600" b="1" dirty="0">
                <a:ea typeface="ＭＳ Ｐゴシック" pitchFamily="-105" charset="-128"/>
              </a:rPr>
              <a:t>Single primary dose</a:t>
            </a:r>
          </a:p>
          <a:p>
            <a:pPr eaLnBrk="1" hangingPunct="1"/>
            <a:endParaRPr lang="en-US" sz="2600" b="1" dirty="0">
              <a:ea typeface="ＭＳ Ｐゴシック" pitchFamily="-105" charset="-128"/>
            </a:endParaRPr>
          </a:p>
          <a:p>
            <a:pPr eaLnBrk="1" hangingPunct="1"/>
            <a:r>
              <a:rPr lang="en-US" sz="2600" b="1" dirty="0">
                <a:ea typeface="ＭＳ Ｐゴシック" pitchFamily="-105" charset="-128"/>
              </a:rPr>
              <a:t>Second dose is given to ensure close to 100% immunity </a:t>
            </a:r>
          </a:p>
          <a:p>
            <a:pPr lvl="1" eaLnBrk="1" hangingPunct="1"/>
            <a:r>
              <a:rPr lang="en-US" sz="2200" b="1" dirty="0">
                <a:ea typeface="ＭＳ Ｐゴシック" pitchFamily="-105" charset="-128"/>
              </a:rPr>
              <a:t>Damaged vaccine</a:t>
            </a:r>
          </a:p>
          <a:p>
            <a:pPr lvl="1" eaLnBrk="1" hangingPunct="1"/>
            <a:r>
              <a:rPr lang="en-US" sz="2200" b="1" dirty="0">
                <a:ea typeface="ＭＳ Ｐゴシック" pitchFamily="-105" charset="-128"/>
              </a:rPr>
              <a:t>Present maternal antibody</a:t>
            </a:r>
          </a:p>
          <a:p>
            <a:pPr eaLnBrk="1" hangingPunct="1"/>
            <a:endParaRPr lang="en-US" sz="2600" b="1" dirty="0">
              <a:ea typeface="ＭＳ Ｐゴシック" pitchFamily="-105" charset="-128"/>
            </a:endParaRPr>
          </a:p>
          <a:p>
            <a:pPr eaLnBrk="1" hangingPunct="1"/>
            <a:r>
              <a:rPr lang="en-US" sz="2600" b="1" dirty="0">
                <a:ea typeface="ＭＳ Ｐゴシック" pitchFamily="-105" charset="-128"/>
              </a:rPr>
              <a:t>No more than 2 doses/lifetime</a:t>
            </a:r>
          </a:p>
          <a:p>
            <a:pPr eaLnBrk="1" hangingPunct="1">
              <a:buFont typeface="Wingdings 2" pitchFamily="18" charset="2"/>
              <a:buNone/>
            </a:pPr>
            <a:endParaRPr lang="en-US" sz="2600" b="1" dirty="0">
              <a:ea typeface="ＭＳ Ｐゴシック" pitchFamily="-105" charset="-128"/>
            </a:endParaRPr>
          </a:p>
          <a:p>
            <a:pPr eaLnBrk="1" hangingPunct="1"/>
            <a:r>
              <a:rPr lang="en-US" sz="2600" b="1" dirty="0">
                <a:ea typeface="ＭＳ Ｐゴシック" pitchFamily="-105" charset="-128"/>
              </a:rPr>
              <a:t>Single antigens are available through Merck</a:t>
            </a:r>
          </a:p>
          <a:p>
            <a:pPr eaLnBrk="1" hangingPunct="1"/>
            <a:endParaRPr lang="en-US" sz="1800" dirty="0">
              <a:ea typeface="ＭＳ Ｐゴシック" pitchFamily="-105" charset="-128"/>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Varicella and Zoster Vaccines</a:t>
            </a:r>
          </a:p>
        </p:txBody>
      </p:sp>
      <p:sp>
        <p:nvSpPr>
          <p:cNvPr id="186371" name="Content Placeholder 2"/>
          <p:cNvSpPr>
            <a:spLocks noGrp="1"/>
          </p:cNvSpPr>
          <p:nvPr>
            <p:ph idx="1"/>
          </p:nvPr>
        </p:nvSpPr>
        <p:spPr/>
        <p:txBody>
          <a:bodyPr>
            <a:normAutofit/>
          </a:bodyPr>
          <a:lstStyle/>
          <a:p>
            <a:pPr eaLnBrk="1" hangingPunct="1"/>
            <a:r>
              <a:rPr lang="en-US" sz="2800" b="1" dirty="0">
                <a:ea typeface="ＭＳ Ｐゴシック" pitchFamily="-105" charset="-128"/>
              </a:rPr>
              <a:t>All vaccines contain Oka-Merck vaccine strain </a:t>
            </a:r>
          </a:p>
          <a:p>
            <a:pPr eaLnBrk="1" hangingPunct="1"/>
            <a:endParaRPr lang="en-US" sz="2800" b="1" dirty="0">
              <a:ea typeface="ＭＳ Ｐゴシック" pitchFamily="-105" charset="-128"/>
            </a:endParaRPr>
          </a:p>
          <a:p>
            <a:pPr eaLnBrk="1" hangingPunct="1"/>
            <a:r>
              <a:rPr lang="en-US" sz="2800" b="1" dirty="0">
                <a:ea typeface="ＭＳ Ｐゴシック" pitchFamily="-105" charset="-128"/>
              </a:rPr>
              <a:t>Varicella</a:t>
            </a:r>
          </a:p>
          <a:p>
            <a:pPr lvl="1" eaLnBrk="1" hangingPunct="1"/>
            <a:r>
              <a:rPr lang="en-US" sz="2400" b="1" dirty="0" err="1">
                <a:ea typeface="ＭＳ Ｐゴシック" pitchFamily="-105" charset="-128"/>
              </a:rPr>
              <a:t>Varivax</a:t>
            </a:r>
            <a:r>
              <a:rPr lang="en-US" sz="2400" b="1" dirty="0">
                <a:ea typeface="ＭＳ Ｐゴシック" pitchFamily="-105" charset="-128"/>
                <a:cs typeface="Arial" charset="0"/>
              </a:rPr>
              <a:t>®</a:t>
            </a:r>
            <a:r>
              <a:rPr lang="en-US" sz="2400" b="1" dirty="0">
                <a:ea typeface="ＭＳ Ｐゴシック" pitchFamily="-105" charset="-128"/>
              </a:rPr>
              <a:t> (1400 </a:t>
            </a:r>
            <a:r>
              <a:rPr lang="en-US" sz="2400" b="1" dirty="0" err="1">
                <a:ea typeface="ＭＳ Ｐゴシック" pitchFamily="-105" charset="-128"/>
              </a:rPr>
              <a:t>pfu</a:t>
            </a:r>
            <a:r>
              <a:rPr lang="en-US" sz="2400" b="1" dirty="0">
                <a:ea typeface="ＭＳ Ｐゴシック" pitchFamily="-105" charset="-128"/>
              </a:rPr>
              <a:t>)</a:t>
            </a:r>
          </a:p>
          <a:p>
            <a:pPr lvl="1" eaLnBrk="1" hangingPunct="1"/>
            <a:r>
              <a:rPr lang="en-US" sz="2400" b="1" dirty="0" err="1">
                <a:ea typeface="ＭＳ Ｐゴシック" pitchFamily="-105" charset="-128"/>
              </a:rPr>
              <a:t>MMRV</a:t>
            </a:r>
            <a:r>
              <a:rPr lang="en-US" sz="2400" b="1" dirty="0">
                <a:ea typeface="ＭＳ Ｐゴシック" pitchFamily="-105" charset="-128"/>
              </a:rPr>
              <a:t> or Pro-quad</a:t>
            </a:r>
            <a:r>
              <a:rPr lang="en-US" sz="2400" b="1" dirty="0">
                <a:ea typeface="ＭＳ Ｐゴシック" pitchFamily="-105" charset="-128"/>
                <a:cs typeface="Arial" charset="0"/>
              </a:rPr>
              <a:t>®</a:t>
            </a:r>
            <a:r>
              <a:rPr lang="en-US" sz="2400" b="1" dirty="0">
                <a:ea typeface="ＭＳ Ｐゴシック" pitchFamily="-105" charset="-128"/>
              </a:rPr>
              <a:t> (9,800 </a:t>
            </a:r>
            <a:r>
              <a:rPr lang="en-US" sz="2400" b="1" dirty="0" err="1">
                <a:ea typeface="ＭＳ Ｐゴシック" pitchFamily="-105" charset="-128"/>
              </a:rPr>
              <a:t>pfu</a:t>
            </a:r>
            <a:r>
              <a:rPr lang="en-US" sz="2400" b="1" dirty="0">
                <a:ea typeface="ＭＳ Ｐゴシック" pitchFamily="-105" charset="-128"/>
              </a:rPr>
              <a:t>)</a:t>
            </a:r>
          </a:p>
          <a:p>
            <a:pPr lvl="1" eaLnBrk="1" hangingPunct="1"/>
            <a:r>
              <a:rPr lang="en-US" sz="2400" b="1" dirty="0">
                <a:ea typeface="ＭＳ Ｐゴシック" pitchFamily="-105" charset="-128"/>
              </a:rPr>
              <a:t>2 doses given 12-15 months and 4-6 years</a:t>
            </a:r>
          </a:p>
          <a:p>
            <a:pPr eaLnBrk="1" hangingPunct="1"/>
            <a:endParaRPr lang="en-US" sz="2800" b="1" dirty="0">
              <a:ea typeface="ＭＳ Ｐゴシック" pitchFamily="-105" charset="-128"/>
            </a:endParaRPr>
          </a:p>
          <a:p>
            <a:pPr lvl="1" eaLnBrk="1" hangingPunct="1">
              <a:buFont typeface="Arial" charset="0"/>
              <a:buNone/>
            </a:pPr>
            <a:endParaRPr lang="en-US" sz="2400" dirty="0">
              <a:ea typeface="ＭＳ Ｐゴシック" pitchFamily="-105" charset="-128"/>
            </a:endParaRPr>
          </a:p>
          <a:p>
            <a:pPr eaLnBrk="1" hangingPunct="1"/>
            <a:endParaRPr lang="en-US" dirty="0">
              <a:ea typeface="ＭＳ Ｐゴシック" pitchFamily="-105" charset="-128"/>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Evidence of Immunity</a:t>
            </a:r>
          </a:p>
        </p:txBody>
      </p:sp>
      <p:sp>
        <p:nvSpPr>
          <p:cNvPr id="188419" name="Rectangle 3"/>
          <p:cNvSpPr>
            <a:spLocks noGrp="1" noChangeArrowheads="1"/>
          </p:cNvSpPr>
          <p:nvPr>
            <p:ph idx="1"/>
          </p:nvPr>
        </p:nvSpPr>
        <p:spPr/>
        <p:txBody>
          <a:bodyPr>
            <a:normAutofit lnSpcReduction="10000"/>
          </a:bodyPr>
          <a:lstStyle/>
          <a:p>
            <a:pPr eaLnBrk="1" hangingPunct="1">
              <a:lnSpc>
                <a:spcPct val="80000"/>
              </a:lnSpc>
            </a:pPr>
            <a:r>
              <a:rPr lang="en-US" sz="2800" b="1" dirty="0">
                <a:ea typeface="ＭＳ Ｐゴシック" pitchFamily="-105" charset="-128"/>
              </a:rPr>
              <a:t>Born before 1966</a:t>
            </a:r>
          </a:p>
          <a:p>
            <a:pPr eaLnBrk="1" hangingPunct="1">
              <a:lnSpc>
                <a:spcPct val="80000"/>
              </a:lnSpc>
            </a:pPr>
            <a:endParaRPr lang="en-US" sz="2800" b="1" dirty="0">
              <a:ea typeface="ＭＳ Ｐゴシック" pitchFamily="-105" charset="-128"/>
            </a:endParaRPr>
          </a:p>
          <a:p>
            <a:pPr eaLnBrk="1" hangingPunct="1">
              <a:lnSpc>
                <a:spcPct val="80000"/>
              </a:lnSpc>
            </a:pPr>
            <a:r>
              <a:rPr lang="en-US" sz="2800" b="1" dirty="0">
                <a:ea typeface="ＭＳ Ｐゴシック" pitchFamily="-105" charset="-128"/>
              </a:rPr>
              <a:t>Vaccination documentation</a:t>
            </a:r>
          </a:p>
          <a:p>
            <a:pPr eaLnBrk="1" hangingPunct="1">
              <a:lnSpc>
                <a:spcPct val="80000"/>
              </a:lnSpc>
            </a:pPr>
            <a:endParaRPr lang="en-US" sz="2800" b="1" dirty="0">
              <a:ea typeface="ＭＳ Ｐゴシック" pitchFamily="-105" charset="-128"/>
            </a:endParaRPr>
          </a:p>
          <a:p>
            <a:pPr eaLnBrk="1" hangingPunct="1">
              <a:lnSpc>
                <a:spcPct val="80000"/>
              </a:lnSpc>
            </a:pPr>
            <a:r>
              <a:rPr lang="en-US" sz="2800" b="1" dirty="0">
                <a:ea typeface="ＭＳ Ｐゴシック" pitchFamily="-105" charset="-128"/>
              </a:rPr>
              <a:t>History documented by healthcare provider</a:t>
            </a:r>
          </a:p>
          <a:p>
            <a:pPr eaLnBrk="1" hangingPunct="1">
              <a:lnSpc>
                <a:spcPct val="80000"/>
              </a:lnSpc>
            </a:pPr>
            <a:endParaRPr lang="en-US" sz="2800" b="1" dirty="0">
              <a:ea typeface="ＭＳ Ｐゴシック" pitchFamily="-105" charset="-128"/>
            </a:endParaRPr>
          </a:p>
          <a:p>
            <a:pPr eaLnBrk="1" hangingPunct="1">
              <a:lnSpc>
                <a:spcPct val="80000"/>
              </a:lnSpc>
            </a:pPr>
            <a:r>
              <a:rPr lang="en-US" sz="2800" b="1" dirty="0">
                <a:ea typeface="ＭＳ Ｐゴシック" pitchFamily="-105" charset="-128"/>
              </a:rPr>
              <a:t>Laboratory evidence</a:t>
            </a:r>
          </a:p>
          <a:p>
            <a:pPr eaLnBrk="1" hangingPunct="1">
              <a:lnSpc>
                <a:spcPct val="80000"/>
              </a:lnSpc>
            </a:pPr>
            <a:endParaRPr lang="en-US" sz="2800" b="1" dirty="0">
              <a:ea typeface="ＭＳ Ｐゴシック" pitchFamily="-105" charset="-128"/>
            </a:endParaRPr>
          </a:p>
          <a:p>
            <a:pPr eaLnBrk="1" hangingPunct="1">
              <a:lnSpc>
                <a:spcPct val="80000"/>
              </a:lnSpc>
            </a:pPr>
            <a:r>
              <a:rPr lang="en-US" sz="2800" b="1" dirty="0">
                <a:ea typeface="ＭＳ Ｐゴシック" pitchFamily="-105" charset="-128"/>
              </a:rPr>
              <a:t>Current: 2 doses or titer (</a:t>
            </a:r>
            <a:r>
              <a:rPr lang="en-US" sz="2800" b="1" dirty="0" err="1">
                <a:ea typeface="ＭＳ Ｐゴシック" pitchFamily="-105" charset="-128"/>
              </a:rPr>
              <a:t>UNMH</a:t>
            </a:r>
            <a:r>
              <a:rPr lang="en-US" sz="2800" b="1" dirty="0">
                <a:ea typeface="ＭＳ Ｐゴシック" pitchFamily="-105" charset="-128"/>
              </a:rPr>
              <a:t>)</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Herpes Zoster Vaccine</a:t>
            </a:r>
          </a:p>
        </p:txBody>
      </p:sp>
      <p:sp>
        <p:nvSpPr>
          <p:cNvPr id="190467" name="Content Placeholder 2"/>
          <p:cNvSpPr>
            <a:spLocks noGrp="1"/>
          </p:cNvSpPr>
          <p:nvPr>
            <p:ph idx="1"/>
          </p:nvPr>
        </p:nvSpPr>
        <p:spPr/>
        <p:txBody>
          <a:bodyPr>
            <a:normAutofit fontScale="85000" lnSpcReduction="10000"/>
          </a:bodyPr>
          <a:lstStyle/>
          <a:p>
            <a:pPr eaLnBrk="1" hangingPunct="1"/>
            <a:r>
              <a:rPr lang="en-US" sz="2600" b="1" dirty="0">
                <a:ea typeface="ＭＳ Ｐゴシック" pitchFamily="-105" charset="-128"/>
              </a:rPr>
              <a:t>Single dose for </a:t>
            </a:r>
            <a:r>
              <a:rPr lang="en-US" sz="2600" b="1" u="sng" dirty="0">
                <a:ea typeface="ＭＳ Ｐゴシック" pitchFamily="-105" charset="-128"/>
              </a:rPr>
              <a:t>&gt;</a:t>
            </a:r>
            <a:r>
              <a:rPr lang="en-US" sz="2600" b="1" dirty="0">
                <a:ea typeface="ＭＳ Ｐゴシック" pitchFamily="-105" charset="-128"/>
              </a:rPr>
              <a:t> 50 years </a:t>
            </a:r>
          </a:p>
          <a:p>
            <a:pPr eaLnBrk="1" hangingPunct="1"/>
            <a:endParaRPr lang="en-US" sz="2600" b="1" dirty="0">
              <a:ea typeface="ＭＳ Ｐゴシック" pitchFamily="-105" charset="-128"/>
            </a:endParaRPr>
          </a:p>
          <a:p>
            <a:pPr eaLnBrk="1" hangingPunct="1"/>
            <a:r>
              <a:rPr lang="en-US" sz="2600" b="1" dirty="0">
                <a:ea typeface="ＭＳ Ｐゴシック" pitchFamily="-105" charset="-128"/>
              </a:rPr>
              <a:t>Unknown if additional doses will be needed</a:t>
            </a:r>
          </a:p>
          <a:p>
            <a:pPr eaLnBrk="1" hangingPunct="1"/>
            <a:endParaRPr lang="en-US" sz="2600" b="1" dirty="0">
              <a:ea typeface="ＭＳ Ｐゴシック" pitchFamily="-105" charset="-128"/>
            </a:endParaRPr>
          </a:p>
          <a:p>
            <a:pPr eaLnBrk="1" hangingPunct="1"/>
            <a:r>
              <a:rPr lang="en-US" sz="2600" b="1" dirty="0">
                <a:ea typeface="ＭＳ Ｐゴシック" pitchFamily="-105" charset="-128"/>
              </a:rPr>
              <a:t>Should be given whether or not individual reports prior episode of shingles</a:t>
            </a:r>
          </a:p>
          <a:p>
            <a:pPr eaLnBrk="1" hangingPunct="1"/>
            <a:endParaRPr lang="en-US" sz="2600" b="1" dirty="0">
              <a:ea typeface="ＭＳ Ｐゴシック" pitchFamily="-105" charset="-128"/>
            </a:endParaRPr>
          </a:p>
          <a:p>
            <a:pPr eaLnBrk="1" hangingPunct="1"/>
            <a:r>
              <a:rPr lang="en-US" sz="2600" b="1" dirty="0">
                <a:ea typeface="ＭＳ Ｐゴシック" pitchFamily="-105" charset="-128"/>
              </a:rPr>
              <a:t>Do not need to screen for varicella disease or vaccine</a:t>
            </a:r>
          </a:p>
          <a:p>
            <a:pPr eaLnBrk="1" hangingPunct="1"/>
            <a:endParaRPr lang="en-US" sz="2600" b="1" dirty="0">
              <a:ea typeface="ＭＳ Ｐゴシック" pitchFamily="-105" charset="-128"/>
            </a:endParaRPr>
          </a:p>
          <a:p>
            <a:pPr eaLnBrk="1" hangingPunct="1"/>
            <a:r>
              <a:rPr lang="en-US" sz="2600" b="1" dirty="0">
                <a:ea typeface="ＭＳ Ｐゴシック" pitchFamily="-105" charset="-128"/>
              </a:rPr>
              <a:t>No guidelines for immunocompromised or pregnant patients</a:t>
            </a:r>
          </a:p>
          <a:p>
            <a:pPr eaLnBrk="1" hangingPunct="1"/>
            <a:endParaRPr lang="en-US" sz="2600" dirty="0">
              <a:ea typeface="ＭＳ Ｐゴシック" pitchFamily="-105" charset="-128"/>
            </a:endParaRPr>
          </a:p>
          <a:p>
            <a:pPr eaLnBrk="1" hangingPunct="1"/>
            <a:endParaRPr lang="en-US" sz="3000" dirty="0">
              <a:ea typeface="ＭＳ Ｐゴシック" pitchFamily="-105" charset="-128"/>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Shingrix</a:t>
            </a:r>
            <a:r>
              <a:rPr lang="en-US" dirty="0"/>
              <a:t> vs. </a:t>
            </a:r>
            <a:r>
              <a:rPr lang="en-US" dirty="0" err="1"/>
              <a:t>Zostavax</a:t>
            </a:r>
            <a:endParaRPr lang="en-US" dirty="0"/>
          </a:p>
        </p:txBody>
      </p:sp>
      <p:sp>
        <p:nvSpPr>
          <p:cNvPr id="3" name="Content Placeholder 2"/>
          <p:cNvSpPr>
            <a:spLocks noGrp="1"/>
          </p:cNvSpPr>
          <p:nvPr>
            <p:ph idx="1"/>
          </p:nvPr>
        </p:nvSpPr>
        <p:spPr/>
        <p:txBody>
          <a:bodyPr/>
          <a:lstStyle/>
          <a:p>
            <a:r>
              <a:rPr lang="en-US" dirty="0"/>
              <a:t>Differences</a:t>
            </a:r>
          </a:p>
          <a:p>
            <a:pPr lvl="1"/>
            <a:r>
              <a:rPr lang="en-US" dirty="0"/>
              <a:t>Storage</a:t>
            </a:r>
          </a:p>
          <a:p>
            <a:pPr lvl="1"/>
            <a:r>
              <a:rPr lang="en-US" dirty="0"/>
              <a:t>Number of doses</a:t>
            </a:r>
          </a:p>
          <a:p>
            <a:pPr lvl="1"/>
            <a:r>
              <a:rPr lang="en-US" dirty="0"/>
              <a:t>Site of administration</a:t>
            </a:r>
          </a:p>
          <a:p>
            <a:pPr lvl="1"/>
            <a:r>
              <a:rPr lang="en-US" dirty="0"/>
              <a:t>Revaccination</a:t>
            </a:r>
          </a:p>
          <a:p>
            <a:pPr lvl="1"/>
            <a:r>
              <a:rPr lang="en-US" dirty="0"/>
              <a:t>Age recommendation</a:t>
            </a:r>
          </a:p>
          <a:p>
            <a:pPr lvl="1"/>
            <a:r>
              <a:rPr lang="en-US" dirty="0"/>
              <a:t>Health recommendation</a:t>
            </a:r>
          </a:p>
          <a:p>
            <a:pPr lvl="1"/>
            <a:r>
              <a:rPr lang="en-US" dirty="0"/>
              <a:t>Type of vaccine</a:t>
            </a:r>
          </a:p>
        </p:txBody>
      </p:sp>
    </p:spTree>
    <p:extLst>
      <p:ext uri="{BB962C8B-B14F-4D97-AF65-F5344CB8AC3E}">
        <p14:creationId xmlns:p14="http://schemas.microsoft.com/office/powerpoint/2010/main" val="278371821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Title 1"/>
          <p:cNvSpPr>
            <a:spLocks noGrp="1"/>
          </p:cNvSpPr>
          <p:nvPr>
            <p:ph type="title"/>
          </p:nvPr>
        </p:nvSpPr>
        <p:spPr>
          <a:xfrm>
            <a:off x="609600" y="533400"/>
            <a:ext cx="8013192" cy="1524000"/>
          </a:xfrm>
        </p:spPr>
        <p:txBody>
          <a:bodyPr rtlCol="0">
            <a:normAutofit fontScale="90000"/>
            <a:scene3d>
              <a:camera prst="orthographicFront"/>
              <a:lightRig rig="threePt" dir="t">
                <a:rot lat="0" lon="0" rev="4800000"/>
              </a:lightRig>
            </a:scene3d>
          </a:bodyPr>
          <a:lstStyle/>
          <a:p>
            <a:pPr algn="l" eaLnBrk="1" fontAlgn="auto" hangingPunct="1">
              <a:spcAft>
                <a:spcPts val="0"/>
              </a:spcAft>
              <a:defRPr/>
            </a:pPr>
            <a:br>
              <a:rPr lang="en-US" sz="4000" dirty="0">
                <a:solidFill>
                  <a:schemeClr val="accent1">
                    <a:satMod val="150000"/>
                  </a:schemeClr>
                </a:solidFill>
                <a:ea typeface="+mj-ea"/>
                <a:cs typeface="+mj-cs"/>
              </a:rPr>
            </a:br>
            <a:r>
              <a:rPr lang="en-US" sz="4000" b="1" dirty="0">
                <a:solidFill>
                  <a:srgbClr val="C00000"/>
                </a:solidFill>
                <a:ea typeface="+mj-ea"/>
                <a:cs typeface="+mj-cs"/>
              </a:rPr>
              <a:t>What are the contraindications for the MMR-MMRV vaccine?</a:t>
            </a:r>
          </a:p>
        </p:txBody>
      </p:sp>
      <p:sp>
        <p:nvSpPr>
          <p:cNvPr id="231427" name="Content Placeholder 2"/>
          <p:cNvSpPr>
            <a:spLocks noGrp="1"/>
          </p:cNvSpPr>
          <p:nvPr>
            <p:ph type="body" idx="1"/>
          </p:nvPr>
        </p:nvSpPr>
        <p:spPr>
          <a:xfrm>
            <a:off x="381000" y="2514600"/>
            <a:ext cx="8534400" cy="3200400"/>
          </a:xfrm>
        </p:spPr>
        <p:txBody>
          <a:bodyPr>
            <a:normAutofit fontScale="85000" lnSpcReduction="20000"/>
          </a:bodyPr>
          <a:lstStyle/>
          <a:p>
            <a:pPr marL="457200" indent="-457200" algn="l" eaLnBrk="1" hangingPunct="1"/>
            <a:r>
              <a:rPr lang="en-US" sz="2200" dirty="0">
                <a:ea typeface="ＭＳ Ｐゴシック" pitchFamily="-105" charset="-128"/>
              </a:rPr>
              <a:t>	</a:t>
            </a:r>
            <a:r>
              <a:rPr lang="en-US" sz="2200" b="1" dirty="0">
                <a:solidFill>
                  <a:schemeClr val="tx1"/>
                </a:solidFill>
                <a:ea typeface="ＭＳ Ｐゴシック" pitchFamily="-105" charset="-128"/>
              </a:rPr>
              <a:t>I. 	Contraindicated in pregnant women</a:t>
            </a:r>
          </a:p>
          <a:p>
            <a:pPr marL="457200" indent="-457200" algn="l" eaLnBrk="1" hangingPunct="1"/>
            <a:r>
              <a:rPr lang="en-US" sz="2200" b="1" dirty="0">
                <a:solidFill>
                  <a:schemeClr val="tx1"/>
                </a:solidFill>
                <a:ea typeface="ＭＳ Ｐゴシック" pitchFamily="-105" charset="-128"/>
              </a:rPr>
              <a:t>	II. 	Contraindicated in patients with allergy to vaccine components 	(egg allergy, neomycin, gelatin)</a:t>
            </a:r>
          </a:p>
          <a:p>
            <a:pPr marL="457200" indent="-457200" algn="l" eaLnBrk="1" hangingPunct="1"/>
            <a:r>
              <a:rPr lang="en-US" sz="2200" b="1" dirty="0">
                <a:solidFill>
                  <a:schemeClr val="tx1"/>
                </a:solidFill>
                <a:ea typeface="ＭＳ Ｐゴシック" pitchFamily="-105" charset="-128"/>
              </a:rPr>
              <a:t>	 III. Contraindicated in severely immunocompromised patients</a:t>
            </a:r>
          </a:p>
          <a:p>
            <a:pPr marL="457200" indent="-457200" algn="l" eaLnBrk="1" hangingPunct="1">
              <a:buFont typeface="Corbel" pitchFamily="34" charset="0"/>
              <a:buAutoNum type="alphaLcPeriod"/>
            </a:pPr>
            <a:endParaRPr lang="en-US" sz="2200" b="1" dirty="0">
              <a:solidFill>
                <a:schemeClr val="tx1"/>
              </a:solidFill>
              <a:ea typeface="ＭＳ Ｐゴシック" pitchFamily="-105" charset="-128"/>
            </a:endParaRPr>
          </a:p>
          <a:p>
            <a:pPr marL="457200" indent="-457200" algn="l" eaLnBrk="1" hangingPunct="1">
              <a:buFont typeface="Corbel" pitchFamily="34" charset="0"/>
              <a:buAutoNum type="alphaLcPeriod"/>
            </a:pPr>
            <a:r>
              <a:rPr lang="en-US" sz="2200" b="1" dirty="0">
                <a:solidFill>
                  <a:schemeClr val="tx1"/>
                </a:solidFill>
                <a:ea typeface="ＭＳ Ｐゴシック" pitchFamily="-105" charset="-128"/>
              </a:rPr>
              <a:t>I only</a:t>
            </a:r>
          </a:p>
          <a:p>
            <a:pPr marL="457200" indent="-457200" algn="l" eaLnBrk="1" hangingPunct="1">
              <a:buFont typeface="Corbel" pitchFamily="34" charset="0"/>
              <a:buAutoNum type="alphaLcPeriod"/>
            </a:pPr>
            <a:r>
              <a:rPr lang="en-US" sz="2200" b="1" dirty="0">
                <a:solidFill>
                  <a:schemeClr val="tx1"/>
                </a:solidFill>
                <a:ea typeface="ＭＳ Ｐゴシック" pitchFamily="-105" charset="-128"/>
              </a:rPr>
              <a:t>III only</a:t>
            </a:r>
          </a:p>
          <a:p>
            <a:pPr marL="457200" indent="-457200" algn="l" eaLnBrk="1" hangingPunct="1">
              <a:buFont typeface="Corbel" pitchFamily="34" charset="0"/>
              <a:buAutoNum type="alphaLcPeriod"/>
            </a:pPr>
            <a:r>
              <a:rPr lang="en-US" sz="2200" b="1" dirty="0">
                <a:solidFill>
                  <a:schemeClr val="tx1"/>
                </a:solidFill>
                <a:ea typeface="ＭＳ Ｐゴシック" pitchFamily="-105" charset="-128"/>
              </a:rPr>
              <a:t>I and II</a:t>
            </a:r>
          </a:p>
          <a:p>
            <a:pPr marL="457200" indent="-457200" algn="l" eaLnBrk="1" hangingPunct="1">
              <a:buFont typeface="Corbel" pitchFamily="34" charset="0"/>
              <a:buAutoNum type="alphaLcPeriod"/>
            </a:pPr>
            <a:r>
              <a:rPr lang="en-US" sz="2200" b="1" dirty="0">
                <a:solidFill>
                  <a:schemeClr val="tx1"/>
                </a:solidFill>
                <a:ea typeface="ＭＳ Ｐゴシック" pitchFamily="-105" charset="-128"/>
              </a:rPr>
              <a:t>II and III</a:t>
            </a:r>
          </a:p>
          <a:p>
            <a:pPr marL="457200" indent="-457200" algn="l" eaLnBrk="1" hangingPunct="1">
              <a:buFont typeface="Corbel" pitchFamily="34" charset="0"/>
              <a:buAutoNum type="alphaLcPeriod"/>
            </a:pPr>
            <a:r>
              <a:rPr lang="en-US" sz="2200" b="1" dirty="0">
                <a:solidFill>
                  <a:schemeClr val="tx1"/>
                </a:solidFill>
                <a:ea typeface="ＭＳ Ｐゴシック" pitchFamily="-105" charset="-128"/>
              </a:rPr>
              <a:t>I, II, and III</a:t>
            </a:r>
          </a:p>
          <a:p>
            <a:pPr marL="457200" indent="-457200" eaLnBrk="1" hangingPunct="1">
              <a:buFont typeface="Corbel" pitchFamily="34" charset="0"/>
              <a:buAutoNum type="alphaLcPeriod"/>
            </a:pPr>
            <a:endParaRPr lang="en-US" sz="2200" dirty="0">
              <a:ea typeface="ＭＳ Ｐゴシック" pitchFamily="-105"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mph" presetSubtype="0" fill="hold" grpId="0" nodeType="clickEffect">
                                  <p:stCondLst>
                                    <p:cond delay="0"/>
                                  </p:stCondLst>
                                  <p:childTnLst>
                                    <p:animClr clrSpc="rgb" dir="cw">
                                      <p:cBhvr override="childStyle">
                                        <p:cTn id="6" dur="1900" fill="hold">
                                          <p:stCondLst>
                                            <p:cond delay="100"/>
                                          </p:stCondLst>
                                        </p:cTn>
                                        <p:tgtEl>
                                          <p:spTgt spid="231427">
                                            <p:txEl>
                                              <p:pRg st="8" end="8"/>
                                            </p:txEl>
                                          </p:spTgt>
                                        </p:tgtEl>
                                        <p:attrNameLst>
                                          <p:attrName>style.color</p:attrName>
                                        </p:attrNameLst>
                                      </p:cBhvr>
                                      <p:to>
                                        <a:schemeClr val="accent1"/>
                                      </p:to>
                                    </p:animClr>
                                    <p:animClr clrSpc="rgb" dir="cw">
                                      <p:cBhvr>
                                        <p:cTn id="7" dur="1900" fill="hold">
                                          <p:stCondLst>
                                            <p:cond delay="100"/>
                                          </p:stCondLst>
                                        </p:cTn>
                                        <p:tgtEl>
                                          <p:spTgt spid="231427">
                                            <p:txEl>
                                              <p:pRg st="8" end="8"/>
                                            </p:txEl>
                                          </p:spTgt>
                                        </p:tgtEl>
                                        <p:attrNameLst>
                                          <p:attrName>fillColor</p:attrName>
                                        </p:attrNameLst>
                                      </p:cBhvr>
                                      <p:to>
                                        <a:schemeClr val="accent1"/>
                                      </p:to>
                                    </p:animClr>
                                    <p:set>
                                      <p:cBhvr>
                                        <p:cTn id="8" dur="1900" fill="hold">
                                          <p:stCondLst>
                                            <p:cond delay="100"/>
                                          </p:stCondLst>
                                        </p:cTn>
                                        <p:tgtEl>
                                          <p:spTgt spid="231427">
                                            <p:txEl>
                                              <p:pRg st="8" end="8"/>
                                            </p:txEl>
                                          </p:spTgt>
                                        </p:tgtEl>
                                        <p:attrNameLst>
                                          <p:attrName>fill.type</p:attrName>
                                        </p:attrNameLst>
                                      </p:cBhvr>
                                      <p:to>
                                        <p:strVal val="solid"/>
                                      </p:to>
                                    </p:set>
                                    <p:set>
                                      <p:cBhvr>
                                        <p:cTn id="9" dur="1900" fill="hold">
                                          <p:stCondLst>
                                            <p:cond delay="100"/>
                                          </p:stCondLst>
                                        </p:cTn>
                                        <p:tgtEl>
                                          <p:spTgt spid="231427">
                                            <p:txEl>
                                              <p:pRg st="8" end="8"/>
                                            </p:txEl>
                                          </p:spTgt>
                                        </p:tgtEl>
                                        <p:attrNameLst>
                                          <p:attrName>fill.on</p:attrName>
                                        </p:attrNameLst>
                                      </p:cBhvr>
                                      <p:to>
                                        <p:strVal val="true"/>
                                      </p:to>
                                    </p:set>
                                    <p:animScale>
                                      <p:cBhvr>
                                        <p:cTn id="10" dur="200" fill="hold">
                                          <p:stCondLst>
                                            <p:cond delay="0"/>
                                          </p:stCondLst>
                                        </p:cTn>
                                        <p:tgtEl>
                                          <p:spTgt spid="231427">
                                            <p:txEl>
                                              <p:pRg st="8" end="8"/>
                                            </p:txEl>
                                          </p:spTgt>
                                        </p:tgtEl>
                                      </p:cBhvr>
                                      <p:from x="100000" y="100000"/>
                                      <p:to x="100000" y="5000"/>
                                    </p:animScale>
                                    <p:animScale>
                                      <p:cBhvr>
                                        <p:cTn id="11" dur="200" fill="hold">
                                          <p:stCondLst>
                                            <p:cond delay="200"/>
                                          </p:stCondLst>
                                        </p:cTn>
                                        <p:tgtEl>
                                          <p:spTgt spid="231427">
                                            <p:txEl>
                                              <p:pRg st="8" end="8"/>
                                            </p:txEl>
                                          </p:spTgt>
                                        </p:tgtEl>
                                      </p:cBhvr>
                                      <p:from x="100000" y="5000"/>
                                      <p:to x="120000" y="150000"/>
                                    </p:animScale>
                                    <p:animScale>
                                      <p:cBhvr>
                                        <p:cTn id="12" dur="600" fill="hold">
                                          <p:stCondLst>
                                            <p:cond delay="1400"/>
                                          </p:stCondLst>
                                        </p:cTn>
                                        <p:tgtEl>
                                          <p:spTgt spid="231427">
                                            <p:txEl>
                                              <p:pRg st="8" end="8"/>
                                            </p:txEl>
                                          </p:spTgt>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7"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sz="4000" b="1" dirty="0">
                <a:solidFill>
                  <a:srgbClr val="C00000"/>
                </a:solidFill>
                <a:ea typeface="+mj-ea"/>
                <a:cs typeface="+mj-cs"/>
              </a:rPr>
              <a:t>Contraindications</a:t>
            </a:r>
          </a:p>
        </p:txBody>
      </p:sp>
      <p:sp>
        <p:nvSpPr>
          <p:cNvPr id="194563" name="Content Placeholder 2"/>
          <p:cNvSpPr>
            <a:spLocks noGrp="1"/>
          </p:cNvSpPr>
          <p:nvPr>
            <p:ph idx="1"/>
          </p:nvPr>
        </p:nvSpPr>
        <p:spPr/>
        <p:txBody>
          <a:bodyPr>
            <a:normAutofit fontScale="92500" lnSpcReduction="20000"/>
          </a:bodyPr>
          <a:lstStyle/>
          <a:p>
            <a:pPr eaLnBrk="1" hangingPunct="1"/>
            <a:r>
              <a:rPr lang="en-US" sz="2800" b="1" dirty="0">
                <a:ea typeface="ＭＳ Ｐゴシック" pitchFamily="-105" charset="-128"/>
              </a:rPr>
              <a:t>Allergy</a:t>
            </a:r>
          </a:p>
          <a:p>
            <a:pPr eaLnBrk="1" hangingPunct="1"/>
            <a:endParaRPr lang="en-US" sz="2800" b="1" dirty="0">
              <a:ea typeface="ＭＳ Ｐゴシック" pitchFamily="-105" charset="-128"/>
            </a:endParaRPr>
          </a:p>
          <a:p>
            <a:pPr eaLnBrk="1" hangingPunct="1"/>
            <a:r>
              <a:rPr lang="en-US" sz="2800" b="1" dirty="0">
                <a:ea typeface="ＭＳ Ｐゴシック" pitchFamily="-105" charset="-128"/>
              </a:rPr>
              <a:t>Pregnancy</a:t>
            </a:r>
          </a:p>
          <a:p>
            <a:pPr eaLnBrk="1" hangingPunct="1"/>
            <a:endParaRPr lang="en-US" sz="2800" b="1" dirty="0">
              <a:ea typeface="ＭＳ Ｐゴシック" pitchFamily="-105" charset="-128"/>
            </a:endParaRPr>
          </a:p>
          <a:p>
            <a:pPr eaLnBrk="1" hangingPunct="1"/>
            <a:r>
              <a:rPr lang="en-US" sz="2800" b="1" dirty="0">
                <a:ea typeface="ＭＳ Ｐゴシック" pitchFamily="-105" charset="-128"/>
              </a:rPr>
              <a:t>Immunosuppression</a:t>
            </a:r>
          </a:p>
          <a:p>
            <a:pPr lvl="1" eaLnBrk="1" hangingPunct="1"/>
            <a:r>
              <a:rPr lang="en-US" sz="2400" b="1" dirty="0">
                <a:ea typeface="ＭＳ Ｐゴシック" pitchFamily="-105" charset="-128"/>
              </a:rPr>
              <a:t>Administer to HIV-infected children with CD4 counts &gt;15%</a:t>
            </a:r>
          </a:p>
          <a:p>
            <a:pPr lvl="1" eaLnBrk="1" hangingPunct="1"/>
            <a:r>
              <a:rPr lang="en-US" sz="2400" b="1" dirty="0">
                <a:ea typeface="ＭＳ Ｐゴシック" pitchFamily="-105" charset="-128"/>
              </a:rPr>
              <a:t>Administer to HIV-infected adults with CD4 counts &gt;200cells/mm3</a:t>
            </a:r>
          </a:p>
          <a:p>
            <a:pPr eaLnBrk="1" hangingPunct="1"/>
            <a:endParaRPr lang="en-US" sz="2800" b="1" dirty="0">
              <a:ea typeface="ＭＳ Ｐゴシック" pitchFamily="-105" charset="-128"/>
            </a:endParaRPr>
          </a:p>
          <a:p>
            <a:pPr eaLnBrk="1" hangingPunct="1"/>
            <a:r>
              <a:rPr lang="en-US" sz="2800" b="1" dirty="0" err="1">
                <a:ea typeface="ＭＳ Ｐゴシック" pitchFamily="-105" charset="-128"/>
              </a:rPr>
              <a:t>Coadministration</a:t>
            </a:r>
            <a:r>
              <a:rPr lang="en-US" sz="2800" b="1" dirty="0">
                <a:ea typeface="ＭＳ Ｐゴシック" pitchFamily="-105" charset="-128"/>
              </a:rPr>
              <a:t> of recent blood products</a:t>
            </a:r>
            <a:r>
              <a:rPr lang="en-US" sz="2600" b="1" dirty="0">
                <a:ea typeface="ＭＳ Ｐゴシック" pitchFamily="-105" charset="-128"/>
              </a:rPr>
              <a:t> </a:t>
            </a:r>
          </a:p>
          <a:p>
            <a:pPr eaLnBrk="1" hangingPunct="1"/>
            <a:endParaRPr lang="en-US" sz="2600" dirty="0">
              <a:ea typeface="ＭＳ Ｐゴシック" pitchFamily="-105" charset="-128"/>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sz="4000" b="1" dirty="0">
                <a:solidFill>
                  <a:schemeClr val="accent1">
                    <a:satMod val="150000"/>
                  </a:schemeClr>
                </a:solidFill>
                <a:ea typeface="+mj-ea"/>
                <a:cs typeface="+mj-cs"/>
              </a:rPr>
              <a:t>MMR-MMRV Vaccine in Pregnancy</a:t>
            </a:r>
          </a:p>
        </p:txBody>
      </p:sp>
      <p:sp>
        <p:nvSpPr>
          <p:cNvPr id="196611" name="Content Placeholder 2"/>
          <p:cNvSpPr>
            <a:spLocks noGrp="1"/>
          </p:cNvSpPr>
          <p:nvPr>
            <p:ph idx="1"/>
          </p:nvPr>
        </p:nvSpPr>
        <p:spPr/>
        <p:txBody>
          <a:bodyPr/>
          <a:lstStyle/>
          <a:p>
            <a:pPr eaLnBrk="1" hangingPunct="1"/>
            <a:r>
              <a:rPr lang="en-US" b="1" dirty="0">
                <a:ea typeface="ＭＳ Ｐゴシック" pitchFamily="-105" charset="-128"/>
              </a:rPr>
              <a:t>321 women vaccinated</a:t>
            </a:r>
          </a:p>
          <a:p>
            <a:pPr eaLnBrk="1" hangingPunct="1"/>
            <a:endParaRPr lang="en-US" b="1" dirty="0">
              <a:ea typeface="ＭＳ Ｐゴシック" pitchFamily="-105" charset="-128"/>
            </a:endParaRPr>
          </a:p>
          <a:p>
            <a:pPr eaLnBrk="1" hangingPunct="1"/>
            <a:r>
              <a:rPr lang="en-US" b="1" dirty="0">
                <a:ea typeface="ＭＳ Ｐゴシック" pitchFamily="-105" charset="-128"/>
              </a:rPr>
              <a:t>324 live births</a:t>
            </a:r>
          </a:p>
          <a:p>
            <a:pPr eaLnBrk="1" hangingPunct="1"/>
            <a:endParaRPr lang="en-US" b="1" dirty="0">
              <a:ea typeface="ＭＳ Ｐゴシック" pitchFamily="-105" charset="-128"/>
            </a:endParaRPr>
          </a:p>
          <a:p>
            <a:pPr eaLnBrk="1" hangingPunct="1"/>
            <a:r>
              <a:rPr lang="en-US" b="1" dirty="0">
                <a:ea typeface="ＭＳ Ｐゴシック" pitchFamily="-105" charset="-128"/>
              </a:rPr>
              <a:t>No observed CRS</a:t>
            </a:r>
          </a:p>
          <a:p>
            <a:pPr eaLnBrk="1" hangingPunct="1"/>
            <a:endParaRPr lang="en-US" b="1" dirty="0">
              <a:ea typeface="ＭＳ Ｐゴシック" pitchFamily="-105" charset="-128"/>
            </a:endParaRPr>
          </a:p>
          <a:p>
            <a:pPr eaLnBrk="1" hangingPunct="1"/>
            <a:r>
              <a:rPr lang="en-US" b="1" dirty="0">
                <a:ea typeface="ＭＳ Ｐゴシック" pitchFamily="-105" charset="-128"/>
              </a:rPr>
              <a:t>95% confidence limits 0%-1.2%</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sz="3600" b="1" dirty="0">
                <a:solidFill>
                  <a:schemeClr val="accent1">
                    <a:satMod val="150000"/>
                  </a:schemeClr>
                </a:solidFill>
                <a:ea typeface="+mj-ea"/>
                <a:cs typeface="+mj-cs"/>
              </a:rPr>
              <a:t>MMR-MMRV Vaccine Adverse Reactions</a:t>
            </a:r>
          </a:p>
        </p:txBody>
      </p:sp>
      <p:sp>
        <p:nvSpPr>
          <p:cNvPr id="198659" name="Rectangle 3"/>
          <p:cNvSpPr>
            <a:spLocks noGrp="1" noChangeArrowheads="1"/>
          </p:cNvSpPr>
          <p:nvPr>
            <p:ph idx="1"/>
          </p:nvPr>
        </p:nvSpPr>
        <p:spPr/>
        <p:txBody>
          <a:bodyPr>
            <a:normAutofit fontScale="85000" lnSpcReduction="20000"/>
          </a:bodyPr>
          <a:lstStyle/>
          <a:p>
            <a:pPr eaLnBrk="1" hangingPunct="1">
              <a:lnSpc>
                <a:spcPct val="90000"/>
              </a:lnSpc>
            </a:pPr>
            <a:r>
              <a:rPr lang="en-US" sz="2700" b="1" dirty="0">
                <a:ea typeface="ＭＳ Ｐゴシック" pitchFamily="-105" charset="-128"/>
              </a:rPr>
              <a:t>Live – attenuated vaccines mimic s/s of infection</a:t>
            </a:r>
          </a:p>
          <a:p>
            <a:pPr eaLnBrk="1" hangingPunct="1">
              <a:lnSpc>
                <a:spcPct val="90000"/>
              </a:lnSpc>
            </a:pPr>
            <a:endParaRPr lang="en-US" sz="2700" b="1" dirty="0">
              <a:ea typeface="ＭＳ Ｐゴシック" pitchFamily="-105" charset="-128"/>
            </a:endParaRPr>
          </a:p>
          <a:p>
            <a:pPr eaLnBrk="1" hangingPunct="1">
              <a:lnSpc>
                <a:spcPct val="90000"/>
              </a:lnSpc>
              <a:buFont typeface="Wingdings 2" pitchFamily="18" charset="2"/>
              <a:buNone/>
            </a:pPr>
            <a:r>
              <a:rPr lang="en-US" sz="2700" b="1" dirty="0">
                <a:ea typeface="ＭＳ Ｐゴシック" pitchFamily="-105" charset="-128"/>
              </a:rPr>
              <a:t>Common:</a:t>
            </a:r>
          </a:p>
          <a:p>
            <a:pPr eaLnBrk="1" hangingPunct="1">
              <a:lnSpc>
                <a:spcPct val="90000"/>
              </a:lnSpc>
            </a:pPr>
            <a:r>
              <a:rPr lang="en-US" sz="2700" b="1" dirty="0">
                <a:ea typeface="ＭＳ Ｐゴシック" pitchFamily="-105" charset="-128"/>
              </a:rPr>
              <a:t>Rash or zoster (measles, rubella, varicella)</a:t>
            </a:r>
          </a:p>
          <a:p>
            <a:pPr eaLnBrk="1" hangingPunct="1">
              <a:lnSpc>
                <a:spcPct val="90000"/>
              </a:lnSpc>
            </a:pPr>
            <a:r>
              <a:rPr lang="en-US" sz="2700" b="1" dirty="0">
                <a:ea typeface="ＭＳ Ｐゴシック" pitchFamily="-105" charset="-128"/>
              </a:rPr>
              <a:t>Joint symptoms (mumps, rubella)</a:t>
            </a:r>
          </a:p>
          <a:p>
            <a:pPr eaLnBrk="1" hangingPunct="1">
              <a:lnSpc>
                <a:spcPct val="90000"/>
              </a:lnSpc>
              <a:buFont typeface="Wingdings 2" pitchFamily="18" charset="2"/>
              <a:buNone/>
            </a:pPr>
            <a:endParaRPr lang="en-US" sz="2700" b="1" dirty="0">
              <a:ea typeface="ＭＳ Ｐゴシック" pitchFamily="-105" charset="-128"/>
            </a:endParaRPr>
          </a:p>
          <a:p>
            <a:pPr eaLnBrk="1" hangingPunct="1">
              <a:lnSpc>
                <a:spcPct val="90000"/>
              </a:lnSpc>
              <a:buFont typeface="Wingdings 2" pitchFamily="18" charset="2"/>
              <a:buNone/>
            </a:pPr>
            <a:r>
              <a:rPr lang="en-US" sz="2700" b="1" dirty="0">
                <a:ea typeface="ＭＳ Ｐゴシック" pitchFamily="-105" charset="-128"/>
              </a:rPr>
              <a:t>Rare:</a:t>
            </a:r>
          </a:p>
          <a:p>
            <a:pPr eaLnBrk="1" hangingPunct="1">
              <a:lnSpc>
                <a:spcPct val="90000"/>
              </a:lnSpc>
            </a:pPr>
            <a:r>
              <a:rPr lang="en-US" sz="2700" b="1" dirty="0">
                <a:ea typeface="ＭＳ Ｐゴシック" pitchFamily="-105" charset="-128"/>
              </a:rPr>
              <a:t>Thrombocytopenia (rubella)</a:t>
            </a:r>
          </a:p>
          <a:p>
            <a:pPr eaLnBrk="1" hangingPunct="1">
              <a:lnSpc>
                <a:spcPct val="90000"/>
              </a:lnSpc>
            </a:pPr>
            <a:r>
              <a:rPr lang="en-US" sz="2700" b="1" dirty="0" err="1">
                <a:ea typeface="ＭＳ Ｐゴシック" pitchFamily="-105" charset="-128"/>
              </a:rPr>
              <a:t>Parotitis</a:t>
            </a:r>
            <a:r>
              <a:rPr lang="en-US" sz="2700" b="1" dirty="0">
                <a:ea typeface="ＭＳ Ｐゴシック" pitchFamily="-105" charset="-128"/>
              </a:rPr>
              <a:t> (mumps)</a:t>
            </a:r>
          </a:p>
          <a:p>
            <a:pPr eaLnBrk="1" hangingPunct="1">
              <a:lnSpc>
                <a:spcPct val="90000"/>
              </a:lnSpc>
            </a:pPr>
            <a:r>
              <a:rPr lang="en-US" sz="2700" b="1" dirty="0">
                <a:ea typeface="ＭＳ Ｐゴシック" pitchFamily="-105" charset="-128"/>
              </a:rPr>
              <a:t>Deafness (mumps)</a:t>
            </a:r>
          </a:p>
          <a:p>
            <a:pPr eaLnBrk="1" hangingPunct="1">
              <a:lnSpc>
                <a:spcPct val="90000"/>
              </a:lnSpc>
            </a:pPr>
            <a:r>
              <a:rPr lang="en-US" sz="2700" b="1" dirty="0">
                <a:ea typeface="ＭＳ Ｐゴシック" pitchFamily="-105" charset="-128"/>
              </a:rPr>
              <a:t>Encephalopathy (measles, mumps, rubella)</a:t>
            </a:r>
          </a:p>
          <a:p>
            <a:pPr eaLnBrk="1" hangingPunct="1">
              <a:lnSpc>
                <a:spcPct val="90000"/>
              </a:lnSpc>
            </a:pPr>
            <a:endParaRPr lang="en-US" sz="2700" dirty="0">
              <a:ea typeface="ＭＳ Ｐゴシック" pitchFamily="-105" charset="-128"/>
            </a:endParaRPr>
          </a:p>
          <a:p>
            <a:pPr eaLnBrk="1" hangingPunct="1">
              <a:lnSpc>
                <a:spcPct val="90000"/>
              </a:lnSpc>
            </a:pPr>
            <a:endParaRPr lang="en-US" sz="2800" dirty="0">
              <a:ea typeface="ＭＳ Ｐゴシック" pitchFamily="-105"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sz="3600" b="1" dirty="0">
                <a:solidFill>
                  <a:schemeClr val="accent1">
                    <a:satMod val="150000"/>
                  </a:schemeClr>
                </a:solidFill>
                <a:ea typeface="+mj-ea"/>
                <a:cs typeface="+mj-cs"/>
              </a:rPr>
              <a:t>VACCINES THAT WILL BE COVERED</a:t>
            </a:r>
          </a:p>
        </p:txBody>
      </p:sp>
      <p:sp>
        <p:nvSpPr>
          <p:cNvPr id="20483" name="Content Placeholder 2"/>
          <p:cNvSpPr>
            <a:spLocks noGrp="1"/>
          </p:cNvSpPr>
          <p:nvPr>
            <p:ph idx="1"/>
          </p:nvPr>
        </p:nvSpPr>
        <p:spPr>
          <a:xfrm>
            <a:off x="594360" y="2194560"/>
            <a:ext cx="7955280" cy="4358640"/>
          </a:xfrm>
        </p:spPr>
        <p:txBody>
          <a:bodyPr>
            <a:normAutofit fontScale="70000" lnSpcReduction="20000"/>
          </a:bodyPr>
          <a:lstStyle/>
          <a:p>
            <a:pPr eaLnBrk="1" hangingPunct="1"/>
            <a:r>
              <a:rPr lang="en-US" sz="2400" b="1" dirty="0">
                <a:ea typeface="ＭＳ Ｐゴシック" pitchFamily="-105" charset="-128"/>
              </a:rPr>
              <a:t>Influenza</a:t>
            </a:r>
          </a:p>
          <a:p>
            <a:pPr eaLnBrk="1" hangingPunct="1"/>
            <a:r>
              <a:rPr lang="en-US" sz="2400" b="1" dirty="0">
                <a:ea typeface="ＭＳ Ｐゴシック" pitchFamily="-105" charset="-128"/>
              </a:rPr>
              <a:t>Measles, Mumps, and Rubella</a:t>
            </a:r>
          </a:p>
          <a:p>
            <a:pPr eaLnBrk="1" hangingPunct="1"/>
            <a:r>
              <a:rPr lang="en-US" sz="2400" b="1" dirty="0">
                <a:ea typeface="ＭＳ Ｐゴシック" pitchFamily="-105" charset="-128"/>
              </a:rPr>
              <a:t>Varicella</a:t>
            </a:r>
          </a:p>
          <a:p>
            <a:pPr eaLnBrk="1" hangingPunct="1"/>
            <a:r>
              <a:rPr lang="en-US" sz="2400" b="1" dirty="0">
                <a:ea typeface="ＭＳ Ｐゴシック" pitchFamily="-105" charset="-128"/>
              </a:rPr>
              <a:t>Herpes Zoster</a:t>
            </a:r>
          </a:p>
          <a:p>
            <a:pPr eaLnBrk="1" hangingPunct="1"/>
            <a:r>
              <a:rPr lang="en-US" sz="2400" b="1" dirty="0" err="1">
                <a:ea typeface="ＭＳ Ｐゴシック" pitchFamily="-105" charset="-128"/>
              </a:rPr>
              <a:t>Diptheria</a:t>
            </a:r>
            <a:r>
              <a:rPr lang="en-US" sz="2400" b="1" dirty="0">
                <a:ea typeface="ＭＳ Ｐゴシック" pitchFamily="-105" charset="-128"/>
              </a:rPr>
              <a:t>, Tetanus, and Pertussis</a:t>
            </a:r>
          </a:p>
          <a:p>
            <a:pPr eaLnBrk="1" hangingPunct="1"/>
            <a:r>
              <a:rPr lang="en-US" sz="2400" b="1" dirty="0">
                <a:ea typeface="ＭＳ Ｐゴシック" pitchFamily="-105" charset="-128"/>
              </a:rPr>
              <a:t>Pneumococcal</a:t>
            </a:r>
          </a:p>
          <a:p>
            <a:pPr eaLnBrk="1" hangingPunct="1"/>
            <a:r>
              <a:rPr lang="en-US" sz="2400" b="1" dirty="0">
                <a:ea typeface="ＭＳ Ｐゴシック" pitchFamily="-105" charset="-128"/>
              </a:rPr>
              <a:t>Meningococcal</a:t>
            </a:r>
          </a:p>
          <a:p>
            <a:pPr eaLnBrk="1" hangingPunct="1"/>
            <a:r>
              <a:rPr lang="en-US" sz="2400" b="1" dirty="0">
                <a:ea typeface="ＭＳ Ｐゴシック" pitchFamily="-105" charset="-128"/>
              </a:rPr>
              <a:t>Rotavirus</a:t>
            </a:r>
          </a:p>
          <a:p>
            <a:pPr eaLnBrk="1" hangingPunct="1"/>
            <a:r>
              <a:rPr lang="en-US" sz="2400" b="1" dirty="0">
                <a:ea typeface="ＭＳ Ｐゴシック" pitchFamily="-105" charset="-128"/>
              </a:rPr>
              <a:t>Inactivated Poliovirus</a:t>
            </a:r>
          </a:p>
          <a:p>
            <a:pPr eaLnBrk="1" hangingPunct="1"/>
            <a:r>
              <a:rPr lang="en-US" sz="2400" b="1" dirty="0">
                <a:ea typeface="ＭＳ Ｐゴシック" pitchFamily="-105" charset="-128"/>
              </a:rPr>
              <a:t>Human Papillomavirus</a:t>
            </a:r>
          </a:p>
          <a:p>
            <a:r>
              <a:rPr lang="en-US" sz="2400" b="1" dirty="0">
                <a:ea typeface="ＭＳ Ｐゴシック" pitchFamily="-105" charset="-128"/>
              </a:rPr>
              <a:t>Hepatitis A and B</a:t>
            </a:r>
          </a:p>
          <a:p>
            <a:r>
              <a:rPr lang="en-US" sz="2400" b="1" dirty="0" err="1">
                <a:ea typeface="ＭＳ Ｐゴシック" pitchFamily="-105" charset="-128"/>
              </a:rPr>
              <a:t>H</a:t>
            </a:r>
            <a:r>
              <a:rPr lang="en-US" sz="2200" b="1" dirty="0" err="1">
                <a:ea typeface="ＭＳ Ｐゴシック" pitchFamily="-105" charset="-128"/>
              </a:rPr>
              <a:t>aemophilus</a:t>
            </a:r>
            <a:r>
              <a:rPr lang="en-US" sz="2200" b="1" dirty="0">
                <a:ea typeface="ＭＳ Ｐゴシック" pitchFamily="-105" charset="-128"/>
              </a:rPr>
              <a:t> </a:t>
            </a:r>
            <a:r>
              <a:rPr lang="en-US" b="1" dirty="0" err="1">
                <a:ea typeface="ＭＳ Ｐゴシック" pitchFamily="-105" charset="-128"/>
              </a:rPr>
              <a:t>I</a:t>
            </a:r>
            <a:r>
              <a:rPr lang="en-US" sz="2200" b="1" dirty="0" err="1">
                <a:ea typeface="ＭＳ Ｐゴシック" pitchFamily="-105" charset="-128"/>
              </a:rPr>
              <a:t>nfluenzae</a:t>
            </a:r>
            <a:r>
              <a:rPr lang="en-US" sz="2200" b="1" dirty="0">
                <a:ea typeface="ＭＳ Ｐゴシック" pitchFamily="-105" charset="-128"/>
              </a:rPr>
              <a:t> type b</a:t>
            </a:r>
          </a:p>
          <a:p>
            <a:r>
              <a:rPr lang="en-US" sz="2200" b="1" dirty="0">
                <a:ea typeface="ＭＳ Ｐゴシック" pitchFamily="-105" charset="-128"/>
              </a:rPr>
              <a:t>Rabies</a:t>
            </a:r>
          </a:p>
          <a:p>
            <a:r>
              <a:rPr lang="en-US" b="1" dirty="0">
                <a:ea typeface="ＭＳ Ｐゴシック" pitchFamily="-105" charset="-128"/>
              </a:rPr>
              <a:t>Others</a:t>
            </a:r>
            <a:endParaRPr lang="en-US" sz="2200" b="1" dirty="0">
              <a:ea typeface="ＭＳ Ｐゴシック" pitchFamily="-105" charset="-128"/>
            </a:endParaRPr>
          </a:p>
          <a:p>
            <a:endParaRPr lang="en-US" sz="2200" b="1" dirty="0">
              <a:ea typeface="ＭＳ Ｐゴシック" pitchFamily="-105" charset="-128"/>
            </a:endParaRPr>
          </a:p>
          <a:p>
            <a:pPr eaLnBrk="1" hangingPunct="1">
              <a:buFont typeface="Wingdings 2" pitchFamily="18" charset="2"/>
              <a:buNone/>
            </a:pPr>
            <a:endParaRPr lang="en-US" sz="2200" dirty="0">
              <a:ea typeface="ＭＳ Ｐゴシック" pitchFamily="-105" charset="-128"/>
            </a:endParaRPr>
          </a:p>
          <a:p>
            <a:pPr eaLnBrk="1" hangingPunct="1"/>
            <a:endParaRPr lang="en-US" dirty="0">
              <a:ea typeface="ＭＳ Ｐゴシック" pitchFamily="-105" charset="-128"/>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Title 1"/>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n-US" b="1" dirty="0">
                <a:solidFill>
                  <a:srgbClr val="C00000"/>
                </a:solidFill>
                <a:ea typeface="+mj-ea"/>
                <a:cs typeface="+mj-cs"/>
              </a:rPr>
              <a:t>MMR Vaccine and Autism</a:t>
            </a:r>
          </a:p>
        </p:txBody>
      </p:sp>
      <p:sp>
        <p:nvSpPr>
          <p:cNvPr id="200707" name="Content Placeholder 2"/>
          <p:cNvSpPr>
            <a:spLocks noGrp="1"/>
          </p:cNvSpPr>
          <p:nvPr>
            <p:ph idx="1"/>
          </p:nvPr>
        </p:nvSpPr>
        <p:spPr>
          <a:xfrm>
            <a:off x="594360" y="2194560"/>
            <a:ext cx="7955280" cy="4206240"/>
          </a:xfrm>
        </p:spPr>
        <p:txBody>
          <a:bodyPr>
            <a:noAutofit/>
          </a:bodyPr>
          <a:lstStyle/>
          <a:p>
            <a:pPr eaLnBrk="1" hangingPunct="1">
              <a:lnSpc>
                <a:spcPct val="120000"/>
              </a:lnSpc>
            </a:pPr>
            <a:r>
              <a:rPr lang="en-US" sz="1600" b="1" dirty="0">
                <a:ea typeface="ＭＳ Ｐゴシック" pitchFamily="-105" charset="-128"/>
              </a:rPr>
              <a:t>Flawed Wakefield studies suggested that </a:t>
            </a:r>
            <a:r>
              <a:rPr lang="en-US" sz="1600" b="1" dirty="0" err="1">
                <a:ea typeface="ＭＳ Ｐゴシック" pitchFamily="-105" charset="-128"/>
              </a:rPr>
              <a:t>MMR</a:t>
            </a:r>
            <a:r>
              <a:rPr lang="en-US" sz="1600" b="1" dirty="0">
                <a:ea typeface="ＭＳ Ｐゴシック" pitchFamily="-105" charset="-128"/>
              </a:rPr>
              <a:t> caused intestinal inflammation that allowed absorption of proteins that are harmful to the brain</a:t>
            </a:r>
          </a:p>
          <a:p>
            <a:pPr eaLnBrk="1" hangingPunct="1">
              <a:lnSpc>
                <a:spcPct val="120000"/>
              </a:lnSpc>
            </a:pPr>
            <a:r>
              <a:rPr lang="en-US" sz="1600" b="1" dirty="0">
                <a:ea typeface="ＭＳ Ｐゴシック" pitchFamily="-105" charset="-128"/>
              </a:rPr>
              <a:t>Numerous studies that reject causal role</a:t>
            </a:r>
          </a:p>
          <a:p>
            <a:pPr eaLnBrk="1" hangingPunct="1">
              <a:lnSpc>
                <a:spcPct val="120000"/>
              </a:lnSpc>
            </a:pPr>
            <a:r>
              <a:rPr lang="en-US" sz="1600" b="1" dirty="0">
                <a:ea typeface="ＭＳ Ｐゴシック" pitchFamily="-105" charset="-128"/>
              </a:rPr>
              <a:t>Signs and symptoms may be temporal (diagnosis of autism often made in second year of life)</a:t>
            </a:r>
          </a:p>
          <a:p>
            <a:pPr eaLnBrk="1" hangingPunct="1">
              <a:lnSpc>
                <a:spcPct val="120000"/>
              </a:lnSpc>
            </a:pPr>
            <a:r>
              <a:rPr lang="en-US" sz="1600" b="1" dirty="0">
                <a:ea typeface="ＭＳ Ｐゴシック" pitchFamily="-105" charset="-128"/>
              </a:rPr>
              <a:t>CDC, Vaccine Injury Compensation Program, and Institute of Medicine do not support the association</a:t>
            </a:r>
          </a:p>
          <a:p>
            <a:pPr eaLnBrk="1" hangingPunct="1">
              <a:lnSpc>
                <a:spcPct val="120000"/>
              </a:lnSpc>
            </a:pPr>
            <a:r>
              <a:rPr lang="en-US" sz="1600" b="1" dirty="0">
                <a:ea typeface="ＭＳ Ｐゴシック" pitchFamily="-105" charset="-128"/>
              </a:rPr>
              <a:t>Autism has both genetic and environmental component</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rtlCol="0">
            <a:scene3d>
              <a:camera prst="orthographicFront"/>
              <a:lightRig rig="threePt" dir="t">
                <a:rot lat="0" lon="0" rev="4800000"/>
              </a:lightRig>
            </a:scene3d>
          </a:bodyPr>
          <a:lstStyle/>
          <a:p>
            <a:pPr algn="l" eaLnBrk="1" fontAlgn="auto" hangingPunct="1">
              <a:spcAft>
                <a:spcPts val="0"/>
              </a:spcAft>
              <a:defRPr/>
            </a:pPr>
            <a:r>
              <a:rPr lang="en-US" sz="4000" b="1" dirty="0">
                <a:solidFill>
                  <a:schemeClr val="accent1">
                    <a:satMod val="150000"/>
                  </a:schemeClr>
                </a:solidFill>
                <a:ea typeface="+mj-ea"/>
                <a:cs typeface="+mj-cs"/>
              </a:rPr>
              <a:t>Which of the following are false?</a:t>
            </a:r>
          </a:p>
        </p:txBody>
      </p:sp>
      <p:sp>
        <p:nvSpPr>
          <p:cNvPr id="296963" name="Rectangle 3"/>
          <p:cNvSpPr>
            <a:spLocks noGrp="1" noChangeArrowheads="1"/>
          </p:cNvSpPr>
          <p:nvPr>
            <p:ph idx="1"/>
          </p:nvPr>
        </p:nvSpPr>
        <p:spPr/>
        <p:txBody>
          <a:bodyPr>
            <a:normAutofit fontScale="92500" lnSpcReduction="10000"/>
          </a:bodyPr>
          <a:lstStyle/>
          <a:p>
            <a:pPr marL="609600" indent="-609600" eaLnBrk="1" hangingPunct="1">
              <a:lnSpc>
                <a:spcPct val="90000"/>
              </a:lnSpc>
              <a:buFontTx/>
              <a:buAutoNum type="alphaUcPeriod"/>
            </a:pPr>
            <a:r>
              <a:rPr lang="en-US" sz="2800" b="1" dirty="0">
                <a:ea typeface="ＭＳ Ｐゴシック" pitchFamily="-105" charset="-128"/>
              </a:rPr>
              <a:t>The </a:t>
            </a:r>
            <a:r>
              <a:rPr lang="en-US" sz="2800" b="1" dirty="0" err="1">
                <a:ea typeface="ＭＳ Ｐゴシック" pitchFamily="-105" charset="-128"/>
              </a:rPr>
              <a:t>MMRV</a:t>
            </a:r>
            <a:r>
              <a:rPr lang="en-US" sz="2800" b="1" dirty="0">
                <a:ea typeface="ＭＳ Ｐゴシック" pitchFamily="-105" charset="-128"/>
              </a:rPr>
              <a:t> vaccine contains live attenuated virus components of measles, mumps, rubella, and varicella.</a:t>
            </a:r>
          </a:p>
          <a:p>
            <a:pPr marL="609600" indent="-609600" eaLnBrk="1" hangingPunct="1">
              <a:lnSpc>
                <a:spcPct val="90000"/>
              </a:lnSpc>
              <a:buFontTx/>
              <a:buAutoNum type="alphaUcPeriod"/>
            </a:pPr>
            <a:endParaRPr lang="en-US" sz="1200" b="1" dirty="0">
              <a:ea typeface="ＭＳ Ｐゴシック" pitchFamily="-105" charset="-128"/>
            </a:endParaRPr>
          </a:p>
          <a:p>
            <a:pPr marL="609600" indent="-609600" eaLnBrk="1" hangingPunct="1">
              <a:lnSpc>
                <a:spcPct val="90000"/>
              </a:lnSpc>
              <a:buFontTx/>
              <a:buAutoNum type="alphaUcPeriod"/>
            </a:pPr>
            <a:r>
              <a:rPr lang="en-US" sz="2800" b="1" dirty="0">
                <a:ea typeface="ＭＳ Ｐゴシック" pitchFamily="-105" charset="-128"/>
              </a:rPr>
              <a:t>The </a:t>
            </a:r>
            <a:r>
              <a:rPr lang="en-US" sz="2800" b="1" dirty="0" err="1">
                <a:ea typeface="ＭＳ Ｐゴシック" pitchFamily="-105" charset="-128"/>
              </a:rPr>
              <a:t>MMRV</a:t>
            </a:r>
            <a:r>
              <a:rPr lang="en-US" sz="2800" b="1" dirty="0">
                <a:ea typeface="ＭＳ Ｐゴシック" pitchFamily="-105" charset="-128"/>
              </a:rPr>
              <a:t> vaccine may prevent CRS.</a:t>
            </a:r>
          </a:p>
          <a:p>
            <a:pPr marL="609600" indent="-609600" eaLnBrk="1" hangingPunct="1">
              <a:lnSpc>
                <a:spcPct val="90000"/>
              </a:lnSpc>
              <a:buFontTx/>
              <a:buAutoNum type="alphaUcPeriod"/>
            </a:pPr>
            <a:endParaRPr lang="en-US" sz="1400" b="1" dirty="0">
              <a:ea typeface="ＭＳ Ｐゴシック" pitchFamily="-105" charset="-128"/>
            </a:endParaRPr>
          </a:p>
          <a:p>
            <a:pPr marL="609600" indent="-609600" eaLnBrk="1" hangingPunct="1">
              <a:lnSpc>
                <a:spcPct val="90000"/>
              </a:lnSpc>
              <a:buFontTx/>
              <a:buAutoNum type="alphaUcPeriod"/>
            </a:pPr>
            <a:r>
              <a:rPr lang="en-US" sz="2800" b="1" dirty="0">
                <a:ea typeface="ＭＳ Ｐゴシック" pitchFamily="-105" charset="-128"/>
              </a:rPr>
              <a:t>The second dose of </a:t>
            </a:r>
            <a:r>
              <a:rPr lang="en-US" sz="2800" b="1" dirty="0" err="1">
                <a:ea typeface="ＭＳ Ｐゴシック" pitchFamily="-105" charset="-128"/>
              </a:rPr>
              <a:t>MMRV</a:t>
            </a:r>
            <a:r>
              <a:rPr lang="en-US" sz="2800" b="1" dirty="0">
                <a:ea typeface="ＭＳ Ｐゴシック" pitchFamily="-105" charset="-128"/>
              </a:rPr>
              <a:t> ensures nearly 100% immunity.</a:t>
            </a:r>
          </a:p>
          <a:p>
            <a:pPr marL="609600" indent="-609600" eaLnBrk="1" hangingPunct="1">
              <a:lnSpc>
                <a:spcPct val="90000"/>
              </a:lnSpc>
              <a:buFontTx/>
              <a:buAutoNum type="alphaUcPeriod"/>
            </a:pPr>
            <a:endParaRPr lang="en-US" sz="1400" b="1" dirty="0">
              <a:ea typeface="ＭＳ Ｐゴシック" pitchFamily="-105" charset="-128"/>
            </a:endParaRPr>
          </a:p>
          <a:p>
            <a:pPr marL="609600" indent="-609600" eaLnBrk="1" hangingPunct="1">
              <a:lnSpc>
                <a:spcPct val="90000"/>
              </a:lnSpc>
              <a:buFontTx/>
              <a:buAutoNum type="alphaUcPeriod"/>
            </a:pPr>
            <a:r>
              <a:rPr lang="en-US" sz="2800" b="1" dirty="0">
                <a:ea typeface="ＭＳ Ｐゴシック" pitchFamily="-105" charset="-128"/>
              </a:rPr>
              <a:t>The first dose of </a:t>
            </a:r>
            <a:r>
              <a:rPr lang="en-US" sz="2800" b="1" dirty="0" err="1">
                <a:ea typeface="ＭＳ Ｐゴシック" pitchFamily="-105" charset="-128"/>
              </a:rPr>
              <a:t>MMRV</a:t>
            </a:r>
            <a:r>
              <a:rPr lang="en-US" sz="2800" b="1" dirty="0">
                <a:ea typeface="ＭＳ Ｐゴシック" pitchFamily="-105" charset="-128"/>
              </a:rPr>
              <a:t> vaccine should be given at 6 months of age.</a:t>
            </a:r>
          </a:p>
          <a:p>
            <a:pPr marL="609600" indent="-609600" eaLnBrk="1" hangingPunct="1">
              <a:lnSpc>
                <a:spcPct val="90000"/>
              </a:lnSpc>
            </a:pPr>
            <a:endParaRPr lang="en-US" sz="2800" dirty="0">
              <a:ea typeface="ＭＳ Ｐゴシック" pitchFamily="-105"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3" presetClass="emph" presetSubtype="0" fill="remove" nodeType="clickEffect">
                                  <p:stCondLst>
                                    <p:cond delay="0"/>
                                  </p:stCondLst>
                                  <p:childTnLst>
                                    <p:animClr clrSpc="rgb" dir="cw">
                                      <p:cBhvr override="childStyle">
                                        <p:cTn id="6" dur="1500" accel="50000" autoRev="1" fill="hold" tmFilter="0, 0; .33333, 1; 1, 1">
                                          <p:stCondLst>
                                            <p:cond delay="0"/>
                                          </p:stCondLst>
                                        </p:cTn>
                                        <p:tgtEl>
                                          <p:spTgt spid="296963">
                                            <p:txEl>
                                              <p:pRg st="6" end="6"/>
                                            </p:txEl>
                                          </p:spTgt>
                                        </p:tgtEl>
                                        <p:attrNameLst>
                                          <p:attrName>style.color</p:attrName>
                                        </p:attrNameLst>
                                      </p:cBhvr>
                                      <p:to>
                                        <a:schemeClr val="accent1"/>
                                      </p:to>
                                    </p:animClr>
                                    <p:animClr clrSpc="rgb" dir="cw">
                                      <p:cBhvr>
                                        <p:cTn id="7" dur="1500" accel="50000" autoRev="1" fill="hold" tmFilter="0, 0; .33333, 1; 1, 1">
                                          <p:stCondLst>
                                            <p:cond delay="0"/>
                                          </p:stCondLst>
                                        </p:cTn>
                                        <p:tgtEl>
                                          <p:spTgt spid="296963">
                                            <p:txEl>
                                              <p:pRg st="6" end="6"/>
                                            </p:txEl>
                                          </p:spTgt>
                                        </p:tgtEl>
                                        <p:attrNameLst>
                                          <p:attrName>fillcolor</p:attrName>
                                        </p:attrNameLst>
                                      </p:cBhvr>
                                      <p:to>
                                        <a:schemeClr val="accent1"/>
                                      </p:to>
                                    </p:animClr>
                                    <p:set>
                                      <p:cBhvr>
                                        <p:cTn id="8" dur="3000" fill="hold"/>
                                        <p:tgtEl>
                                          <p:spTgt spid="296963">
                                            <p:txEl>
                                              <p:pRg st="6" end="6"/>
                                            </p:txEl>
                                          </p:spTgt>
                                        </p:tgtEl>
                                        <p:attrNameLst>
                                          <p:attrName>fill.type</p:attrName>
                                        </p:attrNameLst>
                                      </p:cBhvr>
                                      <p:to>
                                        <p:strVal val="solid"/>
                                      </p:to>
                                    </p:set>
                                    <p:set>
                                      <p:cBhvr>
                                        <p:cTn id="9" dur="3000" fill="hold"/>
                                        <p:tgtEl>
                                          <p:spTgt spid="296963">
                                            <p:txEl>
                                              <p:pRg st="6" end="6"/>
                                            </p:txEl>
                                          </p:spTgt>
                                        </p:tgtEl>
                                        <p:attrNameLst>
                                          <p:attrName>fill.on</p:attrName>
                                        </p:attrNameLst>
                                      </p:cBhvr>
                                      <p:to>
                                        <p:strVal val="true"/>
                                      </p:to>
                                    </p:set>
                                    <p:animScale>
                                      <p:cBhvr>
                                        <p:cTn id="10" dur="1500" accel="50000" autoRev="1" fill="hold" tmFilter="0, 0; .33333, 1; 1, 1">
                                          <p:stCondLst>
                                            <p:cond delay="0"/>
                                          </p:stCondLst>
                                        </p:cTn>
                                        <p:tgtEl>
                                          <p:spTgt spid="296963">
                                            <p:txEl>
                                              <p:pRg st="6" end="6"/>
                                            </p:txEl>
                                          </p:spTgt>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scene3d>
              <a:camera prst="orthographicFront"/>
              <a:lightRig rig="threePt" dir="t">
                <a:rot lat="0" lon="0" rev="4800000"/>
              </a:lightRig>
            </a:scene3d>
          </a:bodyPr>
          <a:lstStyle/>
          <a:p>
            <a:pPr eaLnBrk="1" hangingPunct="1">
              <a:defRPr/>
            </a:pPr>
            <a:r>
              <a:rPr lang="en-US" b="1" dirty="0">
                <a:solidFill>
                  <a:srgbClr val="C00000"/>
                </a:solidFill>
              </a:rPr>
              <a:t> </a:t>
            </a:r>
          </a:p>
        </p:txBody>
      </p:sp>
      <p:sp>
        <p:nvSpPr>
          <p:cNvPr id="3" name="Content Placeholder 2"/>
          <p:cNvSpPr>
            <a:spLocks noGrp="1"/>
          </p:cNvSpPr>
          <p:nvPr>
            <p:ph idx="1"/>
          </p:nvPr>
        </p:nvSpPr>
        <p:spPr/>
        <p:txBody>
          <a:bodyPr/>
          <a:lstStyle/>
          <a:p>
            <a:pPr eaLnBrk="1" hangingPunct="1"/>
            <a:r>
              <a:rPr lang="en-US" b="1" dirty="0">
                <a:ea typeface="ＭＳ Ｐゴシック" pitchFamily="-105" charset="-128"/>
              </a:rPr>
              <a:t>Live vaccines</a:t>
            </a:r>
          </a:p>
          <a:p>
            <a:pPr lvl="1" eaLnBrk="1" hangingPunct="1"/>
            <a:r>
              <a:rPr lang="en-US" b="1" dirty="0">
                <a:ea typeface="ＭＳ Ｐゴシック" pitchFamily="-105" charset="-128"/>
              </a:rPr>
              <a:t>Please list the live vaccines that are recommended in both the childhood and adult schedules.  When should patients receive these vaccines?</a:t>
            </a:r>
          </a:p>
          <a:p>
            <a:pPr lvl="2" eaLnBrk="1" hangingPunct="1"/>
            <a:endParaRPr lang="en-US" b="1" dirty="0">
              <a:ea typeface="ＭＳ Ｐゴシック" pitchFamily="-105" charset="-128"/>
            </a:endParaRPr>
          </a:p>
          <a:p>
            <a:pPr lvl="2" eaLnBrk="1" hangingPunct="1"/>
            <a:r>
              <a:rPr lang="en-US" b="1" dirty="0">
                <a:ea typeface="ＭＳ Ｐゴシック" pitchFamily="-105" charset="-128"/>
              </a:rPr>
              <a:t>Influenza nasal spray yearly (age 2-49)</a:t>
            </a:r>
          </a:p>
          <a:p>
            <a:pPr lvl="2" eaLnBrk="1" hangingPunct="1"/>
            <a:r>
              <a:rPr lang="en-US" b="1" dirty="0">
                <a:ea typeface="ＭＳ Ｐゴシック" pitchFamily="-105" charset="-128"/>
              </a:rPr>
              <a:t>Measles, Mumps, Rubella at age 1 and before entering school between ages 4-6</a:t>
            </a:r>
          </a:p>
          <a:p>
            <a:pPr lvl="2" eaLnBrk="1" hangingPunct="1"/>
            <a:r>
              <a:rPr lang="en-US" b="1" dirty="0">
                <a:ea typeface="ＭＳ Ｐゴシック" pitchFamily="-105" charset="-128"/>
              </a:rPr>
              <a:t>Varicella at age 1 and before entering school between the ages of 4-6</a:t>
            </a:r>
          </a:p>
          <a:p>
            <a:pPr lvl="2" eaLnBrk="1" hangingPunct="1"/>
            <a:endParaRPr lang="en-US" b="1" dirty="0">
              <a:ea typeface="ＭＳ Ｐゴシック" pitchFamily="-105" charset="-128"/>
            </a:endParaRPr>
          </a:p>
          <a:p>
            <a:pPr lvl="2" eaLnBrk="1" hangingPunct="1"/>
            <a:r>
              <a:rPr lang="en-US" b="1" dirty="0">
                <a:ea typeface="ＭＳ Ｐゴシック" pitchFamily="-105" charset="-128"/>
              </a:rPr>
              <a:t>Yellow Fever (not listed on schedule, traveling only)</a:t>
            </a:r>
          </a:p>
          <a:p>
            <a:pPr lvl="2" eaLnBrk="1" hangingPunct="1"/>
            <a:r>
              <a:rPr lang="en-US" b="1" dirty="0">
                <a:ea typeface="ＭＳ Ｐゴシック" pitchFamily="-105" charset="-128"/>
              </a:rPr>
              <a:t>Rotavirus (no for adults)</a:t>
            </a:r>
          </a:p>
          <a:p>
            <a:pPr lvl="2" eaLnBrk="1" hangingPunct="1"/>
            <a:endParaRPr lang="en-US" dirty="0">
              <a:ea typeface="ＭＳ Ｐゴシック" pitchFamily="-105"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dissolve">
                                      <p:cBhvr>
                                        <p:cTn id="10" dur="500"/>
                                        <p:tgtEl>
                                          <p:spTgt spid="3">
                                            <p:txEl>
                                              <p:pRg st="4" end="4"/>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dissolve">
                                      <p:cBhvr>
                                        <p:cTn id="13" dur="500"/>
                                        <p:tgtEl>
                                          <p:spTgt spid="3">
                                            <p:txEl>
                                              <p:pRg st="5" end="5"/>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dissolve">
                                      <p:cBhvr>
                                        <p:cTn id="16" dur="500"/>
                                        <p:tgtEl>
                                          <p:spTgt spid="3">
                                            <p:txEl>
                                              <p:pRg st="7" end="7"/>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dissolve">
                                      <p:cBhvr>
                                        <p:cTn id="1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228600"/>
            <a:ext cx="8013192" cy="2170176"/>
          </a:xfrm>
        </p:spPr>
        <p:txBody>
          <a:bodyPr rtlCol="0">
            <a:noAutofit/>
            <a:scene3d>
              <a:camera prst="orthographicFront"/>
              <a:lightRig rig="threePt" dir="t">
                <a:rot lat="0" lon="0" rev="4800000"/>
              </a:lightRig>
            </a:scene3d>
          </a:bodyPr>
          <a:lstStyle/>
          <a:p>
            <a:pPr algn="l" eaLnBrk="1" hangingPunct="1">
              <a:defRPr/>
            </a:pPr>
            <a:r>
              <a:rPr lang="en-US" sz="2400" b="1" dirty="0"/>
              <a:t>A parent refuses the MMR vaccine because the parent does not want their child exposed to mercury (</a:t>
            </a:r>
            <a:r>
              <a:rPr lang="en-US" sz="2400" b="1" dirty="0" err="1"/>
              <a:t>thimerosal</a:t>
            </a:r>
            <a:r>
              <a:rPr lang="en-US" sz="2400" b="1" dirty="0"/>
              <a:t>) for fear that it will cause autism is there child.  What can you tell this parent to encourage them to have their child vaccinated?</a:t>
            </a:r>
          </a:p>
        </p:txBody>
      </p:sp>
      <p:sp>
        <p:nvSpPr>
          <p:cNvPr id="5" name="Text Placeholder 4"/>
          <p:cNvSpPr>
            <a:spLocks noGrp="1"/>
          </p:cNvSpPr>
          <p:nvPr>
            <p:ph type="body" idx="1"/>
          </p:nvPr>
        </p:nvSpPr>
        <p:spPr>
          <a:xfrm>
            <a:off x="685800" y="2743200"/>
            <a:ext cx="8021638" cy="3733800"/>
          </a:xfrm>
        </p:spPr>
        <p:txBody>
          <a:bodyPr>
            <a:normAutofit fontScale="85000" lnSpcReduction="20000"/>
          </a:bodyPr>
          <a:lstStyle/>
          <a:p>
            <a:pPr marL="457200" indent="-457200" algn="l" eaLnBrk="1" hangingPunct="1">
              <a:buFont typeface="Corbel" pitchFamily="34" charset="0"/>
              <a:buAutoNum type="arabicPeriod"/>
            </a:pPr>
            <a:r>
              <a:rPr lang="en-US" b="1" dirty="0">
                <a:solidFill>
                  <a:schemeClr val="tx1"/>
                </a:solidFill>
                <a:ea typeface="ＭＳ Ｐゴシック" pitchFamily="-105" charset="-128"/>
              </a:rPr>
              <a:t>Ask them where they obtained their information.</a:t>
            </a:r>
          </a:p>
          <a:p>
            <a:pPr marL="457200" indent="-457200" algn="l" eaLnBrk="1" hangingPunct="1">
              <a:buFont typeface="Corbel" pitchFamily="34" charset="0"/>
              <a:buAutoNum type="arabicPeriod"/>
            </a:pPr>
            <a:endParaRPr lang="en-US" sz="1200" b="1" dirty="0">
              <a:solidFill>
                <a:schemeClr val="tx1"/>
              </a:solidFill>
              <a:ea typeface="ＭＳ Ｐゴシック" pitchFamily="-105" charset="-128"/>
            </a:endParaRPr>
          </a:p>
          <a:p>
            <a:pPr marL="457200" indent="-457200" algn="l" eaLnBrk="1" hangingPunct="1">
              <a:buFont typeface="Corbel" pitchFamily="34" charset="0"/>
              <a:buAutoNum type="arabicPeriod"/>
            </a:pPr>
            <a:r>
              <a:rPr lang="en-US" b="1" dirty="0">
                <a:solidFill>
                  <a:schemeClr val="tx1"/>
                </a:solidFill>
                <a:ea typeface="ＭＳ Ｐゴシック" pitchFamily="-105" charset="-128"/>
              </a:rPr>
              <a:t>Let them know that </a:t>
            </a:r>
            <a:r>
              <a:rPr lang="en-US" b="1" dirty="0" err="1">
                <a:solidFill>
                  <a:schemeClr val="tx1"/>
                </a:solidFill>
                <a:ea typeface="ＭＳ Ｐゴシック" pitchFamily="-105" charset="-128"/>
              </a:rPr>
              <a:t>MMR</a:t>
            </a:r>
            <a:r>
              <a:rPr lang="en-US" b="1" dirty="0">
                <a:solidFill>
                  <a:schemeClr val="tx1"/>
                </a:solidFill>
                <a:ea typeface="ＭＳ Ｐゴシック" pitchFamily="-105" charset="-128"/>
              </a:rPr>
              <a:t> does not contain </a:t>
            </a:r>
            <a:r>
              <a:rPr lang="en-US" b="1" dirty="0" err="1">
                <a:solidFill>
                  <a:schemeClr val="tx1"/>
                </a:solidFill>
                <a:ea typeface="ＭＳ Ｐゴシック" pitchFamily="-105" charset="-128"/>
              </a:rPr>
              <a:t>thimerosal</a:t>
            </a:r>
            <a:r>
              <a:rPr lang="en-US" b="1" dirty="0">
                <a:solidFill>
                  <a:schemeClr val="tx1"/>
                </a:solidFill>
                <a:ea typeface="ＭＳ Ｐゴシック" pitchFamily="-105" charset="-128"/>
              </a:rPr>
              <a:t>.</a:t>
            </a:r>
          </a:p>
          <a:p>
            <a:pPr marL="457200" indent="-457200" algn="l" eaLnBrk="1" hangingPunct="1">
              <a:buFont typeface="Corbel" pitchFamily="34" charset="0"/>
              <a:buAutoNum type="arabicPeriod"/>
            </a:pPr>
            <a:endParaRPr lang="en-US" sz="1200" b="1" dirty="0">
              <a:solidFill>
                <a:schemeClr val="tx1"/>
              </a:solidFill>
              <a:ea typeface="ＭＳ Ｐゴシック" pitchFamily="-105" charset="-128"/>
            </a:endParaRPr>
          </a:p>
          <a:p>
            <a:pPr marL="457200" indent="-457200" algn="l" eaLnBrk="1" hangingPunct="1">
              <a:buFont typeface="Corbel" pitchFamily="34" charset="0"/>
              <a:buAutoNum type="arabicPeriod"/>
            </a:pPr>
            <a:r>
              <a:rPr lang="en-US" b="1" dirty="0">
                <a:solidFill>
                  <a:schemeClr val="tx1"/>
                </a:solidFill>
                <a:ea typeface="ＭＳ Ｐゴシック" pitchFamily="-105" charset="-128"/>
              </a:rPr>
              <a:t>The Institute of Medicine conducted several studies and found no correlation between the </a:t>
            </a:r>
            <a:r>
              <a:rPr lang="en-US" b="1" dirty="0" err="1">
                <a:solidFill>
                  <a:schemeClr val="tx1"/>
                </a:solidFill>
                <a:ea typeface="ＭＳ Ｐゴシック" pitchFamily="-105" charset="-128"/>
              </a:rPr>
              <a:t>MMR</a:t>
            </a:r>
            <a:r>
              <a:rPr lang="en-US" b="1" dirty="0">
                <a:solidFill>
                  <a:schemeClr val="tx1"/>
                </a:solidFill>
                <a:ea typeface="ＭＳ Ｐゴシック" pitchFamily="-105" charset="-128"/>
              </a:rPr>
              <a:t> vaccine and autism.</a:t>
            </a:r>
          </a:p>
          <a:p>
            <a:pPr marL="457200" indent="-457200" algn="l" eaLnBrk="1" hangingPunct="1">
              <a:buFont typeface="Corbel" pitchFamily="34" charset="0"/>
              <a:buAutoNum type="arabicPeriod"/>
            </a:pPr>
            <a:endParaRPr lang="en-US" sz="1200" b="1" dirty="0">
              <a:solidFill>
                <a:schemeClr val="tx1"/>
              </a:solidFill>
              <a:ea typeface="ＭＳ Ｐゴシック" pitchFamily="-105" charset="-128"/>
            </a:endParaRPr>
          </a:p>
          <a:p>
            <a:pPr marL="457200" indent="-457200" algn="l" eaLnBrk="1" hangingPunct="1">
              <a:buFont typeface="Corbel" pitchFamily="34" charset="0"/>
              <a:buAutoNum type="arabicPeriod"/>
            </a:pPr>
            <a:r>
              <a:rPr lang="en-US" b="1" dirty="0">
                <a:solidFill>
                  <a:schemeClr val="tx1"/>
                </a:solidFill>
                <a:ea typeface="ＭＳ Ｐゴシック" pitchFamily="-105" charset="-128"/>
              </a:rPr>
              <a:t>CDC and Vaccine Injury Compensation Program also do not support the association.</a:t>
            </a:r>
            <a:endParaRPr lang="en-US" sz="1200" b="1" dirty="0">
              <a:solidFill>
                <a:schemeClr val="tx1"/>
              </a:solidFill>
              <a:ea typeface="ＭＳ Ｐゴシック" pitchFamily="-105" charset="-128"/>
            </a:endParaRPr>
          </a:p>
          <a:p>
            <a:pPr marL="457200" indent="-457200" algn="l" eaLnBrk="1" hangingPunct="1">
              <a:buFont typeface="Corbel" pitchFamily="34" charset="0"/>
              <a:buAutoNum type="arabicPeriod"/>
            </a:pPr>
            <a:endParaRPr lang="en-US" sz="1200" b="1" dirty="0">
              <a:solidFill>
                <a:schemeClr val="tx1"/>
              </a:solidFill>
              <a:ea typeface="ＭＳ Ｐゴシック" pitchFamily="-105" charset="-128"/>
            </a:endParaRPr>
          </a:p>
          <a:p>
            <a:pPr marL="457200" indent="-457200" algn="l" eaLnBrk="1" hangingPunct="1">
              <a:buFont typeface="Corbel" pitchFamily="34" charset="0"/>
              <a:buAutoNum type="arabicPeriod"/>
            </a:pPr>
            <a:r>
              <a:rPr lang="en-US" b="1" dirty="0">
                <a:solidFill>
                  <a:schemeClr val="tx1"/>
                </a:solidFill>
                <a:ea typeface="ＭＳ Ｐゴシック" pitchFamily="-105" charset="-128"/>
              </a:rPr>
              <a:t>Appeal to their civic duty to the community.</a:t>
            </a:r>
          </a:p>
          <a:p>
            <a:pPr marL="457200" indent="-457200" algn="l" eaLnBrk="1" hangingPunct="1">
              <a:buFont typeface="Corbel" pitchFamily="34" charset="0"/>
              <a:buAutoNum type="arabicPeriod"/>
            </a:pPr>
            <a:endParaRPr lang="en-US" sz="1200" b="1" dirty="0">
              <a:solidFill>
                <a:schemeClr val="tx1"/>
              </a:solidFill>
              <a:ea typeface="ＭＳ Ｐゴシック" pitchFamily="-105" charset="-128"/>
            </a:endParaRPr>
          </a:p>
          <a:p>
            <a:pPr marL="457200" indent="-457200" algn="l" eaLnBrk="1" hangingPunct="1">
              <a:buFont typeface="Corbel" pitchFamily="34" charset="0"/>
              <a:buAutoNum type="arabicPeriod"/>
            </a:pPr>
            <a:r>
              <a:rPr lang="en-US" b="1" dirty="0">
                <a:solidFill>
                  <a:schemeClr val="tx1"/>
                </a:solidFill>
                <a:ea typeface="ＭＳ Ｐゴシック" pitchFamily="-105" charset="-128"/>
              </a:rPr>
              <a:t>Remind them that their child will be at risk for these diseases</a:t>
            </a:r>
            <a:r>
              <a:rPr lang="en-US" dirty="0">
                <a:ea typeface="ＭＳ Ｐゴシック" pitchFamily="-105" charset="-128"/>
              </a:rPr>
              <a:t>.</a:t>
            </a:r>
          </a:p>
          <a:p>
            <a:pPr marL="457200" indent="-457200" eaLnBrk="1" hangingPunct="1">
              <a:buFont typeface="Corbel" pitchFamily="34" charset="0"/>
              <a:buAutoNum type="arabicPeriod"/>
            </a:pPr>
            <a:endParaRPr lang="en-US" dirty="0">
              <a:ea typeface="ＭＳ Ｐゴシック" pitchFamily="-105" charset="-128"/>
            </a:endParaRPr>
          </a:p>
          <a:p>
            <a:pPr marL="457200" indent="-457200" eaLnBrk="1" hangingPunct="1">
              <a:buFont typeface="Corbel" pitchFamily="34" charset="0"/>
              <a:buAutoNum type="arabicPeriod"/>
            </a:pPr>
            <a:endParaRPr lang="en-US" dirty="0">
              <a:ea typeface="ＭＳ Ｐゴシック" pitchFamily="-105"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dissolve">
                                      <p:cBhvr>
                                        <p:cTn id="10" dur="500"/>
                                        <p:tgtEl>
                                          <p:spTgt spid="5">
                                            <p:txEl>
                                              <p:pRg st="2" end="2"/>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dissolve">
                                      <p:cBhvr>
                                        <p:cTn id="13" dur="500"/>
                                        <p:tgtEl>
                                          <p:spTgt spid="5">
                                            <p:txEl>
                                              <p:pRg st="4" end="4"/>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xEl>
                                              <p:pRg st="6" end="6"/>
                                            </p:txEl>
                                          </p:spTgt>
                                        </p:tgtEl>
                                        <p:attrNameLst>
                                          <p:attrName>style.visibility</p:attrName>
                                        </p:attrNameLst>
                                      </p:cBhvr>
                                      <p:to>
                                        <p:strVal val="visible"/>
                                      </p:to>
                                    </p:set>
                                    <p:animEffect transition="in" filter="dissolve">
                                      <p:cBhvr>
                                        <p:cTn id="16" dur="500"/>
                                        <p:tgtEl>
                                          <p:spTgt spid="5">
                                            <p:txEl>
                                              <p:pRg st="6" end="6"/>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animEffect transition="in" filter="dissolve">
                                      <p:cBhvr>
                                        <p:cTn id="19" dur="500"/>
                                        <p:tgtEl>
                                          <p:spTgt spid="5">
                                            <p:txEl>
                                              <p:pRg st="8" end="8"/>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5">
                                            <p:txEl>
                                              <p:pRg st="10" end="10"/>
                                            </p:txEl>
                                          </p:spTgt>
                                        </p:tgtEl>
                                        <p:attrNameLst>
                                          <p:attrName>style.visibility</p:attrName>
                                        </p:attrNameLst>
                                      </p:cBhvr>
                                      <p:to>
                                        <p:strVal val="visible"/>
                                      </p:to>
                                    </p:set>
                                    <p:animEffect transition="in" filter="dissolve">
                                      <p:cBhvr>
                                        <p:cTn id="22"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scene3d>
              <a:camera prst="orthographicFront"/>
              <a:lightRig rig="threePt" dir="t">
                <a:rot lat="0" lon="0" rev="4800000"/>
              </a:lightRig>
            </a:scene3d>
          </a:bodyPr>
          <a:lstStyle/>
          <a:p>
            <a:pPr eaLnBrk="1" hangingPunct="1">
              <a:defRPr/>
            </a:pPr>
            <a:r>
              <a:rPr lang="en-US" dirty="0"/>
              <a:t> </a:t>
            </a:r>
          </a:p>
        </p:txBody>
      </p:sp>
      <p:sp>
        <p:nvSpPr>
          <p:cNvPr id="3" name="Content Placeholder 2"/>
          <p:cNvSpPr>
            <a:spLocks noGrp="1"/>
          </p:cNvSpPr>
          <p:nvPr>
            <p:ph idx="1"/>
          </p:nvPr>
        </p:nvSpPr>
        <p:spPr/>
        <p:txBody>
          <a:bodyPr/>
          <a:lstStyle/>
          <a:p>
            <a:pPr eaLnBrk="1" hangingPunct="1"/>
            <a:r>
              <a:rPr lang="en-US" sz="2800" b="1" dirty="0">
                <a:ea typeface="ＭＳ Ｐゴシック" pitchFamily="-105" charset="-128"/>
              </a:rPr>
              <a:t>Name three things that can affect vaccine response and persistence of protection.	</a:t>
            </a:r>
          </a:p>
          <a:p>
            <a:pPr marL="457200" lvl="1" indent="0" eaLnBrk="1" hangingPunct="1">
              <a:buNone/>
            </a:pPr>
            <a:endParaRPr lang="en-US" sz="2800" b="1" dirty="0">
              <a:ea typeface="ＭＳ Ｐゴシック" pitchFamily="-105" charset="-128"/>
            </a:endParaRPr>
          </a:p>
          <a:p>
            <a:pPr lvl="1" eaLnBrk="1" hangingPunct="1"/>
            <a:r>
              <a:rPr lang="en-US" sz="2800" b="1" dirty="0">
                <a:ea typeface="ＭＳ Ｐゴシック" pitchFamily="-105" charset="-128"/>
              </a:rPr>
              <a:t>Type of vaccine (live or inactivated)</a:t>
            </a:r>
          </a:p>
          <a:p>
            <a:pPr lvl="1" eaLnBrk="1" hangingPunct="1"/>
            <a:r>
              <a:rPr lang="en-US" sz="2800" b="1" dirty="0">
                <a:ea typeface="ＭＳ Ｐゴシック" pitchFamily="-105" charset="-128"/>
              </a:rPr>
              <a:t>Host characteristics and immune status</a:t>
            </a:r>
          </a:p>
          <a:p>
            <a:pPr lvl="1" eaLnBrk="1" hangingPunct="1"/>
            <a:r>
              <a:rPr lang="en-US" sz="2800" b="1" dirty="0">
                <a:ea typeface="ＭＳ Ｐゴシック" pitchFamily="-105" charset="-128"/>
              </a:rPr>
              <a:t>Administration and storage</a:t>
            </a:r>
          </a:p>
          <a:p>
            <a:pPr eaLnBrk="1" hangingPunct="1"/>
            <a:endParaRPr lang="en-US" dirty="0">
              <a:ea typeface="ＭＳ Ｐゴシック" pitchFamily="-105"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dissolve">
                                      <p:cBhvr>
                                        <p:cTn id="10" dur="500"/>
                                        <p:tgtEl>
                                          <p:spTgt spid="3">
                                            <p:txEl>
                                              <p:pRg st="3" end="3"/>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dissolv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scene3d>
              <a:camera prst="orthographicFront"/>
              <a:lightRig rig="threePt" dir="t">
                <a:rot lat="0" lon="0" rev="4800000"/>
              </a:lightRig>
            </a:scene3d>
          </a:bodyPr>
          <a:lstStyle/>
          <a:p>
            <a:pPr eaLnBrk="1" hangingPunct="1">
              <a:defRPr/>
            </a:pPr>
            <a:r>
              <a:rPr lang="en-US" dirty="0"/>
              <a:t> </a:t>
            </a:r>
          </a:p>
        </p:txBody>
      </p:sp>
      <p:sp>
        <p:nvSpPr>
          <p:cNvPr id="3" name="Content Placeholder 2"/>
          <p:cNvSpPr>
            <a:spLocks noGrp="1"/>
          </p:cNvSpPr>
          <p:nvPr>
            <p:ph idx="1"/>
          </p:nvPr>
        </p:nvSpPr>
        <p:spPr/>
        <p:txBody>
          <a:bodyPr>
            <a:normAutofit/>
          </a:bodyPr>
          <a:lstStyle/>
          <a:p>
            <a:pPr eaLnBrk="1" hangingPunct="1"/>
            <a:r>
              <a:rPr lang="en-US" sz="2800" b="1" dirty="0">
                <a:ea typeface="ＭＳ Ｐゴシック" pitchFamily="-105" charset="-128"/>
              </a:rPr>
              <a:t>Which type of vaccine is not consistently immunogenic in children &lt;2 years of age? </a:t>
            </a:r>
          </a:p>
          <a:p>
            <a:pPr eaLnBrk="1" hangingPunct="1"/>
            <a:endParaRPr lang="en-US" sz="2800" b="1" dirty="0">
              <a:ea typeface="ＭＳ Ｐゴシック" pitchFamily="-105" charset="-128"/>
            </a:endParaRPr>
          </a:p>
          <a:p>
            <a:pPr lvl="1" eaLnBrk="1" hangingPunct="1"/>
            <a:r>
              <a:rPr lang="en-US" sz="2800" b="1" dirty="0">
                <a:ea typeface="ＭＳ Ｐゴシック" pitchFamily="-105" charset="-128"/>
              </a:rPr>
              <a:t>Pure polysaccharide vaccines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scene3d>
              <a:camera prst="orthographicFront"/>
              <a:lightRig rig="threePt" dir="t">
                <a:rot lat="0" lon="0" rev="4800000"/>
              </a:lightRig>
            </a:scene3d>
          </a:bodyPr>
          <a:lstStyle/>
          <a:p>
            <a:pPr eaLnBrk="1" hangingPunct="1">
              <a:defRPr/>
            </a:pPr>
            <a:r>
              <a:rPr lang="en-US" dirty="0"/>
              <a:t> </a:t>
            </a:r>
          </a:p>
        </p:txBody>
      </p:sp>
      <p:sp>
        <p:nvSpPr>
          <p:cNvPr id="3" name="Content Placeholder 2"/>
          <p:cNvSpPr>
            <a:spLocks noGrp="1"/>
          </p:cNvSpPr>
          <p:nvPr>
            <p:ph idx="1"/>
          </p:nvPr>
        </p:nvSpPr>
        <p:spPr/>
        <p:txBody>
          <a:bodyPr>
            <a:normAutofit/>
          </a:bodyPr>
          <a:lstStyle/>
          <a:p>
            <a:pPr eaLnBrk="1" hangingPunct="1"/>
            <a:r>
              <a:rPr lang="en-US" sz="2800" b="1" dirty="0">
                <a:ea typeface="ＭＳ Ｐゴシック" pitchFamily="-105" charset="-128"/>
              </a:rPr>
              <a:t>Why are aluminum salts added to inactivated vaccines?</a:t>
            </a:r>
          </a:p>
          <a:p>
            <a:pPr lvl="1" eaLnBrk="1" hangingPunct="1"/>
            <a:endParaRPr lang="en-US" sz="2800" b="1" dirty="0">
              <a:ea typeface="ＭＳ Ｐゴシック" pitchFamily="-105" charset="-128"/>
            </a:endParaRPr>
          </a:p>
          <a:p>
            <a:pPr lvl="1" eaLnBrk="1" hangingPunct="1"/>
            <a:r>
              <a:rPr lang="en-US" sz="2800" b="1" dirty="0">
                <a:ea typeface="ＭＳ Ｐゴシック" pitchFamily="-105" charset="-128"/>
              </a:rPr>
              <a:t>They are adjuvants that increase the rate of response and the duration of immunity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scene3d>
              <a:camera prst="orthographicFront"/>
              <a:lightRig rig="threePt" dir="t">
                <a:rot lat="0" lon="0" rev="4800000"/>
              </a:lightRig>
            </a:scene3d>
          </a:bodyPr>
          <a:lstStyle/>
          <a:p>
            <a:pPr eaLnBrk="1" hangingPunct="1">
              <a:defRPr/>
            </a:pPr>
            <a:r>
              <a:rPr lang="en-US" dirty="0"/>
              <a:t> </a:t>
            </a:r>
          </a:p>
        </p:txBody>
      </p:sp>
      <p:sp>
        <p:nvSpPr>
          <p:cNvPr id="3" name="Content Placeholder 2"/>
          <p:cNvSpPr>
            <a:spLocks noGrp="1"/>
          </p:cNvSpPr>
          <p:nvPr>
            <p:ph idx="1"/>
          </p:nvPr>
        </p:nvSpPr>
        <p:spPr/>
        <p:txBody>
          <a:bodyPr>
            <a:normAutofit/>
          </a:bodyPr>
          <a:lstStyle/>
          <a:p>
            <a:pPr eaLnBrk="1" hangingPunct="1"/>
            <a:r>
              <a:rPr lang="en-US" sz="2800" b="1" dirty="0">
                <a:ea typeface="ＭＳ Ｐゴシック" pitchFamily="-105" charset="-128"/>
              </a:rPr>
              <a:t>If two LIVE vaccines are not administered simultaneously, how long should you delay vaccination with the 2</a:t>
            </a:r>
            <a:r>
              <a:rPr lang="en-US" sz="2800" b="1" baseline="30000" dirty="0">
                <a:ea typeface="ＭＳ Ｐゴシック" pitchFamily="-105" charset="-128"/>
              </a:rPr>
              <a:t>nd</a:t>
            </a:r>
            <a:r>
              <a:rPr lang="en-US" sz="2800" b="1" dirty="0">
                <a:ea typeface="ＭＳ Ｐゴシック" pitchFamily="-105" charset="-128"/>
              </a:rPr>
              <a:t> LIVE vaccine? And why?</a:t>
            </a:r>
          </a:p>
          <a:p>
            <a:pPr eaLnBrk="1" hangingPunct="1"/>
            <a:endParaRPr lang="en-US" sz="2800" b="1" dirty="0">
              <a:ea typeface="ＭＳ Ｐゴシック" pitchFamily="-105" charset="-128"/>
            </a:endParaRPr>
          </a:p>
          <a:p>
            <a:pPr eaLnBrk="1" hangingPunct="1"/>
            <a:r>
              <a:rPr lang="en-US" sz="2800" b="1" dirty="0">
                <a:ea typeface="ＭＳ Ｐゴシック" pitchFamily="-105" charset="-128"/>
              </a:rPr>
              <a:t>4 weeks because the second vaccine will not induce an effective response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scene3d>
              <a:camera prst="orthographicFront"/>
              <a:lightRig rig="threePt" dir="t">
                <a:rot lat="0" lon="0" rev="4800000"/>
              </a:lightRig>
            </a:scene3d>
          </a:bodyPr>
          <a:lstStyle/>
          <a:p>
            <a:pPr eaLnBrk="1" hangingPunct="1">
              <a:defRPr/>
            </a:pPr>
            <a:r>
              <a:rPr lang="en-US" dirty="0"/>
              <a:t> </a:t>
            </a:r>
          </a:p>
        </p:txBody>
      </p:sp>
      <p:sp>
        <p:nvSpPr>
          <p:cNvPr id="3" name="Content Placeholder 2"/>
          <p:cNvSpPr>
            <a:spLocks noGrp="1"/>
          </p:cNvSpPr>
          <p:nvPr>
            <p:ph idx="1"/>
          </p:nvPr>
        </p:nvSpPr>
        <p:spPr/>
        <p:txBody>
          <a:bodyPr>
            <a:normAutofit/>
          </a:bodyPr>
          <a:lstStyle/>
          <a:p>
            <a:pPr eaLnBrk="1" hangingPunct="1"/>
            <a:r>
              <a:rPr lang="en-US" sz="2800" b="1" dirty="0">
                <a:ea typeface="ＭＳ Ｐゴシック" pitchFamily="-105" charset="-128"/>
              </a:rPr>
              <a:t>Which of the following is a TRUE contraindication to vaccination?</a:t>
            </a:r>
          </a:p>
          <a:p>
            <a:pPr marL="971550" lvl="1" indent="-514350" eaLnBrk="1" hangingPunct="1">
              <a:buFont typeface="Corbel" pitchFamily="34" charset="0"/>
              <a:buAutoNum type="alphaLcPeriod"/>
            </a:pPr>
            <a:endParaRPr lang="en-US" sz="2800" b="1" dirty="0">
              <a:ea typeface="ＭＳ Ｐゴシック" pitchFamily="-105" charset="-128"/>
            </a:endParaRPr>
          </a:p>
          <a:p>
            <a:pPr marL="971550" lvl="1" indent="-514350" eaLnBrk="1" hangingPunct="1">
              <a:buFont typeface="Corbel" pitchFamily="34" charset="0"/>
              <a:buAutoNum type="alphaLcPeriod"/>
            </a:pPr>
            <a:r>
              <a:rPr lang="en-US" sz="2800" b="1" dirty="0">
                <a:ea typeface="ＭＳ Ｐゴシック" pitchFamily="-105" charset="-128"/>
              </a:rPr>
              <a:t>Severe illness</a:t>
            </a:r>
          </a:p>
          <a:p>
            <a:pPr marL="971550" lvl="1" indent="-514350" eaLnBrk="1" hangingPunct="1">
              <a:buFont typeface="Corbel" pitchFamily="34" charset="0"/>
              <a:buAutoNum type="alphaLcPeriod"/>
            </a:pPr>
            <a:r>
              <a:rPr lang="en-US" sz="2800" b="1" dirty="0">
                <a:ea typeface="ＭＳ Ｐゴシック" pitchFamily="-105" charset="-128"/>
              </a:rPr>
              <a:t>Premature birth</a:t>
            </a:r>
          </a:p>
          <a:p>
            <a:pPr marL="971550" lvl="1" indent="-514350" eaLnBrk="1" hangingPunct="1">
              <a:buFont typeface="Corbel" pitchFamily="34" charset="0"/>
              <a:buAutoNum type="alphaLcPeriod"/>
            </a:pPr>
            <a:r>
              <a:rPr lang="en-US" sz="2800" b="1" dirty="0">
                <a:ea typeface="ＭＳ Ｐゴシック" pitchFamily="-105" charset="-128"/>
              </a:rPr>
              <a:t>Breastfeeding</a:t>
            </a:r>
          </a:p>
          <a:p>
            <a:pPr marL="971550" lvl="1" indent="-514350" eaLnBrk="1" hangingPunct="1">
              <a:buFont typeface="Corbel" pitchFamily="34" charset="0"/>
              <a:buAutoNum type="alphaLcPeriod"/>
            </a:pPr>
            <a:r>
              <a:rPr lang="en-US" sz="2800" b="1" dirty="0">
                <a:ea typeface="ＭＳ Ｐゴシック" pitchFamily="-105" charset="-128"/>
              </a:rPr>
              <a:t>Warfarin therapy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mph" presetSubtype="0" fill="hold" grpId="0" nodeType="withEffect">
                                  <p:stCondLst>
                                    <p:cond delay="0"/>
                                  </p:stCondLst>
                                  <p:childTnLst>
                                    <p:animClr clrSpc="rgb" dir="cw">
                                      <p:cBhvr override="childStyle">
                                        <p:cTn id="6" dur="1900" fill="hold">
                                          <p:stCondLst>
                                            <p:cond delay="100"/>
                                          </p:stCondLst>
                                        </p:cTn>
                                        <p:tgtEl>
                                          <p:spTgt spid="3">
                                            <p:txEl>
                                              <p:pRg st="2" end="2"/>
                                            </p:txEl>
                                          </p:spTgt>
                                        </p:tgtEl>
                                        <p:attrNameLst>
                                          <p:attrName>style.color</p:attrName>
                                        </p:attrNameLst>
                                      </p:cBhvr>
                                      <p:to>
                                        <a:schemeClr val="folHlink"/>
                                      </p:to>
                                    </p:animClr>
                                    <p:animClr clrSpc="rgb" dir="cw">
                                      <p:cBhvr>
                                        <p:cTn id="7" dur="1900" fill="hold">
                                          <p:stCondLst>
                                            <p:cond delay="100"/>
                                          </p:stCondLst>
                                        </p:cTn>
                                        <p:tgtEl>
                                          <p:spTgt spid="3">
                                            <p:txEl>
                                              <p:pRg st="2" end="2"/>
                                            </p:txEl>
                                          </p:spTgt>
                                        </p:tgtEl>
                                        <p:attrNameLst>
                                          <p:attrName>fillColor</p:attrName>
                                        </p:attrNameLst>
                                      </p:cBhvr>
                                      <p:to>
                                        <a:schemeClr val="folHlink"/>
                                      </p:to>
                                    </p:animClr>
                                    <p:set>
                                      <p:cBhvr>
                                        <p:cTn id="8" dur="1900" fill="hold">
                                          <p:stCondLst>
                                            <p:cond delay="100"/>
                                          </p:stCondLst>
                                        </p:cTn>
                                        <p:tgtEl>
                                          <p:spTgt spid="3">
                                            <p:txEl>
                                              <p:pRg st="2" end="2"/>
                                            </p:txEl>
                                          </p:spTgt>
                                        </p:tgtEl>
                                        <p:attrNameLst>
                                          <p:attrName>fill.type</p:attrName>
                                        </p:attrNameLst>
                                      </p:cBhvr>
                                      <p:to>
                                        <p:strVal val="solid"/>
                                      </p:to>
                                    </p:set>
                                    <p:set>
                                      <p:cBhvr>
                                        <p:cTn id="9" dur="1900" fill="hold">
                                          <p:stCondLst>
                                            <p:cond delay="100"/>
                                          </p:stCondLst>
                                        </p:cTn>
                                        <p:tgtEl>
                                          <p:spTgt spid="3">
                                            <p:txEl>
                                              <p:pRg st="2" end="2"/>
                                            </p:txEl>
                                          </p:spTgt>
                                        </p:tgtEl>
                                        <p:attrNameLst>
                                          <p:attrName>fill.on</p:attrName>
                                        </p:attrNameLst>
                                      </p:cBhvr>
                                      <p:to>
                                        <p:strVal val="true"/>
                                      </p:to>
                                    </p:set>
                                    <p:animScale>
                                      <p:cBhvr>
                                        <p:cTn id="10" dur="200" fill="hold">
                                          <p:stCondLst>
                                            <p:cond delay="0"/>
                                          </p:stCondLst>
                                        </p:cTn>
                                        <p:tgtEl>
                                          <p:spTgt spid="3">
                                            <p:txEl>
                                              <p:pRg st="2" end="2"/>
                                            </p:txEl>
                                          </p:spTgt>
                                        </p:tgtEl>
                                      </p:cBhvr>
                                      <p:from x="100000" y="100000"/>
                                      <p:to x="100000" y="5000"/>
                                    </p:animScale>
                                    <p:animScale>
                                      <p:cBhvr>
                                        <p:cTn id="11" dur="200" fill="hold">
                                          <p:stCondLst>
                                            <p:cond delay="200"/>
                                          </p:stCondLst>
                                        </p:cTn>
                                        <p:tgtEl>
                                          <p:spTgt spid="3">
                                            <p:txEl>
                                              <p:pRg st="2" end="2"/>
                                            </p:txEl>
                                          </p:spTgt>
                                        </p:tgtEl>
                                      </p:cBhvr>
                                      <p:from x="100000" y="5000"/>
                                      <p:to x="120000" y="150000"/>
                                    </p:animScale>
                                    <p:animScale>
                                      <p:cBhvr>
                                        <p:cTn id="12" dur="600" fill="hold">
                                          <p:stCondLst>
                                            <p:cond delay="1400"/>
                                          </p:stCondLst>
                                        </p:cTn>
                                        <p:tgtEl>
                                          <p:spTgt spid="3">
                                            <p:txEl>
                                              <p:pRg st="2" end="2"/>
                                            </p:txEl>
                                          </p:spTgt>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94360" y="-381000"/>
            <a:ext cx="7955280" cy="2801935"/>
          </a:xfrm>
        </p:spPr>
        <p:txBody>
          <a:bodyPr rtlCol="0">
            <a:scene3d>
              <a:camera prst="orthographicFront"/>
              <a:lightRig rig="threePt" dir="t">
                <a:rot lat="0" lon="0" rev="4800000"/>
              </a:lightRig>
            </a:scene3d>
          </a:bodyPr>
          <a:lstStyle/>
          <a:p>
            <a:pPr eaLnBrk="1" fontAlgn="auto" hangingPunct="1">
              <a:spcAft>
                <a:spcPts val="0"/>
              </a:spcAft>
              <a:defRPr/>
            </a:pPr>
            <a:r>
              <a:rPr lang="en-US" b="1" dirty="0" err="1">
                <a:solidFill>
                  <a:srgbClr val="C00000"/>
                </a:solidFill>
                <a:ea typeface="+mj-ea"/>
                <a:cs typeface="+mj-cs"/>
              </a:rPr>
              <a:t>DTaP</a:t>
            </a:r>
            <a:r>
              <a:rPr lang="en-US" b="1" dirty="0">
                <a:solidFill>
                  <a:srgbClr val="C00000"/>
                </a:solidFill>
                <a:ea typeface="+mj-ea"/>
                <a:cs typeface="+mj-cs"/>
              </a:rPr>
              <a:t> – DT – Td – </a:t>
            </a:r>
            <a:r>
              <a:rPr lang="en-US" b="1" dirty="0" err="1">
                <a:solidFill>
                  <a:srgbClr val="C00000"/>
                </a:solidFill>
                <a:ea typeface="+mj-ea"/>
                <a:cs typeface="+mj-cs"/>
              </a:rPr>
              <a:t>Tdap</a:t>
            </a:r>
            <a:r>
              <a:rPr lang="en-US" b="1" dirty="0">
                <a:solidFill>
                  <a:srgbClr val="C00000"/>
                </a:solidFill>
                <a:ea typeface="+mj-ea"/>
                <a:cs typeface="+mj-cs"/>
              </a:rPr>
              <a:t> </a:t>
            </a:r>
          </a:p>
        </p:txBody>
      </p:sp>
      <p:sp>
        <p:nvSpPr>
          <p:cNvPr id="222211" name="Text Placeholder 4"/>
          <p:cNvSpPr>
            <a:spLocks noGrp="1"/>
          </p:cNvSpPr>
          <p:nvPr>
            <p:ph type="body" idx="1"/>
          </p:nvPr>
        </p:nvSpPr>
        <p:spPr>
          <a:xfrm>
            <a:off x="528002" y="3276600"/>
            <a:ext cx="8021638" cy="2362200"/>
          </a:xfrm>
        </p:spPr>
        <p:txBody>
          <a:bodyPr/>
          <a:lstStyle/>
          <a:p>
            <a:pPr eaLnBrk="1" hangingPunct="1">
              <a:buFont typeface="Arial" charset="0"/>
              <a:buChar char="•"/>
            </a:pPr>
            <a:r>
              <a:rPr lang="en-US" sz="3000" b="1" dirty="0">
                <a:solidFill>
                  <a:schemeClr val="tx1"/>
                </a:solidFill>
                <a:ea typeface="ＭＳ Ｐゴシック" pitchFamily="-105" charset="-128"/>
              </a:rPr>
              <a:t>Diphtheria</a:t>
            </a:r>
          </a:p>
          <a:p>
            <a:pPr eaLnBrk="1" hangingPunct="1">
              <a:buFont typeface="Arial" charset="0"/>
              <a:buChar char="•"/>
            </a:pPr>
            <a:r>
              <a:rPr lang="en-US" sz="3000" b="1" dirty="0">
                <a:solidFill>
                  <a:schemeClr val="tx1"/>
                </a:solidFill>
                <a:ea typeface="ＭＳ Ｐゴシック" pitchFamily="-105" charset="-128"/>
              </a:rPr>
              <a:t>Tetanus</a:t>
            </a:r>
          </a:p>
          <a:p>
            <a:pPr eaLnBrk="1" hangingPunct="1">
              <a:buFont typeface="Arial" charset="0"/>
              <a:buChar char="•"/>
            </a:pPr>
            <a:r>
              <a:rPr lang="en-US" sz="3000" b="1" dirty="0">
                <a:solidFill>
                  <a:schemeClr val="tx1"/>
                </a:solidFill>
                <a:ea typeface="ＭＳ Ｐゴシック" pitchFamily="-105" charset="-128"/>
              </a:rPr>
              <a:t>Pertussis</a:t>
            </a:r>
          </a:p>
        </p:txBody>
      </p:sp>
    </p:spTree>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9740</TotalTime>
  <Words>6775</Words>
  <Application>Microsoft Office PowerPoint</Application>
  <PresentationFormat>On-screen Show (4:3)</PresentationFormat>
  <Paragraphs>1465</Paragraphs>
  <Slides>159</Slides>
  <Notes>147</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159</vt:i4>
      </vt:variant>
    </vt:vector>
  </HeadingPairs>
  <TitlesOfParts>
    <vt:vector size="171" baseType="lpstr">
      <vt:lpstr>ＭＳ Ｐゴシック</vt:lpstr>
      <vt:lpstr>Arial</vt:lpstr>
      <vt:lpstr>Calibri</vt:lpstr>
      <vt:lpstr>Century Gothic</vt:lpstr>
      <vt:lpstr>Corbel</vt:lpstr>
      <vt:lpstr>Courier New</vt:lpstr>
      <vt:lpstr>Tahoma</vt:lpstr>
      <vt:lpstr>Wingdings</vt:lpstr>
      <vt:lpstr>Wingdings 2</vt:lpstr>
      <vt:lpstr>Vapor Trail</vt:lpstr>
      <vt:lpstr>Photo Editor Photo</vt:lpstr>
      <vt:lpstr>Chart</vt:lpstr>
      <vt:lpstr>NEW MEXICO PHARMACIST’S      PRESCRIPTIVE AUTHORITY    IMMUNIZATION CERTIFICATION  2021</vt:lpstr>
      <vt:lpstr>Prescriptive Authority</vt:lpstr>
      <vt:lpstr>DISCLOSURE</vt:lpstr>
      <vt:lpstr>CLASS</vt:lpstr>
      <vt:lpstr>ROLE OF the PHARMACIST</vt:lpstr>
      <vt:lpstr>VACCINES ARE DRUGS</vt:lpstr>
      <vt:lpstr>Vaccine-Preventable  Infectious Diseases</vt:lpstr>
      <vt:lpstr>Objectives</vt:lpstr>
      <vt:lpstr>VACCINES THAT WILL BE COVERED</vt:lpstr>
      <vt:lpstr>Preventing Disease</vt:lpstr>
      <vt:lpstr>Morbidity Comparison in U.S.</vt:lpstr>
      <vt:lpstr>PowerPoint Presentation</vt:lpstr>
      <vt:lpstr>Smallpox</vt:lpstr>
      <vt:lpstr>MUMPS</vt:lpstr>
      <vt:lpstr>TETANUS</vt:lpstr>
      <vt:lpstr>PowerPoint Presentation</vt:lpstr>
      <vt:lpstr>HERPES ZOSTER</vt:lpstr>
      <vt:lpstr>Vaccines and Media</vt:lpstr>
      <vt:lpstr>Myth or Reality</vt:lpstr>
      <vt:lpstr>Myth or Reality</vt:lpstr>
      <vt:lpstr>True or False</vt:lpstr>
      <vt:lpstr>Addressing Parents Concerns</vt:lpstr>
      <vt:lpstr>Community Benefit</vt:lpstr>
      <vt:lpstr>Pharmacists’ Responsibility</vt:lpstr>
      <vt:lpstr>Resources</vt:lpstr>
      <vt:lpstr>Adverse Event Reporting</vt:lpstr>
      <vt:lpstr>Principles of Immunity</vt:lpstr>
      <vt:lpstr>Principles of Immunity</vt:lpstr>
      <vt:lpstr>Principles of Immunity</vt:lpstr>
      <vt:lpstr>Principles of Immunity</vt:lpstr>
      <vt:lpstr>Principles of Immunity</vt:lpstr>
      <vt:lpstr>Active Immune Response to Primary Exposure</vt:lpstr>
      <vt:lpstr>         Active Immune Response to Secondary Exposure</vt:lpstr>
      <vt:lpstr>Antibody Production following Vaccination</vt:lpstr>
      <vt:lpstr>Vaccination Principles</vt:lpstr>
      <vt:lpstr>Immunizing Agents</vt:lpstr>
      <vt:lpstr>Immunizing Agents - Components</vt:lpstr>
      <vt:lpstr>Live Attenuated Vaccines</vt:lpstr>
      <vt:lpstr>Available Live Virus Vaccines</vt:lpstr>
      <vt:lpstr>Herpes Zoster vaccine</vt:lpstr>
      <vt:lpstr>Inactivated Vaccines</vt:lpstr>
      <vt:lpstr>Available Inactivated Vaccines</vt:lpstr>
      <vt:lpstr>Pure Polysaccharide Vaccines</vt:lpstr>
      <vt:lpstr>Polysaccharide Conjugate Vaccines</vt:lpstr>
      <vt:lpstr>Immunization Schedules</vt:lpstr>
      <vt:lpstr>Immunization Schedule for Ages 0-18 Years - combined</vt:lpstr>
      <vt:lpstr>Immunization Schedule for Ages 0-18 Years</vt:lpstr>
      <vt:lpstr>Immunization Schedule for Adults</vt:lpstr>
      <vt:lpstr>Administration</vt:lpstr>
      <vt:lpstr>Administration</vt:lpstr>
      <vt:lpstr> Some vaccines cannot be administered during the first year of life because: </vt:lpstr>
      <vt:lpstr>Contraindications or Precautions</vt:lpstr>
      <vt:lpstr>Invalid Contraindications</vt:lpstr>
      <vt:lpstr>Adverse Reactions</vt:lpstr>
      <vt:lpstr>A 4-year old girl presents at your pharmacy influenza clinic with a non-productive cough.  She has no other symptoms and has never received an influenza vaccine in the past.  She recently received  her 5th DTaP vaccination 3 weeks ago and has no other contraindications to vaccination.  You:</vt:lpstr>
      <vt:lpstr>Diseases and Vaccines</vt:lpstr>
      <vt:lpstr>Influenza</vt:lpstr>
      <vt:lpstr>Influenza</vt:lpstr>
      <vt:lpstr>Influenza</vt:lpstr>
      <vt:lpstr>Influenza</vt:lpstr>
      <vt:lpstr>Influenza Vaccines</vt:lpstr>
      <vt:lpstr>FluBlok</vt:lpstr>
      <vt:lpstr>Flucelvax</vt:lpstr>
      <vt:lpstr>Choice of Influenza Vaccine</vt:lpstr>
      <vt:lpstr>Inactivated Influenza Vaccine Contraindications and Precautions</vt:lpstr>
      <vt:lpstr>Severe Allergy to Egg  </vt:lpstr>
      <vt:lpstr>Influenza Vaccination – egg allergy  </vt:lpstr>
      <vt:lpstr>Seasonal Vaccine</vt:lpstr>
      <vt:lpstr>Seasonal Flu Target Groups</vt:lpstr>
      <vt:lpstr>MMR-MMRV</vt:lpstr>
      <vt:lpstr>Measles</vt:lpstr>
      <vt:lpstr>Mumps</vt:lpstr>
      <vt:lpstr>Mumps Resurgence</vt:lpstr>
      <vt:lpstr>Rubella </vt:lpstr>
      <vt:lpstr>Congenital Rubella Syndrome</vt:lpstr>
      <vt:lpstr>Varicella/Zoster</vt:lpstr>
      <vt:lpstr>Varicella (Chickenpox)</vt:lpstr>
      <vt:lpstr>Herpes Zoster (Shingles)</vt:lpstr>
      <vt:lpstr>Herpes Zoster</vt:lpstr>
      <vt:lpstr>Zoster Complications</vt:lpstr>
      <vt:lpstr>MMR-MMRV Vaccine</vt:lpstr>
      <vt:lpstr>Varicella and Zoster Vaccines</vt:lpstr>
      <vt:lpstr>Evidence of Immunity</vt:lpstr>
      <vt:lpstr>Herpes Zoster Vaccine</vt:lpstr>
      <vt:lpstr>Shingrix vs. Zostavax</vt:lpstr>
      <vt:lpstr> What are the contraindications for the MMR-MMRV vaccine?</vt:lpstr>
      <vt:lpstr>Contraindications</vt:lpstr>
      <vt:lpstr>MMR-MMRV Vaccine in Pregnancy</vt:lpstr>
      <vt:lpstr>MMR-MMRV Vaccine Adverse Reactions</vt:lpstr>
      <vt:lpstr>MMR Vaccine and Autism</vt:lpstr>
      <vt:lpstr>Which of the following are false?</vt:lpstr>
      <vt:lpstr> </vt:lpstr>
      <vt:lpstr>A parent refuses the MMR vaccine because the parent does not want their child exposed to mercury (thimerosal) for fear that it will cause autism is there child.  What can you tell this parent to encourage them to have their child vaccinated?</vt:lpstr>
      <vt:lpstr> </vt:lpstr>
      <vt:lpstr> </vt:lpstr>
      <vt:lpstr> </vt:lpstr>
      <vt:lpstr> </vt:lpstr>
      <vt:lpstr> </vt:lpstr>
      <vt:lpstr>DTaP – DT – Td – Tdap </vt:lpstr>
      <vt:lpstr>DTaP-DT-Td-Tdap</vt:lpstr>
      <vt:lpstr>Diphtheria</vt:lpstr>
      <vt:lpstr>Diptheria Complications</vt:lpstr>
      <vt:lpstr>Tetanus</vt:lpstr>
      <vt:lpstr>Tetanus Complications</vt:lpstr>
      <vt:lpstr>Diptheria and Tetanus Toxoids</vt:lpstr>
      <vt:lpstr>Diptheria and Tetanus Toxoids</vt:lpstr>
      <vt:lpstr>Pertussis</vt:lpstr>
      <vt:lpstr>Pertussis – ‘100 Day Cough’</vt:lpstr>
      <vt:lpstr>Pertussis Vaccine</vt:lpstr>
      <vt:lpstr>Pertussis Vaccine</vt:lpstr>
      <vt:lpstr>DTaP-DT-Td-Tdap</vt:lpstr>
      <vt:lpstr>DTaP</vt:lpstr>
      <vt:lpstr>An 11-year old patient is in your clinic to receive his tetanus/diptheria booster.  He received his DTaP series at 13 months, 14 months, 15 months, and a DTaP booster at 4 years old.  He had no reaction to his previous vaccination.  What do you want to give him today?    When should he come back for his booster and which formulation should he receive? </vt:lpstr>
      <vt:lpstr>Pneumococcal Disease</vt:lpstr>
      <vt:lpstr>Pneumococcal Meningitis</vt:lpstr>
      <vt:lpstr>Pneumococcal Pneumonia</vt:lpstr>
      <vt:lpstr>Pneumococcal Vaccine</vt:lpstr>
      <vt:lpstr>Pneumococcal Polysaccharide Vaccine (PPSV)</vt:lpstr>
      <vt:lpstr>Pneumococcal Conjugated Vaccine (PCV)</vt:lpstr>
      <vt:lpstr>Pneumococcal Conjugate Vaccine (PCV)</vt:lpstr>
      <vt:lpstr>You are administering the 4th pneumococcal vaccine to a 12-month old little girl and you realize that you gave her the pure polysaccharide pneumococcal vaccine instead of the conjugated vaccine.  You:</vt:lpstr>
      <vt:lpstr>Meningococcal Disease</vt:lpstr>
      <vt:lpstr>Clinical Manifestations of Neisseria meningitidis</vt:lpstr>
      <vt:lpstr>Individuals at Risk for Neisseria meningitidis Infection </vt:lpstr>
      <vt:lpstr>Meningococcal Vaccines</vt:lpstr>
      <vt:lpstr>Meningococcal Polysaccharide Vaccine (MPSV)</vt:lpstr>
      <vt:lpstr>Meningococcal Conjugate Vaccine (MCV)</vt:lpstr>
      <vt:lpstr>Rotavirus Gastroenteritis</vt:lpstr>
      <vt:lpstr>Rotavirus Vaccine- RotaTeq® </vt:lpstr>
      <vt:lpstr>Rotavirus Vaccine- RotaTeq® </vt:lpstr>
      <vt:lpstr>Which vaccine is ineffective in children under 2 years of age?</vt:lpstr>
      <vt:lpstr>Poliomyelitis</vt:lpstr>
      <vt:lpstr>Paralytic Polio</vt:lpstr>
      <vt:lpstr>Polio Epidemic in U.S.</vt:lpstr>
      <vt:lpstr>The ‘Iron Lung’</vt:lpstr>
      <vt:lpstr>Polio Vaccine</vt:lpstr>
      <vt:lpstr>Inactivated Polio Vaccine</vt:lpstr>
      <vt:lpstr>Inactivated Polio Vaccine</vt:lpstr>
      <vt:lpstr>Human Papillomavirus (HPV)</vt:lpstr>
      <vt:lpstr>Human Papillomavirus (HPV)</vt:lpstr>
      <vt:lpstr>Quadrivalent HPV Vaccine</vt:lpstr>
      <vt:lpstr>Quadrivalent HPV Vaccine</vt:lpstr>
      <vt:lpstr>Quadrivalent HPV Vaccine</vt:lpstr>
      <vt:lpstr>Way back when… VAERS Reporting</vt:lpstr>
      <vt:lpstr>HPV Vaccine Contraindications</vt:lpstr>
      <vt:lpstr>Hepatitis A Vaccine</vt:lpstr>
      <vt:lpstr>Hepatitis B Vaccine</vt:lpstr>
      <vt:lpstr>Hepatitis A/B Coformulation - Twinrix®</vt:lpstr>
      <vt:lpstr>Haemophilus influenzae Type B Vaccine</vt:lpstr>
      <vt:lpstr>Rabies</vt:lpstr>
      <vt:lpstr>Cases</vt:lpstr>
      <vt:lpstr>Case #1</vt:lpstr>
      <vt:lpstr>Case #1</vt:lpstr>
      <vt:lpstr>Case #1</vt:lpstr>
      <vt:lpstr>Case #2</vt:lpstr>
      <vt:lpstr>Case #2</vt:lpstr>
      <vt:lpstr>Case #2</vt:lpstr>
      <vt:lpstr>Case #3</vt:lpstr>
      <vt:lpstr>Case #3 Answers: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Lomas2211</dc:creator>
  <cp:lastModifiedBy>12039</cp:lastModifiedBy>
  <cp:revision>328</cp:revision>
  <cp:lastPrinted>2009-11-05T22:21:51Z</cp:lastPrinted>
  <dcterms:created xsi:type="dcterms:W3CDTF">2010-01-26T22:01:47Z</dcterms:created>
  <dcterms:modified xsi:type="dcterms:W3CDTF">2021-09-11T14:54:49Z</dcterms:modified>
</cp:coreProperties>
</file>