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83" r:id="rId2"/>
    <p:sldId id="397" r:id="rId3"/>
    <p:sldId id="398" r:id="rId4"/>
    <p:sldId id="289" r:id="rId5"/>
    <p:sldId id="290" r:id="rId6"/>
    <p:sldId id="378" r:id="rId7"/>
    <p:sldId id="380" r:id="rId8"/>
    <p:sldId id="396" r:id="rId9"/>
    <p:sldId id="256" r:id="rId10"/>
    <p:sldId id="377" r:id="rId11"/>
    <p:sldId id="379" r:id="rId12"/>
    <p:sldId id="381" r:id="rId13"/>
    <p:sldId id="382" r:id="rId14"/>
    <p:sldId id="261" r:id="rId15"/>
    <p:sldId id="388" r:id="rId16"/>
    <p:sldId id="337" r:id="rId17"/>
    <p:sldId id="274" r:id="rId18"/>
    <p:sldId id="384" r:id="rId19"/>
    <p:sldId id="385" r:id="rId20"/>
    <p:sldId id="386" r:id="rId21"/>
    <p:sldId id="279" r:id="rId22"/>
    <p:sldId id="387" r:id="rId23"/>
    <p:sldId id="280" r:id="rId24"/>
    <p:sldId id="284" r:id="rId25"/>
    <p:sldId id="300" r:id="rId26"/>
    <p:sldId id="383" r:id="rId27"/>
    <p:sldId id="334" r:id="rId28"/>
    <p:sldId id="333" r:id="rId29"/>
    <p:sldId id="389" r:id="rId30"/>
    <p:sldId id="390" r:id="rId31"/>
    <p:sldId id="391" r:id="rId32"/>
    <p:sldId id="392" r:id="rId33"/>
    <p:sldId id="302" r:id="rId34"/>
    <p:sldId id="263" r:id="rId35"/>
    <p:sldId id="303" r:id="rId36"/>
    <p:sldId id="341" r:id="rId37"/>
    <p:sldId id="393" r:id="rId38"/>
    <p:sldId id="395" r:id="rId39"/>
    <p:sldId id="259" r:id="rId40"/>
    <p:sldId id="260" r:id="rId41"/>
    <p:sldId id="286" r:id="rId42"/>
    <p:sldId id="287" r:id="rId43"/>
    <p:sldId id="267" r:id="rId44"/>
    <p:sldId id="269" r:id="rId45"/>
    <p:sldId id="270" r:id="rId46"/>
    <p:sldId id="271" r:id="rId47"/>
    <p:sldId id="275" r:id="rId48"/>
    <p:sldId id="276" r:id="rId49"/>
    <p:sldId id="394" r:id="rId50"/>
    <p:sldId id="27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3"/>
    <p:restoredTop sz="94694"/>
  </p:normalViewPr>
  <p:slideViewPr>
    <p:cSldViewPr>
      <p:cViewPr varScale="1">
        <p:scale>
          <a:sx n="121" d="100"/>
          <a:sy n="121" d="100"/>
        </p:scale>
        <p:origin x="1600"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exis:Downloads: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exis:Downloads: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lexis:Desktop:results_ak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Alexis:Downloads: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lexis:Desktop:results_ak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lexis:Downloads: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5942028985507208E-2"/>
          <c:y val="3.08663592698394E-2"/>
          <c:w val="0.7462622389592608"/>
          <c:h val="0.89617679154690377"/>
        </c:manualLayout>
      </c:layout>
      <c:pie3DChart>
        <c:varyColors val="1"/>
        <c:ser>
          <c:idx val="0"/>
          <c:order val="0"/>
          <c:cat>
            <c:strRef>
              <c:f>'FOR CHARTS'!$A$23:$A$28</c:f>
              <c:strCache>
                <c:ptCount val="6"/>
                <c:pt idx="0">
                  <c:v>methadone</c:v>
                </c:pt>
                <c:pt idx="1">
                  <c:v>hydrocodone</c:v>
                </c:pt>
                <c:pt idx="2">
                  <c:v>morphine</c:v>
                </c:pt>
                <c:pt idx="3">
                  <c:v>oxycodone</c:v>
                </c:pt>
                <c:pt idx="4">
                  <c:v>heroin</c:v>
                </c:pt>
                <c:pt idx="5">
                  <c:v>fentanyl</c:v>
                </c:pt>
              </c:strCache>
            </c:strRef>
          </c:cat>
          <c:val>
            <c:numRef>
              <c:f>'FOR CHARTS'!$B$23:$B$28</c:f>
              <c:numCache>
                <c:formatCode>General</c:formatCode>
                <c:ptCount val="6"/>
                <c:pt idx="0">
                  <c:v>14</c:v>
                </c:pt>
                <c:pt idx="1">
                  <c:v>12</c:v>
                </c:pt>
                <c:pt idx="2">
                  <c:v>7</c:v>
                </c:pt>
                <c:pt idx="3">
                  <c:v>44</c:v>
                </c:pt>
                <c:pt idx="4">
                  <c:v>9</c:v>
                </c:pt>
                <c:pt idx="5">
                  <c:v>2</c:v>
                </c:pt>
              </c:numCache>
            </c:numRef>
          </c:val>
          <c:extLst>
            <c:ext xmlns:c16="http://schemas.microsoft.com/office/drawing/2014/chart" uri="{C3380CC4-5D6E-409C-BE32-E72D297353CC}">
              <c16:uniqueId val="{00000000-9929-7F4E-BAF0-CBF529E63CAD}"/>
            </c:ext>
          </c:extLst>
        </c:ser>
        <c:ser>
          <c:idx val="1"/>
          <c:order val="1"/>
          <c:cat>
            <c:strRef>
              <c:f>'FOR CHARTS'!$A$23:$A$28</c:f>
              <c:strCache>
                <c:ptCount val="6"/>
                <c:pt idx="0">
                  <c:v>methadone</c:v>
                </c:pt>
                <c:pt idx="1">
                  <c:v>hydrocodone</c:v>
                </c:pt>
                <c:pt idx="2">
                  <c:v>morphine</c:v>
                </c:pt>
                <c:pt idx="3">
                  <c:v>oxycodone</c:v>
                </c:pt>
                <c:pt idx="4">
                  <c:v>heroin</c:v>
                </c:pt>
                <c:pt idx="5">
                  <c:v>fentanyl</c:v>
                </c:pt>
              </c:strCache>
            </c:strRef>
          </c:cat>
          <c:val>
            <c:numRef>
              <c:f>'FOR CHARTS'!$C$23:$C$28</c:f>
              <c:numCache>
                <c:formatCode>0.00%</c:formatCode>
                <c:ptCount val="6"/>
                <c:pt idx="0" formatCode="0%">
                  <c:v>0.16</c:v>
                </c:pt>
                <c:pt idx="1">
                  <c:v>0.13600000000000001</c:v>
                </c:pt>
                <c:pt idx="2" formatCode="0%">
                  <c:v>8.0000000000000029E-2</c:v>
                </c:pt>
                <c:pt idx="3" formatCode="0%">
                  <c:v>0.5</c:v>
                </c:pt>
                <c:pt idx="4">
                  <c:v>0.10200000000000002</c:v>
                </c:pt>
                <c:pt idx="5">
                  <c:v>2.3000000000000007E-2</c:v>
                </c:pt>
              </c:numCache>
            </c:numRef>
          </c:val>
          <c:extLst>
            <c:ext xmlns:c16="http://schemas.microsoft.com/office/drawing/2014/chart" uri="{C3380CC4-5D6E-409C-BE32-E72D297353CC}">
              <c16:uniqueId val="{00000001-9929-7F4E-BAF0-CBF529E63CAD}"/>
            </c:ext>
          </c:extLst>
        </c:ser>
        <c:dLbls>
          <c:showLegendKey val="0"/>
          <c:showVal val="0"/>
          <c:showCatName val="0"/>
          <c:showSerName val="0"/>
          <c:showPercent val="0"/>
          <c:showBubbleSize val="0"/>
          <c:showLeaderLines val="1"/>
        </c:dLbls>
      </c:pie3DChart>
    </c:plotArea>
    <c:legend>
      <c:legendPos val="r"/>
      <c:layout>
        <c:manualLayout>
          <c:xMode val="edge"/>
          <c:yMode val="edge"/>
          <c:x val="0.79891418463996278"/>
          <c:y val="0.46916357911012502"/>
          <c:w val="0.201085815360037"/>
          <c:h val="0.51063784657541422"/>
        </c:manualLayout>
      </c:layout>
      <c:overlay val="0"/>
      <c:txPr>
        <a:bodyPr/>
        <a:lstStyle/>
        <a:p>
          <a:pPr>
            <a:defRPr sz="1800"/>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6"/>
    </mc:Choice>
    <mc:Fallback>
      <c:style val="46"/>
    </mc:Fallback>
  </mc:AlternateContent>
  <c:chart>
    <c:autoTitleDeleted val="0"/>
    <c:plotArea>
      <c:layout/>
      <c:barChart>
        <c:barDir val="col"/>
        <c:grouping val="clustered"/>
        <c:varyColors val="0"/>
        <c:ser>
          <c:idx val="0"/>
          <c:order val="0"/>
          <c:invertIfNegative val="0"/>
          <c:cat>
            <c:strRef>
              <c:f>'FOR CHARTS'!$A$44:$A$46</c:f>
              <c:strCache>
                <c:ptCount val="3"/>
                <c:pt idx="0">
                  <c:v>21-35</c:v>
                </c:pt>
                <c:pt idx="1">
                  <c:v>36-50</c:v>
                </c:pt>
                <c:pt idx="2">
                  <c:v>&gt;50</c:v>
                </c:pt>
              </c:strCache>
            </c:strRef>
          </c:cat>
          <c:val>
            <c:numRef>
              <c:f>'FOR CHARTS'!$B$44:$B$46</c:f>
              <c:numCache>
                <c:formatCode>0</c:formatCode>
                <c:ptCount val="3"/>
                <c:pt idx="0">
                  <c:v>57.93333333333333</c:v>
                </c:pt>
                <c:pt idx="1">
                  <c:v>106.30434782608695</c:v>
                </c:pt>
                <c:pt idx="2">
                  <c:v>130.68</c:v>
                </c:pt>
              </c:numCache>
            </c:numRef>
          </c:val>
          <c:extLst>
            <c:ext xmlns:c16="http://schemas.microsoft.com/office/drawing/2014/chart" uri="{C3380CC4-5D6E-409C-BE32-E72D297353CC}">
              <c16:uniqueId val="{00000000-6593-CB4B-9A9D-90E99098C8E4}"/>
            </c:ext>
          </c:extLst>
        </c:ser>
        <c:dLbls>
          <c:showLegendKey val="0"/>
          <c:showVal val="0"/>
          <c:showCatName val="0"/>
          <c:showSerName val="0"/>
          <c:showPercent val="0"/>
          <c:showBubbleSize val="0"/>
        </c:dLbls>
        <c:gapWidth val="150"/>
        <c:axId val="192720256"/>
        <c:axId val="193676800"/>
      </c:barChart>
      <c:catAx>
        <c:axId val="192720256"/>
        <c:scaling>
          <c:orientation val="minMax"/>
        </c:scaling>
        <c:delete val="0"/>
        <c:axPos val="b"/>
        <c:title>
          <c:tx>
            <c:rich>
              <a:bodyPr/>
              <a:lstStyle/>
              <a:p>
                <a:pPr>
                  <a:defRPr sz="1800" b="0"/>
                </a:pPr>
                <a:r>
                  <a:rPr lang="en-US" sz="1800" b="0"/>
                  <a:t>Age</a:t>
                </a:r>
              </a:p>
            </c:rich>
          </c:tx>
          <c:overlay val="0"/>
        </c:title>
        <c:numFmt formatCode="General" sourceLinked="0"/>
        <c:majorTickMark val="in"/>
        <c:minorTickMark val="none"/>
        <c:tickLblPos val="nextTo"/>
        <c:spPr>
          <a:ln>
            <a:solidFill>
              <a:schemeClr val="bg1"/>
            </a:solidFill>
          </a:ln>
        </c:spPr>
        <c:txPr>
          <a:bodyPr/>
          <a:lstStyle/>
          <a:p>
            <a:pPr>
              <a:defRPr sz="1600"/>
            </a:pPr>
            <a:endParaRPr lang="en-US"/>
          </a:p>
        </c:txPr>
        <c:crossAx val="193676800"/>
        <c:crosses val="autoZero"/>
        <c:auto val="1"/>
        <c:lblAlgn val="ctr"/>
        <c:lblOffset val="100"/>
        <c:noMultiLvlLbl val="0"/>
      </c:catAx>
      <c:valAx>
        <c:axId val="193676800"/>
        <c:scaling>
          <c:orientation val="minMax"/>
        </c:scaling>
        <c:delete val="0"/>
        <c:axPos val="l"/>
        <c:title>
          <c:tx>
            <c:rich>
              <a:bodyPr/>
              <a:lstStyle/>
              <a:p>
                <a:pPr>
                  <a:defRPr sz="1800" b="0"/>
                </a:pPr>
                <a:r>
                  <a:rPr lang="en-US" sz="1800" b="0"/>
                  <a:t>Months</a:t>
                </a:r>
              </a:p>
            </c:rich>
          </c:tx>
          <c:overlay val="0"/>
        </c:title>
        <c:numFmt formatCode="0" sourceLinked="0"/>
        <c:majorTickMark val="in"/>
        <c:minorTickMark val="none"/>
        <c:tickLblPos val="nextTo"/>
        <c:spPr>
          <a:ln>
            <a:solidFill>
              <a:schemeClr val="bg1"/>
            </a:solidFill>
          </a:ln>
        </c:spPr>
        <c:txPr>
          <a:bodyPr/>
          <a:lstStyle/>
          <a:p>
            <a:pPr>
              <a:defRPr sz="1600"/>
            </a:pPr>
            <a:endParaRPr lang="en-US"/>
          </a:p>
        </c:txPr>
        <c:crossAx val="192720256"/>
        <c:crosses val="autoZero"/>
        <c:crossBetween val="between"/>
      </c:valAx>
      <c:spPr>
        <a:noFill/>
        <a:ln w="12700">
          <a:solidFill>
            <a:schemeClr val="bg1"/>
          </a:solid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4288933623116107"/>
          <c:y val="5.0925925925925902E-2"/>
          <c:w val="0.82655520718281217"/>
          <c:h val="0.62552043705211025"/>
        </c:manualLayout>
      </c:layout>
      <c:bar3DChart>
        <c:barDir val="col"/>
        <c:grouping val="stacked"/>
        <c:varyColors val="0"/>
        <c:ser>
          <c:idx val="0"/>
          <c:order val="0"/>
          <c:invertIfNegative val="0"/>
          <c:dLbls>
            <c:dLbl>
              <c:idx val="0"/>
              <c:layout>
                <c:manualLayout>
                  <c:x val="1.6199095022624406E-2"/>
                  <c:y val="-0.28488476510660932"/>
                </c:manualLayout>
              </c:layout>
              <c:tx>
                <c:rich>
                  <a:bodyPr/>
                  <a:lstStyle/>
                  <a:p>
                    <a:r>
                      <a:rPr lang="en-US" sz="1600"/>
                      <a:t>21.8</a:t>
                    </a:r>
                    <a:r>
                      <a:rPr lang="en-US" sz="1600" baseline="0"/>
                      <a:t> yrs</a:t>
                    </a:r>
                    <a:endParaRPr lang="en-US" sz="160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A8-1E4F-A2AB-0335E5C02A2D}"/>
                </c:ext>
              </c:extLst>
            </c:dLbl>
            <c:dLbl>
              <c:idx val="1"/>
              <c:layout>
                <c:manualLayout>
                  <c:x val="9.6460029360736724E-3"/>
                  <c:y val="-0.15540540540540515"/>
                </c:manualLayout>
              </c:layout>
              <c:tx>
                <c:rich>
                  <a:bodyPr/>
                  <a:lstStyle/>
                  <a:p>
                    <a:r>
                      <a:rPr lang="en-US" sz="1600"/>
                      <a:t>10.1</a:t>
                    </a:r>
                    <a:r>
                      <a:rPr lang="en-US" sz="1600" baseline="0"/>
                      <a:t> yrs</a:t>
                    </a:r>
                    <a:endParaRPr lang="en-US" sz="160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8A8-1E4F-A2AB-0335E5C02A2D}"/>
                </c:ext>
              </c:extLst>
            </c:dLbl>
            <c:dLbl>
              <c:idx val="2"/>
              <c:layout>
                <c:manualLayout>
                  <c:x val="9.4117843320432413E-3"/>
                  <c:y val="-0.14189189189189211"/>
                </c:manualLayout>
              </c:layout>
              <c:tx>
                <c:rich>
                  <a:bodyPr/>
                  <a:lstStyle/>
                  <a:p>
                    <a:r>
                      <a:rPr lang="en-US" sz="1600"/>
                      <a:t>7.9</a:t>
                    </a:r>
                    <a:r>
                      <a:rPr lang="en-US" sz="1600" baseline="0"/>
                      <a:t> yrs</a:t>
                    </a:r>
                    <a:endParaRPr lang="en-US" sz="160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8A8-1E4F-A2AB-0335E5C02A2D}"/>
                </c:ext>
              </c:extLst>
            </c:dLbl>
            <c:dLbl>
              <c:idx val="3"/>
              <c:layout>
                <c:manualLayout>
                  <c:x val="7.0587548378486615E-3"/>
                  <c:y val="-0.13175675675675697"/>
                </c:manualLayout>
              </c:layout>
              <c:tx>
                <c:rich>
                  <a:bodyPr/>
                  <a:lstStyle/>
                  <a:p>
                    <a:r>
                      <a:rPr lang="en-US" sz="1600"/>
                      <a:t>7.5</a:t>
                    </a:r>
                    <a:r>
                      <a:rPr lang="en-US" sz="1600" baseline="0"/>
                      <a:t> yrs</a:t>
                    </a:r>
                    <a:endParaRPr lang="en-US" sz="160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8A8-1E4F-A2AB-0335E5C02A2D}"/>
                </c:ext>
              </c:extLst>
            </c:dLbl>
            <c:dLbl>
              <c:idx val="4"/>
              <c:layout>
                <c:manualLayout>
                  <c:x val="7.5271920459093634E-3"/>
                  <c:y val="-0.11824324324324306"/>
                </c:manualLayout>
              </c:layout>
              <c:tx>
                <c:rich>
                  <a:bodyPr/>
                  <a:lstStyle/>
                  <a:p>
                    <a:r>
                      <a:rPr lang="en-US" sz="1600"/>
                      <a:t>7</a:t>
                    </a:r>
                    <a:r>
                      <a:rPr lang="en-US" sz="1600" baseline="0"/>
                      <a:t> yrs</a:t>
                    </a:r>
                    <a:endParaRPr lang="en-US" sz="160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8A8-1E4F-A2AB-0335E5C02A2D}"/>
                </c:ext>
              </c:extLst>
            </c:dLbl>
            <c:dLbl>
              <c:idx val="5"/>
              <c:layout>
                <c:manualLayout>
                  <c:x val="1.1764480181502704E-2"/>
                  <c:y val="-0.12162162162162206"/>
                </c:manualLayout>
              </c:layout>
              <c:tx>
                <c:rich>
                  <a:bodyPr/>
                  <a:lstStyle/>
                  <a:p>
                    <a:r>
                      <a:rPr lang="en-US" sz="1600"/>
                      <a:t>7</a:t>
                    </a:r>
                    <a:r>
                      <a:rPr lang="en-US" sz="1600" baseline="0"/>
                      <a:t> yrs</a:t>
                    </a:r>
                    <a:endParaRPr lang="en-US" sz="160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A8-1E4F-A2AB-0335E5C02A2D}"/>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 CHARTS'!$L$44:$L$49</c:f>
              <c:strCache>
                <c:ptCount val="6"/>
                <c:pt idx="0">
                  <c:v>heroin</c:v>
                </c:pt>
                <c:pt idx="1">
                  <c:v>methadone</c:v>
                </c:pt>
                <c:pt idx="2">
                  <c:v>hydrocodone</c:v>
                </c:pt>
                <c:pt idx="3">
                  <c:v>oxycodone</c:v>
                </c:pt>
                <c:pt idx="4">
                  <c:v>morphine</c:v>
                </c:pt>
                <c:pt idx="5">
                  <c:v>fentanyl</c:v>
                </c:pt>
              </c:strCache>
            </c:strRef>
          </c:cat>
          <c:val>
            <c:numRef>
              <c:f>'FOR CHARTS'!$M$44:$M$49</c:f>
              <c:numCache>
                <c:formatCode>0</c:formatCode>
                <c:ptCount val="6"/>
                <c:pt idx="0">
                  <c:v>254.66666666666666</c:v>
                </c:pt>
                <c:pt idx="1">
                  <c:v>121.14285714285707</c:v>
                </c:pt>
                <c:pt idx="2">
                  <c:v>94.583333333333286</c:v>
                </c:pt>
                <c:pt idx="3">
                  <c:v>90.272727272727195</c:v>
                </c:pt>
                <c:pt idx="4">
                  <c:v>83.571428571428527</c:v>
                </c:pt>
                <c:pt idx="5">
                  <c:v>84</c:v>
                </c:pt>
              </c:numCache>
            </c:numRef>
          </c:val>
          <c:extLst>
            <c:ext xmlns:c16="http://schemas.microsoft.com/office/drawing/2014/chart" uri="{C3380CC4-5D6E-409C-BE32-E72D297353CC}">
              <c16:uniqueId val="{00000006-98A8-1E4F-A2AB-0335E5C02A2D}"/>
            </c:ext>
          </c:extLst>
        </c:ser>
        <c:dLbls>
          <c:showLegendKey val="0"/>
          <c:showVal val="1"/>
          <c:showCatName val="0"/>
          <c:showSerName val="0"/>
          <c:showPercent val="0"/>
          <c:showBubbleSize val="0"/>
        </c:dLbls>
        <c:gapWidth val="150"/>
        <c:shape val="cylinder"/>
        <c:axId val="193708800"/>
        <c:axId val="193724416"/>
        <c:axId val="0"/>
      </c:bar3DChart>
      <c:catAx>
        <c:axId val="193708800"/>
        <c:scaling>
          <c:orientation val="minMax"/>
        </c:scaling>
        <c:delete val="0"/>
        <c:axPos val="b"/>
        <c:title>
          <c:tx>
            <c:rich>
              <a:bodyPr/>
              <a:lstStyle/>
              <a:p>
                <a:pPr>
                  <a:defRPr sz="1800" b="0"/>
                </a:pPr>
                <a:r>
                  <a:rPr lang="en-US" sz="1800" b="0"/>
                  <a:t>Opioid of choice</a:t>
                </a:r>
              </a:p>
            </c:rich>
          </c:tx>
          <c:layout>
            <c:manualLayout>
              <c:xMode val="edge"/>
              <c:yMode val="edge"/>
              <c:x val="0.39404870488474031"/>
              <c:y val="0.91172122445368542"/>
            </c:manualLayout>
          </c:layout>
          <c:overlay val="0"/>
        </c:title>
        <c:numFmt formatCode="General" sourceLinked="0"/>
        <c:majorTickMark val="in"/>
        <c:minorTickMark val="none"/>
        <c:tickLblPos val="nextTo"/>
        <c:spPr>
          <a:ln>
            <a:solidFill>
              <a:schemeClr val="bg1"/>
            </a:solidFill>
          </a:ln>
        </c:spPr>
        <c:txPr>
          <a:bodyPr/>
          <a:lstStyle/>
          <a:p>
            <a:pPr>
              <a:defRPr sz="1600"/>
            </a:pPr>
            <a:endParaRPr lang="en-US"/>
          </a:p>
        </c:txPr>
        <c:crossAx val="193724416"/>
        <c:crosses val="autoZero"/>
        <c:auto val="1"/>
        <c:lblAlgn val="ctr"/>
        <c:lblOffset val="100"/>
        <c:noMultiLvlLbl val="0"/>
      </c:catAx>
      <c:valAx>
        <c:axId val="193724416"/>
        <c:scaling>
          <c:orientation val="minMax"/>
        </c:scaling>
        <c:delete val="0"/>
        <c:axPos val="l"/>
        <c:title>
          <c:tx>
            <c:rich>
              <a:bodyPr/>
              <a:lstStyle/>
              <a:p>
                <a:pPr>
                  <a:defRPr sz="1800" b="0"/>
                </a:pPr>
                <a:r>
                  <a:rPr lang="en-US" sz="1800" b="0"/>
                  <a:t>Months</a:t>
                </a:r>
              </a:p>
            </c:rich>
          </c:tx>
          <c:layout>
            <c:manualLayout>
              <c:xMode val="edge"/>
              <c:yMode val="edge"/>
              <c:x val="1.1020285599893204E-3"/>
              <c:y val="0.25959193445413881"/>
            </c:manualLayout>
          </c:layout>
          <c:overlay val="0"/>
        </c:title>
        <c:numFmt formatCode="0" sourceLinked="1"/>
        <c:majorTickMark val="in"/>
        <c:minorTickMark val="none"/>
        <c:tickLblPos val="nextTo"/>
        <c:spPr>
          <a:ln>
            <a:solidFill>
              <a:schemeClr val="bg1"/>
            </a:solidFill>
          </a:ln>
        </c:spPr>
        <c:txPr>
          <a:bodyPr/>
          <a:lstStyle/>
          <a:p>
            <a:pPr>
              <a:defRPr sz="1600"/>
            </a:pPr>
            <a:endParaRPr lang="en-US"/>
          </a:p>
        </c:txPr>
        <c:crossAx val="193708800"/>
        <c:crosses val="autoZero"/>
        <c:crossBetween val="between"/>
      </c:valAx>
    </c:plotArea>
    <c:plotVisOnly val="1"/>
    <c:dispBlanksAs val="gap"/>
    <c:showDLblsOverMax val="0"/>
  </c:chart>
  <c:spPr>
    <a:ln w="19050" cap="flat" cmpd="sng" algn="ctr">
      <a:solidFill>
        <a:srgbClr val="F79646"/>
      </a:solidFill>
      <a:prstDash val="solid"/>
      <a:round/>
      <a:headEnd type="none" w="med" len="med"/>
      <a:tailEnd type="none" w="med" len="med"/>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0"/>
    <c:plotArea>
      <c:layout/>
      <c:barChart>
        <c:barDir val="col"/>
        <c:grouping val="clustered"/>
        <c:varyColors val="0"/>
        <c:ser>
          <c:idx val="0"/>
          <c:order val="0"/>
          <c:invertIfNegative val="0"/>
          <c:cat>
            <c:strRef>
              <c:f>'FOR CHARTS'!$A$63:$A$65</c:f>
              <c:strCache>
                <c:ptCount val="3"/>
                <c:pt idx="0">
                  <c:v>21-35</c:v>
                </c:pt>
                <c:pt idx="1">
                  <c:v>36-50</c:v>
                </c:pt>
                <c:pt idx="2">
                  <c:v>&gt;50</c:v>
                </c:pt>
              </c:strCache>
            </c:strRef>
          </c:cat>
          <c:val>
            <c:numRef>
              <c:f>'FOR CHARTS'!$B$63:$B$65</c:f>
              <c:numCache>
                <c:formatCode>0.0</c:formatCode>
                <c:ptCount val="3"/>
                <c:pt idx="0">
                  <c:v>164.5</c:v>
                </c:pt>
                <c:pt idx="1">
                  <c:v>134.68181818181819</c:v>
                </c:pt>
                <c:pt idx="2" formatCode="General">
                  <c:v>197</c:v>
                </c:pt>
              </c:numCache>
            </c:numRef>
          </c:val>
          <c:extLst>
            <c:ext xmlns:c16="http://schemas.microsoft.com/office/drawing/2014/chart" uri="{C3380CC4-5D6E-409C-BE32-E72D297353CC}">
              <c16:uniqueId val="{00000000-8BD1-F34C-A5CE-CA587AB99BE8}"/>
            </c:ext>
          </c:extLst>
        </c:ser>
        <c:dLbls>
          <c:showLegendKey val="0"/>
          <c:showVal val="0"/>
          <c:showCatName val="0"/>
          <c:showSerName val="0"/>
          <c:showPercent val="0"/>
          <c:showBubbleSize val="0"/>
        </c:dLbls>
        <c:gapWidth val="150"/>
        <c:axId val="193759104"/>
        <c:axId val="193761280"/>
      </c:barChart>
      <c:catAx>
        <c:axId val="193759104"/>
        <c:scaling>
          <c:orientation val="minMax"/>
        </c:scaling>
        <c:delete val="0"/>
        <c:axPos val="b"/>
        <c:title>
          <c:tx>
            <c:rich>
              <a:bodyPr/>
              <a:lstStyle/>
              <a:p>
                <a:pPr>
                  <a:defRPr sz="1800" b="0"/>
                </a:pPr>
                <a:r>
                  <a:rPr lang="en-US" sz="1800" b="0"/>
                  <a:t>Age</a:t>
                </a:r>
              </a:p>
            </c:rich>
          </c:tx>
          <c:layout>
            <c:manualLayout>
              <c:xMode val="edge"/>
              <c:yMode val="edge"/>
              <c:x val="0.50323007321453217"/>
              <c:y val="0.852482269503546"/>
            </c:manualLayout>
          </c:layout>
          <c:overlay val="0"/>
        </c:title>
        <c:numFmt formatCode="General" sourceLinked="1"/>
        <c:majorTickMark val="in"/>
        <c:minorTickMark val="none"/>
        <c:tickLblPos val="nextTo"/>
        <c:spPr>
          <a:ln>
            <a:solidFill>
              <a:schemeClr val="bg1"/>
            </a:solidFill>
          </a:ln>
        </c:spPr>
        <c:txPr>
          <a:bodyPr/>
          <a:lstStyle/>
          <a:p>
            <a:pPr>
              <a:defRPr sz="1600"/>
            </a:pPr>
            <a:endParaRPr lang="en-US"/>
          </a:p>
        </c:txPr>
        <c:crossAx val="193761280"/>
        <c:crosses val="autoZero"/>
        <c:auto val="1"/>
        <c:lblAlgn val="ctr"/>
        <c:lblOffset val="100"/>
        <c:noMultiLvlLbl val="0"/>
      </c:catAx>
      <c:valAx>
        <c:axId val="193761280"/>
        <c:scaling>
          <c:orientation val="minMax"/>
        </c:scaling>
        <c:delete val="0"/>
        <c:axPos val="l"/>
        <c:numFmt formatCode="0" sourceLinked="0"/>
        <c:majorTickMark val="in"/>
        <c:minorTickMark val="none"/>
        <c:tickLblPos val="nextTo"/>
        <c:spPr>
          <a:ln>
            <a:solidFill>
              <a:schemeClr val="bg1"/>
            </a:solidFill>
          </a:ln>
        </c:spPr>
        <c:txPr>
          <a:bodyPr/>
          <a:lstStyle/>
          <a:p>
            <a:pPr>
              <a:defRPr sz="1600"/>
            </a:pPr>
            <a:endParaRPr lang="en-US"/>
          </a:p>
        </c:txPr>
        <c:crossAx val="193759104"/>
        <c:crosses val="autoZero"/>
        <c:crossBetween val="between"/>
      </c:valAx>
      <c:spPr>
        <a:noFill/>
        <a:ln w="12700">
          <a:solidFill>
            <a:schemeClr val="bg1"/>
          </a:solid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0"/>
    <c:view3D>
      <c:rotX val="15"/>
      <c:rotY val="20"/>
      <c:rAngAx val="0"/>
    </c:view3D>
    <c:floor>
      <c:thickness val="0"/>
    </c:floor>
    <c:sideWall>
      <c:thickness val="0"/>
      <c:spPr>
        <a:ln>
          <a:solidFill>
            <a:schemeClr val="bg1"/>
          </a:solidFill>
        </a:ln>
      </c:spPr>
    </c:sideWall>
    <c:backWall>
      <c:thickness val="0"/>
      <c:spPr>
        <a:ln w="12700">
          <a:solidFill>
            <a:schemeClr val="bg1"/>
          </a:solidFill>
        </a:ln>
      </c:spPr>
    </c:backWall>
    <c:plotArea>
      <c:layout>
        <c:manualLayout>
          <c:layoutTarget val="inner"/>
          <c:xMode val="edge"/>
          <c:yMode val="edge"/>
          <c:x val="0.18775608778069411"/>
          <c:y val="3.8726790450928403E-2"/>
          <c:w val="0.81224390701162297"/>
          <c:h val="0.696152592994841"/>
        </c:manualLayout>
      </c:layout>
      <c:bar3DChart>
        <c:barDir val="col"/>
        <c:grouping val="clustered"/>
        <c:varyColors val="0"/>
        <c:ser>
          <c:idx val="0"/>
          <c:order val="0"/>
          <c:invertIfNegative val="0"/>
          <c:dLbls>
            <c:dLbl>
              <c:idx val="0"/>
              <c:layout>
                <c:manualLayout>
                  <c:x val="9.5238095238094848E-3"/>
                  <c:y val="-8.21917808219177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7B-6141-B014-C1359DE51207}"/>
                </c:ext>
              </c:extLst>
            </c:dLbl>
            <c:dLbl>
              <c:idx val="1"/>
              <c:layout>
                <c:manualLayout>
                  <c:x val="1.0452840140444399E-2"/>
                  <c:y val="-2.2854905073205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7B-6141-B014-C1359DE51207}"/>
                </c:ext>
              </c:extLst>
            </c:dLbl>
            <c:dLbl>
              <c:idx val="2"/>
              <c:layout>
                <c:manualLayout>
                  <c:x val="1.04529519343305E-2"/>
                  <c:y val="-1.7344138348754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7B-6141-B014-C1359DE51207}"/>
                </c:ext>
              </c:extLst>
            </c:dLbl>
            <c:dLbl>
              <c:idx val="3"/>
              <c:layout>
                <c:manualLayout>
                  <c:x val="1.2543609397528206E-2"/>
                  <c:y val="-1.8773366193947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7B-6141-B014-C1359DE51207}"/>
                </c:ext>
              </c:extLst>
            </c:dLbl>
            <c:dLbl>
              <c:idx val="4"/>
              <c:layout>
                <c:manualLayout>
                  <c:x val="1.6802956456393205E-2"/>
                  <c:y val="-1.5915119363395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7B-6141-B014-C1359DE51207}"/>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 CHARTS'!$L$65:$L$69</c:f>
              <c:strCache>
                <c:ptCount val="5"/>
                <c:pt idx="0">
                  <c:v>methadone</c:v>
                </c:pt>
                <c:pt idx="1">
                  <c:v>fentanyl</c:v>
                </c:pt>
                <c:pt idx="2">
                  <c:v>morphine</c:v>
                </c:pt>
                <c:pt idx="3">
                  <c:v>oxycodone</c:v>
                </c:pt>
                <c:pt idx="4">
                  <c:v>hydrocodone</c:v>
                </c:pt>
              </c:strCache>
            </c:strRef>
          </c:cat>
          <c:val>
            <c:numRef>
              <c:f>'FOR CHARTS'!$M$65:$M$69</c:f>
              <c:numCache>
                <c:formatCode>0</c:formatCode>
                <c:ptCount val="5"/>
                <c:pt idx="0" formatCode="General">
                  <c:v>343</c:v>
                </c:pt>
                <c:pt idx="1">
                  <c:v>220</c:v>
                </c:pt>
                <c:pt idx="2">
                  <c:v>217.57142857142861</c:v>
                </c:pt>
                <c:pt idx="3">
                  <c:v>122.5</c:v>
                </c:pt>
                <c:pt idx="4">
                  <c:v>105.79166666666673</c:v>
                </c:pt>
              </c:numCache>
            </c:numRef>
          </c:val>
          <c:extLst>
            <c:ext xmlns:c16="http://schemas.microsoft.com/office/drawing/2014/chart" uri="{C3380CC4-5D6E-409C-BE32-E72D297353CC}">
              <c16:uniqueId val="{00000005-157B-6141-B014-C1359DE51207}"/>
            </c:ext>
          </c:extLst>
        </c:ser>
        <c:dLbls>
          <c:showLegendKey val="0"/>
          <c:showVal val="1"/>
          <c:showCatName val="0"/>
          <c:showSerName val="0"/>
          <c:showPercent val="0"/>
          <c:showBubbleSize val="0"/>
        </c:dLbls>
        <c:gapWidth val="150"/>
        <c:shape val="cylinder"/>
        <c:axId val="193772160"/>
        <c:axId val="194385408"/>
        <c:axId val="0"/>
      </c:bar3DChart>
      <c:catAx>
        <c:axId val="193772160"/>
        <c:scaling>
          <c:orientation val="minMax"/>
        </c:scaling>
        <c:delete val="0"/>
        <c:axPos val="b"/>
        <c:numFmt formatCode="General" sourceLinked="0"/>
        <c:majorTickMark val="in"/>
        <c:minorTickMark val="none"/>
        <c:tickLblPos val="nextTo"/>
        <c:spPr>
          <a:ln w="12700">
            <a:solidFill>
              <a:schemeClr val="bg1"/>
            </a:solidFill>
          </a:ln>
        </c:spPr>
        <c:txPr>
          <a:bodyPr/>
          <a:lstStyle/>
          <a:p>
            <a:pPr>
              <a:defRPr sz="1600"/>
            </a:pPr>
            <a:endParaRPr lang="en-US"/>
          </a:p>
        </c:txPr>
        <c:crossAx val="194385408"/>
        <c:crosses val="autoZero"/>
        <c:auto val="1"/>
        <c:lblAlgn val="ctr"/>
        <c:lblOffset val="100"/>
        <c:noMultiLvlLbl val="0"/>
      </c:catAx>
      <c:valAx>
        <c:axId val="194385408"/>
        <c:scaling>
          <c:orientation val="minMax"/>
        </c:scaling>
        <c:delete val="0"/>
        <c:axPos val="l"/>
        <c:numFmt formatCode="General" sourceLinked="1"/>
        <c:majorTickMark val="in"/>
        <c:minorTickMark val="none"/>
        <c:tickLblPos val="nextTo"/>
        <c:spPr>
          <a:ln w="12700">
            <a:solidFill>
              <a:schemeClr val="bg1"/>
            </a:solidFill>
          </a:ln>
        </c:spPr>
        <c:txPr>
          <a:bodyPr/>
          <a:lstStyle/>
          <a:p>
            <a:pPr>
              <a:defRPr sz="1600"/>
            </a:pPr>
            <a:endParaRPr lang="en-US"/>
          </a:p>
        </c:txPr>
        <c:crossAx val="193772160"/>
        <c:crosses val="autoZero"/>
        <c:crossBetween val="between"/>
      </c:valAx>
    </c:plotArea>
    <c:plotVisOnly val="1"/>
    <c:dispBlanksAs val="gap"/>
    <c:showDLblsOverMax val="0"/>
  </c:chart>
  <c:spPr>
    <a:ln w="19050" cap="flat" cmpd="sng" algn="ctr">
      <a:solidFill>
        <a:srgbClr val="9BBB59"/>
      </a:solidFill>
      <a:prstDash val="solid"/>
      <a:round/>
      <a:headEnd type="none" w="med" len="med"/>
      <a:tailEnd type="none" w="med" len="med"/>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2.1804511622434214E-2"/>
          <c:y val="8.955223880597013E-2"/>
          <c:w val="0.59915570183972777"/>
          <c:h val="0.86567164179104505"/>
        </c:manualLayout>
      </c:layout>
      <c:pie3DChart>
        <c:varyColors val="1"/>
        <c:ser>
          <c:idx val="0"/>
          <c:order val="0"/>
          <c:spPr>
            <a:ln>
              <a:solidFill>
                <a:srgbClr val="000000"/>
              </a:solidFill>
            </a:ln>
          </c:spPr>
          <c:cat>
            <c:strRef>
              <c:f>'FOR CHARTS'!$A$204:$A$210</c:f>
              <c:strCache>
                <c:ptCount val="7"/>
                <c:pt idx="0">
                  <c:v>Active</c:v>
                </c:pt>
                <c:pt idx="1">
                  <c:v>Discontinued due to pain</c:v>
                </c:pt>
                <c:pt idx="2">
                  <c:v>Discontinued due to side effects</c:v>
                </c:pt>
                <c:pt idx="3">
                  <c:v>Discontinued due to noncompliance</c:v>
                </c:pt>
                <c:pt idx="4">
                  <c:v>Discontinued due to illicit drugs</c:v>
                </c:pt>
                <c:pt idx="5">
                  <c:v>Discontinued due to deceased</c:v>
                </c:pt>
                <c:pt idx="6">
                  <c:v>Discontinued off opioids</c:v>
                </c:pt>
              </c:strCache>
            </c:strRef>
          </c:cat>
          <c:val>
            <c:numRef>
              <c:f>'FOR CHARTS'!$B$204:$B$210</c:f>
              <c:numCache>
                <c:formatCode>General</c:formatCode>
                <c:ptCount val="7"/>
                <c:pt idx="0">
                  <c:v>70</c:v>
                </c:pt>
                <c:pt idx="1">
                  <c:v>4</c:v>
                </c:pt>
                <c:pt idx="2">
                  <c:v>2</c:v>
                </c:pt>
                <c:pt idx="3">
                  <c:v>5</c:v>
                </c:pt>
                <c:pt idx="4">
                  <c:v>1</c:v>
                </c:pt>
                <c:pt idx="5">
                  <c:v>1</c:v>
                </c:pt>
                <c:pt idx="6">
                  <c:v>4</c:v>
                </c:pt>
              </c:numCache>
            </c:numRef>
          </c:val>
          <c:extLst>
            <c:ext xmlns:c16="http://schemas.microsoft.com/office/drawing/2014/chart" uri="{C3380CC4-5D6E-409C-BE32-E72D297353CC}">
              <c16:uniqueId val="{00000000-0EFC-B34D-939F-D746781303DA}"/>
            </c:ext>
          </c:extLst>
        </c:ser>
        <c:dLbls>
          <c:showLegendKey val="0"/>
          <c:showVal val="0"/>
          <c:showCatName val="0"/>
          <c:showSerName val="0"/>
          <c:showPercent val="0"/>
          <c:showBubbleSize val="0"/>
          <c:showLeaderLines val="1"/>
        </c:dLbls>
      </c:pie3DChart>
    </c:plotArea>
    <c:legend>
      <c:legendPos val="r"/>
      <c:layout>
        <c:manualLayout>
          <c:xMode val="edge"/>
          <c:yMode val="edge"/>
          <c:x val="0.6076815520325467"/>
          <c:y val="0.47077349473106905"/>
          <c:w val="0.39231844796745341"/>
          <c:h val="0.50304031025972518"/>
        </c:manualLayout>
      </c:layout>
      <c:overlay val="0"/>
      <c:txPr>
        <a:bodyPr/>
        <a:lstStyle/>
        <a:p>
          <a:pPr>
            <a:defRPr sz="1600"/>
          </a:pPr>
          <a:endParaRPr lang="en-US"/>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296DC-8ED1-4BB2-902C-5CF0C8607F0B}" type="datetimeFigureOut">
              <a:rPr lang="en-US" smtClean="0"/>
              <a:pPr/>
              <a:t>1/6/24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C73E7-7E08-4DD0-ABD4-AA140055F303}" type="slidenum">
              <a:rPr lang="en-US" smtClean="0"/>
              <a:pPr/>
              <a:t>‹#›</a:t>
            </a:fld>
            <a:endParaRPr lang="en-US"/>
          </a:p>
        </p:txBody>
      </p:sp>
    </p:spTree>
    <p:extLst>
      <p:ext uri="{BB962C8B-B14F-4D97-AF65-F5344CB8AC3E}">
        <p14:creationId xmlns:p14="http://schemas.microsoft.com/office/powerpoint/2010/main" val="139336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 impact pain severely interferes with daily function.</a:t>
            </a:r>
          </a:p>
        </p:txBody>
      </p:sp>
      <p:sp>
        <p:nvSpPr>
          <p:cNvPr id="4" name="Slide Number Placeholder 3"/>
          <p:cNvSpPr>
            <a:spLocks noGrp="1"/>
          </p:cNvSpPr>
          <p:nvPr>
            <p:ph type="sldNum" sz="quarter" idx="5"/>
          </p:nvPr>
        </p:nvSpPr>
        <p:spPr/>
        <p:txBody>
          <a:bodyPr/>
          <a:lstStyle/>
          <a:p>
            <a:fld id="{E75C73E7-7E08-4DD0-ABD4-AA140055F303}" type="slidenum">
              <a:rPr lang="en-US" smtClean="0"/>
              <a:pPr/>
              <a:t>4</a:t>
            </a:fld>
            <a:endParaRPr lang="en-US"/>
          </a:p>
        </p:txBody>
      </p:sp>
    </p:spTree>
    <p:extLst>
      <p:ext uri="{BB962C8B-B14F-4D97-AF65-F5344CB8AC3E}">
        <p14:creationId xmlns:p14="http://schemas.microsoft.com/office/powerpoint/2010/main" val="97208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 vs PO</a:t>
            </a:r>
            <a:r>
              <a:rPr lang="en-US" baseline="0" dirty="0"/>
              <a:t> and LA IM</a:t>
            </a:r>
          </a:p>
          <a:p>
            <a:r>
              <a:rPr lang="en-US" baseline="0" dirty="0"/>
              <a:t>Naloxone in </a:t>
            </a:r>
            <a:r>
              <a:rPr lang="en-US" baseline="0" dirty="0" err="1"/>
              <a:t>Suboxone</a:t>
            </a:r>
            <a:endParaRPr lang="en-US" dirty="0"/>
          </a:p>
        </p:txBody>
      </p:sp>
      <p:sp>
        <p:nvSpPr>
          <p:cNvPr id="4" name="Slide Number Placeholder 3"/>
          <p:cNvSpPr>
            <a:spLocks noGrp="1"/>
          </p:cNvSpPr>
          <p:nvPr>
            <p:ph type="sldNum" sz="quarter" idx="10"/>
          </p:nvPr>
        </p:nvSpPr>
        <p:spPr/>
        <p:txBody>
          <a:bodyPr/>
          <a:lstStyle/>
          <a:p>
            <a:fld id="{BAAC44BD-DF75-46D9-8762-10D34356EDD9}" type="slidenum">
              <a:rPr lang="en-US" smtClean="0"/>
              <a:t>35</a:t>
            </a:fld>
            <a:endParaRPr lang="en-US" dirty="0"/>
          </a:p>
        </p:txBody>
      </p:sp>
    </p:spTree>
    <p:extLst>
      <p:ext uri="{BB962C8B-B14F-4D97-AF65-F5344CB8AC3E}">
        <p14:creationId xmlns:p14="http://schemas.microsoft.com/office/powerpoint/2010/main" val="1875825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converse,</a:t>
            </a:r>
            <a:r>
              <a:rPr lang="en-US" baseline="0" dirty="0"/>
              <a:t> naltrexone will do nothing for pain. Remember naloxone is only IV and has a very short t1/2 in comparison to naltrexone.</a:t>
            </a:r>
          </a:p>
          <a:p>
            <a:r>
              <a:rPr lang="en-US" baseline="0" dirty="0"/>
              <a:t>Also used for maintenance of alcohol cessation so may be ideal for some patient with comorbid UDs</a:t>
            </a:r>
            <a:endParaRPr lang="en-US" dirty="0"/>
          </a:p>
        </p:txBody>
      </p:sp>
      <p:sp>
        <p:nvSpPr>
          <p:cNvPr id="4" name="Slide Number Placeholder 3"/>
          <p:cNvSpPr>
            <a:spLocks noGrp="1"/>
          </p:cNvSpPr>
          <p:nvPr>
            <p:ph type="sldNum" sz="quarter" idx="10"/>
          </p:nvPr>
        </p:nvSpPr>
        <p:spPr/>
        <p:txBody>
          <a:bodyPr/>
          <a:lstStyle/>
          <a:p>
            <a:fld id="{BAAC44BD-DF75-46D9-8762-10D34356EDD9}" type="slidenum">
              <a:rPr lang="en-US" smtClean="0"/>
              <a:t>36</a:t>
            </a:fld>
            <a:endParaRPr lang="en-US" dirty="0"/>
          </a:p>
        </p:txBody>
      </p:sp>
    </p:spTree>
    <p:extLst>
      <p:ext uri="{BB962C8B-B14F-4D97-AF65-F5344CB8AC3E}">
        <p14:creationId xmlns:p14="http://schemas.microsoft.com/office/powerpoint/2010/main" val="315974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C73E7-7E08-4DD0-ABD4-AA140055F303}" type="slidenum">
              <a:rPr lang="en-US" smtClean="0"/>
              <a:pPr/>
              <a:t>40</a:t>
            </a:fld>
            <a:endParaRPr lang="en-US" dirty="0"/>
          </a:p>
        </p:txBody>
      </p:sp>
    </p:spTree>
    <p:extLst>
      <p:ext uri="{BB962C8B-B14F-4D97-AF65-F5344CB8AC3E}">
        <p14:creationId xmlns:p14="http://schemas.microsoft.com/office/powerpoint/2010/main" val="290755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xfrm>
            <a:off x="1209675" y="703263"/>
            <a:ext cx="4683125" cy="3513137"/>
          </a:xfrm>
          <a:ln/>
        </p:spPr>
      </p:sp>
      <p:sp>
        <p:nvSpPr>
          <p:cNvPr id="33689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1196975" y="704850"/>
            <a:ext cx="4640263" cy="3481388"/>
          </a:xfrm>
          <a:prstGeom prst="rect">
            <a:avLst/>
          </a:prstGeom>
        </p:spPr>
      </p:sp>
      <p:sp>
        <p:nvSpPr>
          <p:cNvPr id="49" name="PlaceHolder 2"/>
          <p:cNvSpPr>
            <a:spLocks noGrp="1"/>
          </p:cNvSpPr>
          <p:nvPr>
            <p:ph type="body"/>
          </p:nvPr>
        </p:nvSpPr>
        <p:spPr>
          <a:xfrm>
            <a:off x="703440" y="4410000"/>
            <a:ext cx="5627160" cy="4177800"/>
          </a:xfrm>
          <a:prstGeom prst="rect">
            <a:avLst/>
          </a:prstGeom>
        </p:spPr>
        <p:txBody>
          <a:bodyPr lIns="0" tIns="0" rIns="0" bIns="0"/>
          <a:lstStyle/>
          <a:p>
            <a:pPr>
              <a:lnSpc>
                <a:spcPct val="100000"/>
              </a:lnSpc>
            </a:pPr>
            <a:r>
              <a:rPr lang="en-US" sz="1000" b="0" strike="noStrike" spc="-1">
                <a:latin typeface="Arial Unicode MS"/>
                <a:ea typeface="Arial Unicode MS"/>
              </a:rPr>
              <a:t>Risks Conferred by Tapering or Discontinuing Long-Term Opioid Therapy. Among patients who have their long-term opioid therapy discontinued or tapered, there is an increased risk of illicit opioid use (Panel A), a high incidence of emergency department visits and opioid-related hospitalizations (Panel B), an increased incidence of mental health crises and overdose events (Panel C), and an increased risk of death from suicide or overdose (Panel D). 𝙸 bars in Panel C indicate 95% confidence intervals. Data are from Coffin et al.,</a:t>
            </a:r>
            <a:r>
              <a:rPr lang="en-US" sz="1000" b="0" strike="noStrike" spc="-1" baseline="101000">
                <a:latin typeface="Arial Unicode MS"/>
                <a:ea typeface="Arial Unicode MS"/>
              </a:rPr>
              <a:t>2</a:t>
            </a:r>
            <a:r>
              <a:rPr lang="en-US" sz="1000" b="0" strike="noStrike" spc="-1">
                <a:latin typeface="Arial Unicode MS"/>
                <a:ea typeface="Arial Unicode MS"/>
              </a:rPr>
              <a:t> Mark and Parish,</a:t>
            </a:r>
            <a:r>
              <a:rPr lang="en-US" sz="1000" b="0" strike="noStrike" spc="-1" baseline="101000">
                <a:latin typeface="Arial Unicode MS"/>
                <a:ea typeface="Arial Unicode MS"/>
              </a:rPr>
              <a:t>3</a:t>
            </a:r>
            <a:r>
              <a:rPr lang="en-US" sz="1000" b="0" strike="noStrike" spc="-1">
                <a:latin typeface="Arial Unicode MS"/>
                <a:ea typeface="Arial Unicode MS"/>
              </a:rPr>
              <a:t> Agnoli et al.,</a:t>
            </a:r>
            <a:r>
              <a:rPr lang="en-US" sz="1000" b="0" strike="noStrike" spc="-1" baseline="101000">
                <a:latin typeface="Arial Unicode MS"/>
                <a:ea typeface="Arial Unicode MS"/>
              </a:rPr>
              <a:t>4</a:t>
            </a:r>
            <a:r>
              <a:rPr lang="en-US" sz="1000" b="0" strike="noStrike" spc="-1">
                <a:latin typeface="Arial Unicode MS"/>
                <a:ea typeface="Arial Unicode MS"/>
              </a:rPr>
              <a:t> and Oliva et al.</a:t>
            </a:r>
            <a:r>
              <a:rPr lang="en-US" sz="1000" b="0" strike="noStrike" spc="-1" baseline="101000">
                <a:latin typeface="Arial Unicode MS"/>
                <a:ea typeface="Arial Unicode MS"/>
              </a:rPr>
              <a:t>5</a:t>
            </a:r>
            <a:endParaRPr lang="en-US" sz="1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5D83A5-BAB6-9E4F-8872-7D65EF7026C1}" type="slidenum">
              <a:rPr lang="en-US" smtClean="0"/>
              <a:t>16</a:t>
            </a:fld>
            <a:endParaRPr lang="en-US" dirty="0"/>
          </a:p>
        </p:txBody>
      </p:sp>
    </p:spTree>
    <p:extLst>
      <p:ext uri="{BB962C8B-B14F-4D97-AF65-F5344CB8AC3E}">
        <p14:creationId xmlns:p14="http://schemas.microsoft.com/office/powerpoint/2010/main" val="8755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5580" y="8686489"/>
            <a:ext cx="2972421" cy="457511"/>
          </a:xfrm>
          <a:prstGeom prst="rect">
            <a:avLst/>
          </a:prstGeom>
          <a:noFill/>
          <a:ln w="9525">
            <a:noFill/>
            <a:miter lim="800000"/>
            <a:headEnd/>
            <a:tailEnd/>
          </a:ln>
        </p:spPr>
        <p:txBody>
          <a:bodyPr lIns="91382" tIns="45690" rIns="91382" bIns="45690" anchor="b"/>
          <a:lstStyle/>
          <a:p>
            <a:pPr algn="r" defTabSz="914316"/>
            <a:fld id="{473D7C50-23D5-4B84-8DB7-2CDCEF7F58E9}" type="slidenum">
              <a:rPr lang="en-US" sz="1200">
                <a:solidFill>
                  <a:srgbClr val="EEECE1"/>
                </a:solidFill>
              </a:rPr>
              <a:pPr algn="r" defTabSz="914316"/>
              <a:t>19</a:t>
            </a:fld>
            <a:endParaRPr lang="en-US" sz="1200" dirty="0">
              <a:solidFill>
                <a:srgbClr val="EEECE1"/>
              </a:solidFill>
            </a:endParaRPr>
          </a:p>
        </p:txBody>
      </p:sp>
      <p:sp>
        <p:nvSpPr>
          <p:cNvPr id="163843" name="Rectangle 2"/>
          <p:cNvSpPr>
            <a:spLocks noGrp="1" noRot="1" noChangeAspect="1" noChangeArrowheads="1" noTextEdit="1"/>
          </p:cNvSpPr>
          <p:nvPr>
            <p:ph type="sldImg"/>
          </p:nvPr>
        </p:nvSpPr>
        <p:spPr>
          <a:xfrm>
            <a:off x="1143000" y="685800"/>
            <a:ext cx="4572000" cy="3429000"/>
          </a:xfrm>
          <a:ln/>
        </p:spPr>
      </p:sp>
      <p:sp>
        <p:nvSpPr>
          <p:cNvPr id="163844" name="Rectangle 3"/>
          <p:cNvSpPr>
            <a:spLocks noGrp="1" noChangeArrowheads="1"/>
          </p:cNvSpPr>
          <p:nvPr>
            <p:ph type="body" idx="1"/>
          </p:nvPr>
        </p:nvSpPr>
        <p:spPr>
          <a:noFill/>
          <a:ln/>
        </p:spPr>
        <p:txBody>
          <a:bodyPr lIns="89946" tIns="44973" rIns="89946" bIns="44973"/>
          <a:lstStyle/>
          <a:p>
            <a:pPr eaLnBrk="1" hangingPunct="1">
              <a:spcBef>
                <a:spcPct val="0"/>
              </a:spcBef>
            </a:pPr>
            <a:r>
              <a:rPr lang="en-US" b="1" dirty="0">
                <a:latin typeface="Helvetica" pitchFamily="34" charset="0"/>
                <a:ea typeface="ＭＳ Ｐゴシック" pitchFamily="1" charset="-128"/>
              </a:rPr>
              <a:t>Natural rewards stimulate dopamine neurotransmission.  </a:t>
            </a:r>
            <a:r>
              <a:rPr lang="en-US" dirty="0">
                <a:latin typeface="Helvetica" pitchFamily="34" charset="0"/>
                <a:ea typeface="ＭＳ Ｐゴシック" pitchFamily="1" charset="-128"/>
              </a:rPr>
              <a:t>Eating something that you enjoy or being stimulated sexually can cause dopamine levels to increase. In these graphs, dopamine is being measured inside the brains of animals.  Its increase is shown in response to food or sex cues. This basic mechanism of controlled dopamine release and reuptake has been carefully shaped and calibrated by evolution to reward normal activities critical for our survival.</a:t>
            </a:r>
          </a:p>
        </p:txBody>
      </p:sp>
    </p:spTree>
    <p:extLst>
      <p:ext uri="{BB962C8B-B14F-4D97-AF65-F5344CB8AC3E}">
        <p14:creationId xmlns:p14="http://schemas.microsoft.com/office/powerpoint/2010/main" val="291542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 of MAT:</a:t>
            </a:r>
            <a:r>
              <a:rPr lang="en-US" baseline="0" dirty="0"/>
              <a:t> when you have cravings, you increase the risk of relapse. This is a concept we will be returning to throughout the presentation.</a:t>
            </a:r>
            <a:endParaRPr lang="en-US" dirty="0"/>
          </a:p>
        </p:txBody>
      </p:sp>
      <p:sp>
        <p:nvSpPr>
          <p:cNvPr id="4" name="Slide Number Placeholder 3"/>
          <p:cNvSpPr>
            <a:spLocks noGrp="1"/>
          </p:cNvSpPr>
          <p:nvPr>
            <p:ph type="sldNum" sz="quarter" idx="10"/>
          </p:nvPr>
        </p:nvSpPr>
        <p:spPr/>
        <p:txBody>
          <a:bodyPr/>
          <a:lstStyle/>
          <a:p>
            <a:fld id="{BAAC44BD-DF75-46D9-8762-10D34356EDD9}" type="slidenum">
              <a:rPr lang="en-US" smtClean="0"/>
              <a:t>25</a:t>
            </a:fld>
            <a:endParaRPr lang="en-US" dirty="0"/>
          </a:p>
        </p:txBody>
      </p:sp>
    </p:spTree>
    <p:extLst>
      <p:ext uri="{BB962C8B-B14F-4D97-AF65-F5344CB8AC3E}">
        <p14:creationId xmlns:p14="http://schemas.microsoft.com/office/powerpoint/2010/main" val="18991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4 Cs?</a:t>
            </a:r>
          </a:p>
          <a:p>
            <a:r>
              <a:rPr lang="en-US" dirty="0"/>
              <a:t>Tolerance and withdrawal</a:t>
            </a:r>
          </a:p>
          <a:p>
            <a:r>
              <a:rPr lang="en-US" dirty="0"/>
              <a:t>OVEREALL treatment</a:t>
            </a:r>
            <a:r>
              <a:rPr lang="en-US" baseline="0" dirty="0"/>
              <a:t> strategy: multimodal approach where MAT is 1 component</a:t>
            </a:r>
            <a:endParaRPr lang="en-US" dirty="0"/>
          </a:p>
        </p:txBody>
      </p:sp>
      <p:sp>
        <p:nvSpPr>
          <p:cNvPr id="4" name="Slide Number Placeholder 3"/>
          <p:cNvSpPr>
            <a:spLocks noGrp="1"/>
          </p:cNvSpPr>
          <p:nvPr>
            <p:ph type="sldNum" sz="quarter" idx="10"/>
          </p:nvPr>
        </p:nvSpPr>
        <p:spPr/>
        <p:txBody>
          <a:bodyPr/>
          <a:lstStyle/>
          <a:p>
            <a:fld id="{BAAC44BD-DF75-46D9-8762-10D34356EDD9}" type="slidenum">
              <a:rPr lang="en-US" smtClean="0"/>
              <a:t>27</a:t>
            </a:fld>
            <a:endParaRPr lang="en-US" dirty="0"/>
          </a:p>
        </p:txBody>
      </p:sp>
    </p:spTree>
    <p:extLst>
      <p:ext uri="{BB962C8B-B14F-4D97-AF65-F5344CB8AC3E}">
        <p14:creationId xmlns:p14="http://schemas.microsoft.com/office/powerpoint/2010/main" val="58007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alibri" pitchFamily="34" charset="0"/>
                <a:ea typeface="ＭＳ Ｐゴシック" charset="-128"/>
              </a:defRPr>
            </a:lvl1pPr>
            <a:lvl2pPr marL="35879619" indent="-35447153" defTabSz="914485">
              <a:defRPr sz="2300">
                <a:solidFill>
                  <a:schemeClr val="tx1"/>
                </a:solidFill>
                <a:latin typeface="Calibri" pitchFamily="34" charset="0"/>
                <a:ea typeface="ＭＳ Ｐゴシック" charset="-128"/>
              </a:defRPr>
            </a:lvl2pPr>
            <a:lvl3pPr>
              <a:defRPr sz="2300">
                <a:solidFill>
                  <a:schemeClr val="tx1"/>
                </a:solidFill>
                <a:latin typeface="Calibri" pitchFamily="34" charset="0"/>
                <a:ea typeface="ＭＳ Ｐゴシック" charset="-128"/>
              </a:defRPr>
            </a:lvl3pPr>
            <a:lvl4pPr>
              <a:defRPr sz="2300">
                <a:solidFill>
                  <a:schemeClr val="tx1"/>
                </a:solidFill>
                <a:latin typeface="Calibri" pitchFamily="34" charset="0"/>
                <a:ea typeface="ＭＳ Ｐゴシック" charset="-128"/>
              </a:defRPr>
            </a:lvl4pPr>
            <a:lvl5pPr>
              <a:defRPr sz="2300">
                <a:solidFill>
                  <a:schemeClr val="tx1"/>
                </a:solidFill>
                <a:latin typeface="Calibri" pitchFamily="34" charset="0"/>
                <a:ea typeface="ＭＳ Ｐゴシック" charset="-128"/>
              </a:defRPr>
            </a:lvl5pPr>
            <a:lvl6pPr marL="432465" eaLnBrk="0" fontAlgn="base" hangingPunct="0">
              <a:spcBef>
                <a:spcPct val="0"/>
              </a:spcBef>
              <a:spcAft>
                <a:spcPct val="0"/>
              </a:spcAft>
              <a:defRPr sz="2300">
                <a:solidFill>
                  <a:schemeClr val="tx1"/>
                </a:solidFill>
                <a:latin typeface="Calibri" pitchFamily="34" charset="0"/>
                <a:ea typeface="ＭＳ Ｐゴシック" charset="-128"/>
              </a:defRPr>
            </a:lvl6pPr>
            <a:lvl7pPr marL="864931" eaLnBrk="0" fontAlgn="base" hangingPunct="0">
              <a:spcBef>
                <a:spcPct val="0"/>
              </a:spcBef>
              <a:spcAft>
                <a:spcPct val="0"/>
              </a:spcAft>
              <a:defRPr sz="2300">
                <a:solidFill>
                  <a:schemeClr val="tx1"/>
                </a:solidFill>
                <a:latin typeface="Calibri" pitchFamily="34" charset="0"/>
                <a:ea typeface="ＭＳ Ｐゴシック" charset="-128"/>
              </a:defRPr>
            </a:lvl7pPr>
            <a:lvl8pPr marL="1297396" eaLnBrk="0" fontAlgn="base" hangingPunct="0">
              <a:spcBef>
                <a:spcPct val="0"/>
              </a:spcBef>
              <a:spcAft>
                <a:spcPct val="0"/>
              </a:spcAft>
              <a:defRPr sz="2300">
                <a:solidFill>
                  <a:schemeClr val="tx1"/>
                </a:solidFill>
                <a:latin typeface="Calibri" pitchFamily="34" charset="0"/>
                <a:ea typeface="ＭＳ Ｐゴシック" charset="-128"/>
              </a:defRPr>
            </a:lvl8pPr>
            <a:lvl9pPr marL="1729862" eaLnBrk="0" fontAlgn="base" hangingPunct="0">
              <a:spcBef>
                <a:spcPct val="0"/>
              </a:spcBef>
              <a:spcAft>
                <a:spcPct val="0"/>
              </a:spcAft>
              <a:defRPr sz="2300">
                <a:solidFill>
                  <a:schemeClr val="tx1"/>
                </a:solidFill>
                <a:latin typeface="Calibri" pitchFamily="34" charset="0"/>
                <a:ea typeface="ＭＳ Ｐゴシック" charset="-128"/>
              </a:defRPr>
            </a:lvl9pPr>
          </a:lstStyle>
          <a:p>
            <a:r>
              <a:rPr lang="en-US" sz="1200"/>
              <a:t>Daniel Alford, MD, MPH</a:t>
            </a:r>
          </a:p>
        </p:txBody>
      </p:sp>
      <p:sp>
        <p:nvSpPr>
          <p:cNvPr id="19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alibri" pitchFamily="34" charset="0"/>
                <a:ea typeface="ＭＳ Ｐゴシック" charset="-128"/>
              </a:defRPr>
            </a:lvl1pPr>
            <a:lvl2pPr marL="35879619" indent="-35447153" defTabSz="914485">
              <a:defRPr sz="2300">
                <a:solidFill>
                  <a:schemeClr val="tx1"/>
                </a:solidFill>
                <a:latin typeface="Calibri" pitchFamily="34" charset="0"/>
                <a:ea typeface="ＭＳ Ｐゴシック" charset="-128"/>
              </a:defRPr>
            </a:lvl2pPr>
            <a:lvl3pPr>
              <a:defRPr sz="2300">
                <a:solidFill>
                  <a:schemeClr val="tx1"/>
                </a:solidFill>
                <a:latin typeface="Calibri" pitchFamily="34" charset="0"/>
                <a:ea typeface="ＭＳ Ｐゴシック" charset="-128"/>
              </a:defRPr>
            </a:lvl3pPr>
            <a:lvl4pPr>
              <a:defRPr sz="2300">
                <a:solidFill>
                  <a:schemeClr val="tx1"/>
                </a:solidFill>
                <a:latin typeface="Calibri" pitchFamily="34" charset="0"/>
                <a:ea typeface="ＭＳ Ｐゴシック" charset="-128"/>
              </a:defRPr>
            </a:lvl4pPr>
            <a:lvl5pPr>
              <a:defRPr sz="2300">
                <a:solidFill>
                  <a:schemeClr val="tx1"/>
                </a:solidFill>
                <a:latin typeface="Calibri" pitchFamily="34" charset="0"/>
                <a:ea typeface="ＭＳ Ｐゴシック" charset="-128"/>
              </a:defRPr>
            </a:lvl5pPr>
            <a:lvl6pPr marL="432465" eaLnBrk="0" fontAlgn="base" hangingPunct="0">
              <a:spcBef>
                <a:spcPct val="0"/>
              </a:spcBef>
              <a:spcAft>
                <a:spcPct val="0"/>
              </a:spcAft>
              <a:defRPr sz="2300">
                <a:solidFill>
                  <a:schemeClr val="tx1"/>
                </a:solidFill>
                <a:latin typeface="Calibri" pitchFamily="34" charset="0"/>
                <a:ea typeface="ＭＳ Ｐゴシック" charset="-128"/>
              </a:defRPr>
            </a:lvl6pPr>
            <a:lvl7pPr marL="864931" eaLnBrk="0" fontAlgn="base" hangingPunct="0">
              <a:spcBef>
                <a:spcPct val="0"/>
              </a:spcBef>
              <a:spcAft>
                <a:spcPct val="0"/>
              </a:spcAft>
              <a:defRPr sz="2300">
                <a:solidFill>
                  <a:schemeClr val="tx1"/>
                </a:solidFill>
                <a:latin typeface="Calibri" pitchFamily="34" charset="0"/>
                <a:ea typeface="ＭＳ Ｐゴシック" charset="-128"/>
              </a:defRPr>
            </a:lvl7pPr>
            <a:lvl8pPr marL="1297396" eaLnBrk="0" fontAlgn="base" hangingPunct="0">
              <a:spcBef>
                <a:spcPct val="0"/>
              </a:spcBef>
              <a:spcAft>
                <a:spcPct val="0"/>
              </a:spcAft>
              <a:defRPr sz="2300">
                <a:solidFill>
                  <a:schemeClr val="tx1"/>
                </a:solidFill>
                <a:latin typeface="Calibri" pitchFamily="34" charset="0"/>
                <a:ea typeface="ＭＳ Ｐゴシック" charset="-128"/>
              </a:defRPr>
            </a:lvl8pPr>
            <a:lvl9pPr marL="1729862" eaLnBrk="0" fontAlgn="base" hangingPunct="0">
              <a:spcBef>
                <a:spcPct val="0"/>
              </a:spcBef>
              <a:spcAft>
                <a:spcPct val="0"/>
              </a:spcAft>
              <a:defRPr sz="2300">
                <a:solidFill>
                  <a:schemeClr val="tx1"/>
                </a:solidFill>
                <a:latin typeface="Calibri" pitchFamily="34" charset="0"/>
                <a:ea typeface="ＭＳ Ｐゴシック" charset="-128"/>
              </a:defRPr>
            </a:lvl9pPr>
          </a:lstStyle>
          <a:p>
            <a:fld id="{DBAD1473-237E-49CD-91C8-F7A9B8706D51}" type="slidenum">
              <a:rPr lang="en-US" sz="1200"/>
              <a:pPr/>
              <a:t>30</a:t>
            </a:fld>
            <a:endParaRPr lang="en-US" sz="120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latin typeface="Calibri" pitchFamily="34" charset="0"/>
              </a:rPr>
              <a:t>9 </a:t>
            </a:r>
            <a:r>
              <a:rPr lang="en-US" dirty="0" err="1">
                <a:latin typeface="Calibri" pitchFamily="34" charset="0"/>
              </a:rPr>
              <a:t>nociceptic</a:t>
            </a:r>
            <a:r>
              <a:rPr lang="en-US" dirty="0">
                <a:latin typeface="Calibri" pitchFamily="34" charset="0"/>
              </a:rPr>
              <a:t>/inflammatory pain, 4 neuropathic pain 1 mixed pain</a:t>
            </a:r>
          </a:p>
          <a:p>
            <a:pPr lvl="1"/>
            <a:r>
              <a:rPr lang="en-US" dirty="0">
                <a:latin typeface="Calibri" pitchFamily="34" charset="0"/>
              </a:rPr>
              <a:t>(up to MSO</a:t>
            </a:r>
            <a:r>
              <a:rPr lang="en-US" baseline="-25000" dirty="0">
                <a:latin typeface="Calibri" pitchFamily="34" charset="0"/>
              </a:rPr>
              <a:t>4</a:t>
            </a:r>
            <a:r>
              <a:rPr lang="en-US" dirty="0">
                <a:latin typeface="Calibri" pitchFamily="34" charset="0"/>
              </a:rPr>
              <a:t> 180 mg equivalents)</a:t>
            </a:r>
          </a:p>
          <a:p>
            <a:pPr lvl="1"/>
            <a:r>
              <a:rPr lang="en-US" dirty="0">
                <a:latin typeface="Calibri" pitchFamily="34" charset="0"/>
              </a:rPr>
              <a:t>A RCT placebo controlled long term won’t happen, a 3 year trial in which half the patients get treatment while the other half receive placebo will be rife with ethical problems</a:t>
            </a:r>
          </a:p>
          <a:p>
            <a:endParaRPr 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Kappa antagonism provides a benefit for blocking dynorphins, reducing stress induced drug seeking and alleviating depression</a:t>
            </a:r>
          </a:p>
        </p:txBody>
      </p:sp>
      <p:sp>
        <p:nvSpPr>
          <p:cNvPr id="4" name="Slide Number Placeholder 3"/>
          <p:cNvSpPr>
            <a:spLocks noGrp="1"/>
          </p:cNvSpPr>
          <p:nvPr>
            <p:ph type="sldNum" sz="quarter" idx="5"/>
          </p:nvPr>
        </p:nvSpPr>
        <p:spPr/>
        <p:txBody>
          <a:bodyPr/>
          <a:lstStyle/>
          <a:p>
            <a:fld id="{E1C104F6-8050-2241-8E56-174BED1EC80C}" type="slidenum">
              <a:rPr lang="en-US" smtClean="0"/>
              <a:t>33</a:t>
            </a:fld>
            <a:endParaRPr lang="en-US"/>
          </a:p>
        </p:txBody>
      </p:sp>
    </p:spTree>
    <p:extLst>
      <p:ext uri="{BB962C8B-B14F-4D97-AF65-F5344CB8AC3E}">
        <p14:creationId xmlns:p14="http://schemas.microsoft.com/office/powerpoint/2010/main" val="312351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0DEE2-1B17-4225-81FB-FDCFC3713142}" type="datetimeFigureOut">
              <a:rPr lang="en-US" smtClean="0"/>
              <a:pPr/>
              <a:t>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212664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0DEE2-1B17-4225-81FB-FDCFC3713142}" type="datetimeFigureOut">
              <a:rPr lang="en-US" smtClean="0"/>
              <a:pPr/>
              <a:t>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23767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0DEE2-1B17-4225-81FB-FDCFC3713142}" type="datetimeFigureOut">
              <a:rPr lang="en-US" smtClean="0"/>
              <a:pPr/>
              <a:t>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3068125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B6403B4-542B-4FDE-A343-667475C0B080}" type="datetimeFigureOut">
              <a:rPr lang="en-US" smtClean="0"/>
              <a:t>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83797-885E-4BB7-BDD3-2EDDBA2A307B}"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0264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494"/>
            <a:ext cx="8229273" cy="1144800"/>
          </a:xfrm>
          <a:prstGeom prst="rect">
            <a:avLst/>
          </a:prstGeom>
        </p:spPr>
        <p:txBody>
          <a:bodyPr lIns="0" tIns="0" rIns="0" bIns="0" anchor="ctr"/>
          <a:lstStyle/>
          <a:p>
            <a:pPr algn="ctr"/>
            <a:endParaRPr lang="en-US" sz="3883" b="0" strike="noStrike" spc="-1">
              <a:latin typeface="Arial"/>
            </a:endParaRPr>
          </a:p>
        </p:txBody>
      </p:sp>
      <p:sp>
        <p:nvSpPr>
          <p:cNvPr id="3" name="PlaceHolder 2"/>
          <p:cNvSpPr>
            <a:spLocks noGrp="1"/>
          </p:cNvSpPr>
          <p:nvPr>
            <p:ph type="subTitle"/>
          </p:nvPr>
        </p:nvSpPr>
        <p:spPr>
          <a:xfrm>
            <a:off x="457200" y="1604753"/>
            <a:ext cx="8229273" cy="3977259"/>
          </a:xfrm>
          <a:prstGeom prst="rect">
            <a:avLst/>
          </a:prstGeom>
        </p:spPr>
        <p:txBody>
          <a:bodyPr lIns="0" tIns="0" rIns="0" bIns="0" anchor="ctr"/>
          <a:lstStyle/>
          <a:p>
            <a:pPr algn="ctr"/>
            <a:endParaRPr lang="en-US" sz="2824" b="0" strike="noStrike" spc="-1">
              <a:latin typeface="Arial"/>
            </a:endParaRPr>
          </a:p>
        </p:txBody>
      </p:sp>
    </p:spTree>
    <p:extLst>
      <p:ext uri="{BB962C8B-B14F-4D97-AF65-F5344CB8AC3E}">
        <p14:creationId xmlns:p14="http://schemas.microsoft.com/office/powerpoint/2010/main" val="3539722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Orange">
    <p:spTree>
      <p:nvGrpSpPr>
        <p:cNvPr id="1" name=""/>
        <p:cNvGrpSpPr/>
        <p:nvPr/>
      </p:nvGrpSpPr>
      <p:grpSpPr>
        <a:xfrm>
          <a:off x="0" y="0"/>
          <a:ext cx="0" cy="0"/>
          <a:chOff x="0" y="0"/>
          <a:chExt cx="0" cy="0"/>
        </a:xfrm>
      </p:grpSpPr>
      <p:sp>
        <p:nvSpPr>
          <p:cNvPr id="34" name="Rectangle 33"/>
          <p:cNvSpPr/>
          <p:nvPr userDrawn="1"/>
        </p:nvSpPr>
        <p:spPr>
          <a:xfrm>
            <a:off x="0" y="0"/>
            <a:ext cx="9144000" cy="6423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userDrawn="1"/>
        </p:nvSpPr>
        <p:spPr>
          <a:xfrm>
            <a:off x="625476" y="2702224"/>
            <a:ext cx="7893050" cy="309990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p:cNvSpPr>
            <a:spLocks noGrp="1"/>
          </p:cNvSpPr>
          <p:nvPr>
            <p:ph type="ctrTitle"/>
          </p:nvPr>
        </p:nvSpPr>
        <p:spPr>
          <a:xfrm>
            <a:off x="1296693" y="3328161"/>
            <a:ext cx="6541021" cy="1058231"/>
          </a:xfrm>
        </p:spPr>
        <p:txBody>
          <a:bodyPr anchor="b">
            <a:noAutofit/>
          </a:bodyPr>
          <a:lstStyle>
            <a:lvl1pPr algn="l">
              <a:defRPr sz="4400" baseline="0">
                <a:solidFill>
                  <a:schemeClr val="bg1"/>
                </a:solidFill>
              </a:defRPr>
            </a:lvl1pPr>
          </a:lstStyle>
          <a:p>
            <a:r>
              <a:rPr lang="en-US"/>
              <a:t>Click to edit Master title style</a:t>
            </a:r>
            <a:endParaRPr lang="en-US" dirty="0"/>
          </a:p>
        </p:txBody>
      </p:sp>
      <p:sp>
        <p:nvSpPr>
          <p:cNvPr id="43" name="Subtitle 2"/>
          <p:cNvSpPr>
            <a:spLocks noGrp="1"/>
          </p:cNvSpPr>
          <p:nvPr>
            <p:ph type="subTitle" idx="1"/>
          </p:nvPr>
        </p:nvSpPr>
        <p:spPr>
          <a:xfrm>
            <a:off x="1283910" y="4435619"/>
            <a:ext cx="6549418" cy="440093"/>
          </a:xfrm>
          <a:prstGeom prst="rect">
            <a:avLst/>
          </a:prstGeom>
        </p:spPr>
        <p:txBody>
          <a:bodyPr lIns="46800" tIns="0" rIns="108000" bIns="72000">
            <a:noAutofit/>
          </a:bodyPr>
          <a:lstStyle>
            <a:lvl1pPr marL="0" indent="0" algn="l">
              <a:buNone/>
              <a:defRPr sz="3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a:p>
        </p:txBody>
      </p:sp>
      <p:cxnSp>
        <p:nvCxnSpPr>
          <p:cNvPr id="11" name="Straight Connector 10"/>
          <p:cNvCxnSpPr/>
          <p:nvPr userDrawn="1"/>
        </p:nvCxnSpPr>
        <p:spPr>
          <a:xfrm>
            <a:off x="0" y="6411296"/>
            <a:ext cx="9144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a:p>
        </p:txBody>
      </p:sp>
    </p:spTree>
    <p:extLst>
      <p:ext uri="{BB962C8B-B14F-4D97-AF65-F5344CB8AC3E}">
        <p14:creationId xmlns:p14="http://schemas.microsoft.com/office/powerpoint/2010/main" val="192198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70625"/>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70625"/>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70625"/>
            <a:ext cx="1905000" cy="457200"/>
          </a:xfrm>
        </p:spPr>
        <p:txBody>
          <a:bodyPr/>
          <a:lstStyle>
            <a:lvl1pPr>
              <a:defRPr/>
            </a:lvl1pPr>
          </a:lstStyle>
          <a:p>
            <a:fld id="{355B2B06-F5D9-4A21-A12C-52F4C751AF0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5882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14400"/>
          </a:xfrm>
        </p:spPr>
        <p:txBody>
          <a:bodyPr/>
          <a:lstStyle>
            <a:lvl1pPr>
              <a:defRPr>
                <a:latin typeface="Papyrus" pitchFamily="66" charset="0"/>
              </a:defRPr>
            </a:lvl1pPr>
          </a:lstStyle>
          <a:p>
            <a:r>
              <a:rPr lang="en-US" dirty="0"/>
              <a:t>Click to edit Master title style</a:t>
            </a:r>
          </a:p>
        </p:txBody>
      </p:sp>
      <p:sp>
        <p:nvSpPr>
          <p:cNvPr id="3" name="Chart Placeholder 2"/>
          <p:cNvSpPr>
            <a:spLocks noGrp="1"/>
          </p:cNvSpPr>
          <p:nvPr>
            <p:ph type="chart" idx="1"/>
          </p:nvPr>
        </p:nvSpPr>
        <p:spPr>
          <a:xfrm>
            <a:off x="685800" y="1752600"/>
            <a:ext cx="7772400" cy="4343400"/>
          </a:xfrm>
        </p:spPr>
        <p:txBody>
          <a:bodyPr/>
          <a:lstStyle/>
          <a:p>
            <a:pPr lvl="0"/>
            <a:endParaRPr lang="en-US" noProof="0"/>
          </a:p>
        </p:txBody>
      </p:sp>
    </p:spTree>
    <p:extLst>
      <p:ext uri="{BB962C8B-B14F-4D97-AF65-F5344CB8AC3E}">
        <p14:creationId xmlns:p14="http://schemas.microsoft.com/office/powerpoint/2010/main" val="260805381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cxnSp>
        <p:nvCxnSpPr>
          <p:cNvPr id="7" name="Straight Connector 6"/>
          <p:cNvCxnSpPr/>
          <p:nvPr userDrawn="1"/>
        </p:nvCxnSpPr>
        <p:spPr>
          <a:xfrm>
            <a:off x="0" y="642692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Tree>
    <p:extLst>
      <p:ext uri="{BB962C8B-B14F-4D97-AF65-F5344CB8AC3E}">
        <p14:creationId xmlns:p14="http://schemas.microsoft.com/office/powerpoint/2010/main" val="4259567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cxnSp>
        <p:nvCxnSpPr>
          <p:cNvPr id="7" name="Straight Connector 6"/>
          <p:cNvCxnSpPr/>
          <p:nvPr userDrawn="1"/>
        </p:nvCxnSpPr>
        <p:spPr>
          <a:xfrm>
            <a:off x="0" y="642692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quarter" idx="13"/>
          </p:nvPr>
        </p:nvSpPr>
        <p:spPr>
          <a:xfrm>
            <a:off x="611189" y="1052513"/>
            <a:ext cx="7900986" cy="339725"/>
          </a:xfrm>
          <a:prstGeom prst="rect">
            <a:avLst/>
          </a:prstGeom>
        </p:spPr>
        <p:txBody>
          <a:bodyPr lIns="46800" anchor="t">
            <a:noAutofit/>
          </a:bodyPr>
          <a:lstStyle>
            <a:lvl1pPr marL="0" indent="0">
              <a:buNone/>
              <a:defRPr sz="1800" spc="-30" baseline="0">
                <a:solidFill>
                  <a:schemeClr val="tx1">
                    <a:lumMod val="65000"/>
                    <a:lumOff val="35000"/>
                  </a:schemeClr>
                </a:solidFill>
              </a:defRPr>
            </a:lvl1pPr>
          </a:lstStyle>
          <a:p>
            <a:pPr lvl="0"/>
            <a:r>
              <a:rPr lang="en-US"/>
              <a:t>Edit Master text styles</a:t>
            </a:r>
          </a:p>
        </p:txBody>
      </p:sp>
      <p:sp>
        <p:nvSpPr>
          <p:cNvPr id="4" name="Title 3"/>
          <p:cNvSpPr>
            <a:spLocks noGrp="1"/>
          </p:cNvSpPr>
          <p:nvPr>
            <p:ph type="title"/>
          </p:nvPr>
        </p:nvSpPr>
        <p:spPr>
          <a:xfrm>
            <a:off x="611188" y="401285"/>
            <a:ext cx="7900987" cy="645977"/>
          </a:xfrm>
        </p:spPr>
        <p:txBody>
          <a:bodyPr/>
          <a:lstStyle/>
          <a:p>
            <a:r>
              <a:rPr lang="en-US"/>
              <a:t>Click to edit Master title style</a:t>
            </a:r>
            <a:endParaRPr lang="en-US" dirty="0"/>
          </a:p>
        </p:txBody>
      </p:sp>
      <p:sp>
        <p:nvSpPr>
          <p:cNvPr id="2" name="Footer Placeholder 1"/>
          <p:cNvSpPr>
            <a:spLocks noGrp="1"/>
          </p:cNvSpPr>
          <p:nvPr>
            <p:ph type="ftr" sz="quarter" idx="15"/>
          </p:nvPr>
        </p:nvSpPr>
        <p:spPr/>
        <p:txBody>
          <a:bodyPr/>
          <a:lstStyle/>
          <a:p>
            <a:endParaRPr lang="en-US" noProof="0" dirty="0"/>
          </a:p>
        </p:txBody>
      </p:sp>
      <p:sp>
        <p:nvSpPr>
          <p:cNvPr id="9" name="Content Placeholder 8">
            <a:extLst>
              <a:ext uri="{FF2B5EF4-FFF2-40B4-BE49-F238E27FC236}">
                <a16:creationId xmlns:a16="http://schemas.microsoft.com/office/drawing/2014/main" id="{3944C323-FE08-FC48-86DE-46C81A7EF4D3}"/>
              </a:ext>
            </a:extLst>
          </p:cNvPr>
          <p:cNvSpPr>
            <a:spLocks noGrp="1"/>
          </p:cNvSpPr>
          <p:nvPr>
            <p:ph sz="quarter" idx="16"/>
          </p:nvPr>
        </p:nvSpPr>
        <p:spPr>
          <a:xfrm>
            <a:off x="611188" y="1633538"/>
            <a:ext cx="3795712" cy="453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a:extLst>
              <a:ext uri="{FF2B5EF4-FFF2-40B4-BE49-F238E27FC236}">
                <a16:creationId xmlns:a16="http://schemas.microsoft.com/office/drawing/2014/main" id="{8F21BC40-7EE8-1B46-8D82-37F4CC886683}"/>
              </a:ext>
            </a:extLst>
          </p:cNvPr>
          <p:cNvSpPr>
            <a:spLocks noGrp="1"/>
          </p:cNvSpPr>
          <p:nvPr>
            <p:ph sz="quarter" idx="17"/>
          </p:nvPr>
        </p:nvSpPr>
        <p:spPr>
          <a:xfrm>
            <a:off x="4704216" y="1633538"/>
            <a:ext cx="3795712" cy="453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73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Divider Red">
    <p:spTree>
      <p:nvGrpSpPr>
        <p:cNvPr id="1" name=""/>
        <p:cNvGrpSpPr/>
        <p:nvPr/>
      </p:nvGrpSpPr>
      <p:grpSpPr>
        <a:xfrm>
          <a:off x="0" y="0"/>
          <a:ext cx="0" cy="0"/>
          <a:chOff x="0" y="0"/>
          <a:chExt cx="0" cy="0"/>
        </a:xfrm>
      </p:grpSpPr>
      <p:sp>
        <p:nvSpPr>
          <p:cNvPr id="34" name="Rectangle 33"/>
          <p:cNvSpPr/>
          <p:nvPr userDrawn="1"/>
        </p:nvSpPr>
        <p:spPr>
          <a:xfrm>
            <a:off x="0" y="0"/>
            <a:ext cx="9144000" cy="64231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userDrawn="1"/>
        </p:nvSpPr>
        <p:spPr>
          <a:xfrm>
            <a:off x="625476" y="2702224"/>
            <a:ext cx="7893050" cy="3099902"/>
          </a:xfrm>
          <a:custGeom>
            <a:avLst/>
            <a:gdLst>
              <a:gd name="connsiteX0" fmla="*/ 117986 w 7728155"/>
              <a:gd name="connsiteY0" fmla="*/ 120728 h 3099902"/>
              <a:gd name="connsiteX1" fmla="*/ 117986 w 7728155"/>
              <a:gd name="connsiteY1" fmla="*/ 2979174 h 3099902"/>
              <a:gd name="connsiteX2" fmla="*/ 7610168 w 7728155"/>
              <a:gd name="connsiteY2" fmla="*/ 2979174 h 3099902"/>
              <a:gd name="connsiteX3" fmla="*/ 7610168 w 7728155"/>
              <a:gd name="connsiteY3" fmla="*/ 120728 h 3099902"/>
              <a:gd name="connsiteX4" fmla="*/ 0 w 7728155"/>
              <a:gd name="connsiteY4" fmla="*/ 0 h 3099902"/>
              <a:gd name="connsiteX5" fmla="*/ 7728155 w 7728155"/>
              <a:gd name="connsiteY5" fmla="*/ 0 h 3099902"/>
              <a:gd name="connsiteX6" fmla="*/ 7728155 w 7728155"/>
              <a:gd name="connsiteY6" fmla="*/ 3099902 h 3099902"/>
              <a:gd name="connsiteX7" fmla="*/ 0 w 7728155"/>
              <a:gd name="connsiteY7" fmla="*/ 3099902 h 309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8155" h="3099902">
                <a:moveTo>
                  <a:pt x="117986" y="120728"/>
                </a:moveTo>
                <a:lnTo>
                  <a:pt x="117986" y="2979174"/>
                </a:lnTo>
                <a:lnTo>
                  <a:pt x="7610168" y="2979174"/>
                </a:lnTo>
                <a:lnTo>
                  <a:pt x="7610168" y="120728"/>
                </a:lnTo>
                <a:close/>
                <a:moveTo>
                  <a:pt x="0" y="0"/>
                </a:moveTo>
                <a:lnTo>
                  <a:pt x="7728155" y="0"/>
                </a:lnTo>
                <a:lnTo>
                  <a:pt x="7728155" y="3099902"/>
                </a:lnTo>
                <a:lnTo>
                  <a:pt x="0" y="30999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p:cNvSpPr>
            <a:spLocks noGrp="1"/>
          </p:cNvSpPr>
          <p:nvPr>
            <p:ph type="ctrTitle"/>
          </p:nvPr>
        </p:nvSpPr>
        <p:spPr>
          <a:xfrm>
            <a:off x="1296693" y="3328161"/>
            <a:ext cx="6541021" cy="1058231"/>
          </a:xfrm>
        </p:spPr>
        <p:txBody>
          <a:bodyPr anchor="b">
            <a:noAutofit/>
          </a:bodyPr>
          <a:lstStyle>
            <a:lvl1pPr algn="l">
              <a:defRPr sz="4400" baseline="0">
                <a:solidFill>
                  <a:schemeClr val="bg1"/>
                </a:solidFill>
              </a:defRPr>
            </a:lvl1pPr>
          </a:lstStyle>
          <a:p>
            <a:r>
              <a:rPr lang="en-US"/>
              <a:t>Click to edit Master title style</a:t>
            </a:r>
            <a:endParaRPr lang="en-US" dirty="0"/>
          </a:p>
        </p:txBody>
      </p:sp>
      <p:sp>
        <p:nvSpPr>
          <p:cNvPr id="43" name="Subtitle 2"/>
          <p:cNvSpPr>
            <a:spLocks noGrp="1"/>
          </p:cNvSpPr>
          <p:nvPr>
            <p:ph type="subTitle" idx="1"/>
          </p:nvPr>
        </p:nvSpPr>
        <p:spPr>
          <a:xfrm>
            <a:off x="1283910" y="4435619"/>
            <a:ext cx="6549418" cy="440093"/>
          </a:xfrm>
          <a:prstGeom prst="rect">
            <a:avLst/>
          </a:prstGeom>
        </p:spPr>
        <p:txBody>
          <a:bodyPr lIns="46800" tIns="0" rIns="108000" bIns="72000">
            <a:noAutofit/>
          </a:bodyPr>
          <a:lstStyle>
            <a:lvl1pPr marL="0" indent="0" algn="l">
              <a:buNone/>
              <a:defRPr sz="3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Slide Number Placeholder 2"/>
          <p:cNvSpPr>
            <a:spLocks noGrp="1"/>
          </p:cNvSpPr>
          <p:nvPr>
            <p:ph type="sldNum" sz="quarter" idx="11"/>
          </p:nvPr>
        </p:nvSpPr>
        <p:spPr/>
        <p:txBody>
          <a:bodyPr/>
          <a:lstStyle/>
          <a:p>
            <a:fld id="{D4BF1F63-4705-854C-A90E-B08697EA9D5E}" type="slidenum">
              <a:rPr lang="en-US" smtClean="0"/>
              <a:pPr/>
              <a:t>‹#›</a:t>
            </a:fld>
            <a:endParaRPr lang="en-US"/>
          </a:p>
        </p:txBody>
      </p:sp>
      <p:cxnSp>
        <p:nvCxnSpPr>
          <p:cNvPr id="11" name="Straight Connector 10"/>
          <p:cNvCxnSpPr/>
          <p:nvPr userDrawn="1"/>
        </p:nvCxnSpPr>
        <p:spPr>
          <a:xfrm>
            <a:off x="0" y="6411296"/>
            <a:ext cx="9144000"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2"/>
          </p:nvPr>
        </p:nvSpPr>
        <p:spPr/>
        <p:txBody>
          <a:bodyPr/>
          <a:lstStyle/>
          <a:p>
            <a:endParaRPr lang="en-US" noProof="0" dirty="0"/>
          </a:p>
        </p:txBody>
      </p:sp>
    </p:spTree>
    <p:extLst>
      <p:ext uri="{BB962C8B-B14F-4D97-AF65-F5344CB8AC3E}">
        <p14:creationId xmlns:p14="http://schemas.microsoft.com/office/powerpoint/2010/main" val="276346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0DEE2-1B17-4225-81FB-FDCFC3713142}" type="datetimeFigureOut">
              <a:rPr lang="en-US" smtClean="0"/>
              <a:pPr/>
              <a:t>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4074957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vert="horz" tIns="41029"/>
          <a:lstStyle/>
          <a:p>
            <a:r>
              <a:rPr lang="en-US"/>
              <a:t>Click to edit Master title style</a:t>
            </a:r>
          </a:p>
        </p:txBody>
      </p:sp>
    </p:spTree>
    <p:extLst>
      <p:ext uri="{BB962C8B-B14F-4D97-AF65-F5344CB8AC3E}">
        <p14:creationId xmlns:p14="http://schemas.microsoft.com/office/powerpoint/2010/main" val="1877321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BF1F63-4705-854C-A90E-B08697EA9D5E}" type="slidenum">
              <a:rPr lang="en-US" smtClean="0"/>
              <a:t>‹#›</a:t>
            </a:fld>
            <a:endParaRPr lang="en-US"/>
          </a:p>
        </p:txBody>
      </p:sp>
      <p:cxnSp>
        <p:nvCxnSpPr>
          <p:cNvPr id="7" name="Straight Connector 6"/>
          <p:cNvCxnSpPr/>
          <p:nvPr userDrawn="1"/>
        </p:nvCxnSpPr>
        <p:spPr>
          <a:xfrm>
            <a:off x="0" y="642692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a:t>Click to edit Master title style</a:t>
            </a:r>
            <a:endParaRPr lang="en-US" dirty="0"/>
          </a:p>
        </p:txBody>
      </p:sp>
      <p:sp>
        <p:nvSpPr>
          <p:cNvPr id="2" name="Footer Placeholder 1"/>
          <p:cNvSpPr>
            <a:spLocks noGrp="1"/>
          </p:cNvSpPr>
          <p:nvPr>
            <p:ph type="ftr" sz="quarter" idx="14"/>
          </p:nvPr>
        </p:nvSpPr>
        <p:spPr/>
        <p:txBody>
          <a:bodyPr/>
          <a:lstStyle/>
          <a:p>
            <a:endParaRPr lang="en-US" noProof="0" dirty="0"/>
          </a:p>
        </p:txBody>
      </p:sp>
      <p:sp>
        <p:nvSpPr>
          <p:cNvPr id="8" name="Content Placeholder 7">
            <a:extLst>
              <a:ext uri="{FF2B5EF4-FFF2-40B4-BE49-F238E27FC236}">
                <a16:creationId xmlns:a16="http://schemas.microsoft.com/office/drawing/2014/main" id="{9087C948-0022-8549-BE24-9434E359258C}"/>
              </a:ext>
            </a:extLst>
          </p:cNvPr>
          <p:cNvSpPr>
            <a:spLocks noGrp="1"/>
          </p:cNvSpPr>
          <p:nvPr>
            <p:ph sz="quarter" idx="15"/>
          </p:nvPr>
        </p:nvSpPr>
        <p:spPr>
          <a:xfrm>
            <a:off x="611188" y="1349829"/>
            <a:ext cx="7900987" cy="48160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52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0DEE2-1B17-4225-81FB-FDCFC3713142}" type="datetimeFigureOut">
              <a:rPr lang="en-US" smtClean="0"/>
              <a:pPr/>
              <a:t>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118640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0DEE2-1B17-4225-81FB-FDCFC3713142}" type="datetimeFigureOut">
              <a:rPr lang="en-US" smtClean="0"/>
              <a:pPr/>
              <a:t>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202166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0DEE2-1B17-4225-81FB-FDCFC3713142}" type="datetimeFigureOut">
              <a:rPr lang="en-US" smtClean="0"/>
              <a:pPr/>
              <a:t>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63113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0DEE2-1B17-4225-81FB-FDCFC3713142}" type="datetimeFigureOut">
              <a:rPr lang="en-US" smtClean="0"/>
              <a:pPr/>
              <a:t>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353307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0DEE2-1B17-4225-81FB-FDCFC3713142}" type="datetimeFigureOut">
              <a:rPr lang="en-US" smtClean="0"/>
              <a:pPr/>
              <a:t>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159613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0DEE2-1B17-4225-81FB-FDCFC3713142}" type="datetimeFigureOut">
              <a:rPr lang="en-US" smtClean="0"/>
              <a:pPr/>
              <a:t>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357201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0DEE2-1B17-4225-81FB-FDCFC3713142}" type="datetimeFigureOut">
              <a:rPr lang="en-US" smtClean="0"/>
              <a:pPr/>
              <a:t>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488B7-0FA4-4A0F-A79D-B486F1FCDA2F}" type="slidenum">
              <a:rPr lang="en-US" smtClean="0"/>
              <a:pPr/>
              <a:t>‹#›</a:t>
            </a:fld>
            <a:endParaRPr lang="en-US"/>
          </a:p>
        </p:txBody>
      </p:sp>
    </p:spTree>
    <p:extLst>
      <p:ext uri="{BB962C8B-B14F-4D97-AF65-F5344CB8AC3E}">
        <p14:creationId xmlns:p14="http://schemas.microsoft.com/office/powerpoint/2010/main" val="368891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0DEE2-1B17-4225-81FB-FDCFC3713142}" type="datetimeFigureOut">
              <a:rPr lang="en-US" smtClean="0"/>
              <a:pPr/>
              <a:t>1/6/24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488B7-0FA4-4A0F-A79D-B486F1FCDA2F}" type="slidenum">
              <a:rPr lang="en-US" smtClean="0"/>
              <a:pPr/>
              <a:t>‹#›</a:t>
            </a:fld>
            <a:endParaRPr lang="en-US"/>
          </a:p>
        </p:txBody>
      </p:sp>
    </p:spTree>
    <p:extLst>
      <p:ext uri="{BB962C8B-B14F-4D97-AF65-F5344CB8AC3E}">
        <p14:creationId xmlns:p14="http://schemas.microsoft.com/office/powerpoint/2010/main" val="149997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00"/>
            <a:ext cx="6705600" cy="2438400"/>
          </a:xfrm>
          <a:ln w="38100" cap="flat" cmpd="sng" algn="ctr">
            <a:solidFill>
              <a:srgbClr val="FF0000"/>
            </a:solidFill>
            <a:prstDash val="solid"/>
            <a:round/>
            <a:headEnd type="none" w="med" len="med"/>
            <a:tailEnd type="none" w="med" len="med"/>
          </a:ln>
        </p:spPr>
        <p:txBody>
          <a:bodyPr>
            <a:noAutofit/>
          </a:bodyPr>
          <a:lstStyle/>
          <a:p>
            <a:r>
              <a:rPr lang="en-US" sz="3600" dirty="0">
                <a:solidFill>
                  <a:schemeClr val="bg1"/>
                </a:solidFill>
              </a:rPr>
              <a:t>An Overview of Opioid Use Disorders and Medication Assisted Treatment in Chronic Pain Conditions</a:t>
            </a:r>
          </a:p>
        </p:txBody>
      </p:sp>
      <p:sp>
        <p:nvSpPr>
          <p:cNvPr id="3" name="Subtitle 2"/>
          <p:cNvSpPr>
            <a:spLocks noGrp="1"/>
          </p:cNvSpPr>
          <p:nvPr>
            <p:ph type="subTitle" idx="1"/>
          </p:nvPr>
        </p:nvSpPr>
        <p:spPr>
          <a:xfrm>
            <a:off x="647700" y="4495800"/>
            <a:ext cx="7848600" cy="1295400"/>
          </a:xfrm>
        </p:spPr>
        <p:txBody>
          <a:bodyPr>
            <a:normAutofit/>
          </a:bodyPr>
          <a:lstStyle/>
          <a:p>
            <a:r>
              <a:rPr lang="en-US" sz="2800" dirty="0">
                <a:solidFill>
                  <a:schemeClr val="bg1"/>
                </a:solidFill>
              </a:rPr>
              <a:t>Patricia </a:t>
            </a:r>
            <a:r>
              <a:rPr lang="en-US" sz="2800" dirty="0" err="1">
                <a:solidFill>
                  <a:schemeClr val="bg1"/>
                </a:solidFill>
              </a:rPr>
              <a:t>Pade</a:t>
            </a:r>
            <a:r>
              <a:rPr lang="en-US" sz="2800">
                <a:solidFill>
                  <a:schemeClr val="bg1"/>
                </a:solidFill>
              </a:rPr>
              <a:t>, MD FASAM</a:t>
            </a:r>
          </a:p>
        </p:txBody>
      </p:sp>
    </p:spTree>
    <p:extLst>
      <p:ext uri="{BB962C8B-B14F-4D97-AF65-F5344CB8AC3E}">
        <p14:creationId xmlns:p14="http://schemas.microsoft.com/office/powerpoint/2010/main" val="343553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9F88-9F44-41A4-8405-CF5A14CF4552}"/>
              </a:ext>
            </a:extLst>
          </p:cNvPr>
          <p:cNvSpPr>
            <a:spLocks noGrp="1"/>
          </p:cNvSpPr>
          <p:nvPr>
            <p:ph type="title"/>
          </p:nvPr>
        </p:nvSpPr>
        <p:spPr/>
        <p:txBody>
          <a:bodyPr>
            <a:normAutofit/>
          </a:bodyPr>
          <a:lstStyle/>
          <a:p>
            <a:r>
              <a:rPr lang="en-US">
                <a:solidFill>
                  <a:srgbClr val="FF0000"/>
                </a:solidFill>
              </a:rPr>
              <a:t>Rise of Overdose Deaths</a:t>
            </a:r>
          </a:p>
        </p:txBody>
      </p:sp>
      <p:pic>
        <p:nvPicPr>
          <p:cNvPr id="1026" name="Picture 2">
            <a:extLst>
              <a:ext uri="{FF2B5EF4-FFF2-40B4-BE49-F238E27FC236}">
                <a16:creationId xmlns:a16="http://schemas.microsoft.com/office/drawing/2014/main" id="{46A1F60B-BF18-4F79-8F7D-688B2B3430F2}"/>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70559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AA56-2694-5F06-9CD9-0E539E9A4CF4}"/>
              </a:ext>
            </a:extLst>
          </p:cNvPr>
          <p:cNvSpPr>
            <a:spLocks noGrp="1"/>
          </p:cNvSpPr>
          <p:nvPr>
            <p:ph type="title"/>
          </p:nvPr>
        </p:nvSpPr>
        <p:spPr/>
        <p:txBody>
          <a:bodyPr/>
          <a:lstStyle/>
          <a:p>
            <a:r>
              <a:rPr lang="en-US">
                <a:solidFill>
                  <a:srgbClr val="FF0000"/>
                </a:solidFill>
              </a:rPr>
              <a:t>Current Situation – 4</a:t>
            </a:r>
            <a:r>
              <a:rPr lang="en-US" baseline="30000">
                <a:solidFill>
                  <a:srgbClr val="FF0000"/>
                </a:solidFill>
              </a:rPr>
              <a:t>th</a:t>
            </a:r>
            <a:r>
              <a:rPr lang="en-US">
                <a:solidFill>
                  <a:srgbClr val="FF0000"/>
                </a:solidFill>
              </a:rPr>
              <a:t> Wave</a:t>
            </a:r>
          </a:p>
        </p:txBody>
      </p:sp>
      <p:sp>
        <p:nvSpPr>
          <p:cNvPr id="3" name="Content Placeholder 2">
            <a:extLst>
              <a:ext uri="{FF2B5EF4-FFF2-40B4-BE49-F238E27FC236}">
                <a16:creationId xmlns:a16="http://schemas.microsoft.com/office/drawing/2014/main" id="{FDAB4B5C-DDB0-94C1-1530-FBFD84D470D8}"/>
              </a:ext>
            </a:extLst>
          </p:cNvPr>
          <p:cNvSpPr>
            <a:spLocks noGrp="1"/>
          </p:cNvSpPr>
          <p:nvPr>
            <p:ph sz="quarter" idx="13"/>
          </p:nvPr>
        </p:nvSpPr>
        <p:spPr/>
        <p:txBody>
          <a:bodyPr>
            <a:normAutofit fontScale="92500" lnSpcReduction="20000"/>
          </a:bodyPr>
          <a:lstStyle/>
          <a:p>
            <a:r>
              <a:rPr lang="en-US">
                <a:solidFill>
                  <a:schemeClr val="bg1"/>
                </a:solidFill>
              </a:rPr>
              <a:t>”Legacy Patients” who have been prescribed COT – can’t get providers to continue medications</a:t>
            </a:r>
          </a:p>
          <a:p>
            <a:r>
              <a:rPr lang="en-US">
                <a:solidFill>
                  <a:schemeClr val="bg1"/>
                </a:solidFill>
              </a:rPr>
              <a:t>We are now dealing with synthetic opioids that are 100-1000 x the potency of morphine</a:t>
            </a:r>
          </a:p>
          <a:p>
            <a:r>
              <a:rPr lang="en-US">
                <a:solidFill>
                  <a:schemeClr val="bg1"/>
                </a:solidFill>
              </a:rPr>
              <a:t>High potency synthetic opioids are now evolving, less detectable and mixed with other substances which are increasing the OD potential – </a:t>
            </a:r>
            <a:r>
              <a:rPr lang="en-US" err="1">
                <a:solidFill>
                  <a:schemeClr val="bg1"/>
                </a:solidFill>
              </a:rPr>
              <a:t>ie</a:t>
            </a:r>
            <a:r>
              <a:rPr lang="en-US">
                <a:solidFill>
                  <a:schemeClr val="bg1"/>
                </a:solidFill>
              </a:rPr>
              <a:t> methamphetamine, xylazine, benzodiazepines</a:t>
            </a:r>
          </a:p>
          <a:p>
            <a:endParaRPr lang="en-US">
              <a:solidFill>
                <a:schemeClr val="bg1"/>
              </a:solidFill>
            </a:endParaRPr>
          </a:p>
        </p:txBody>
      </p:sp>
    </p:spTree>
    <p:extLst>
      <p:ext uri="{BB962C8B-B14F-4D97-AF65-F5344CB8AC3E}">
        <p14:creationId xmlns:p14="http://schemas.microsoft.com/office/powerpoint/2010/main" val="85679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B80A-E300-8721-6264-14EDAE0F7A14}"/>
              </a:ext>
            </a:extLst>
          </p:cNvPr>
          <p:cNvSpPr>
            <a:spLocks noGrp="1"/>
          </p:cNvSpPr>
          <p:nvPr>
            <p:ph type="title"/>
          </p:nvPr>
        </p:nvSpPr>
        <p:spPr/>
        <p:txBody>
          <a:bodyPr/>
          <a:lstStyle/>
          <a:p>
            <a:r>
              <a:rPr lang="en-US">
                <a:solidFill>
                  <a:srgbClr val="FF0000"/>
                </a:solidFill>
              </a:rPr>
              <a:t>And Oh, by the way:</a:t>
            </a:r>
          </a:p>
        </p:txBody>
      </p:sp>
      <p:pic>
        <p:nvPicPr>
          <p:cNvPr id="4" name="Content Placeholder 3">
            <a:extLst>
              <a:ext uri="{FF2B5EF4-FFF2-40B4-BE49-F238E27FC236}">
                <a16:creationId xmlns:a16="http://schemas.microsoft.com/office/drawing/2014/main" id="{F1FE0F28-140B-12CA-3774-7BD18BA98A40}"/>
              </a:ext>
            </a:extLst>
          </p:cNvPr>
          <p:cNvPicPr>
            <a:picLocks noGrp="1" noChangeAspect="1"/>
          </p:cNvPicPr>
          <p:nvPr>
            <p:ph sz="quarter" idx="13"/>
          </p:nvPr>
        </p:nvPicPr>
        <p:blipFill>
          <a:blip r:embed="rId2"/>
          <a:stretch>
            <a:fillRect/>
          </a:stretch>
        </p:blipFill>
        <p:spPr>
          <a:xfrm>
            <a:off x="1828800" y="1600200"/>
            <a:ext cx="5486400" cy="4114800"/>
          </a:xfrm>
        </p:spPr>
      </p:pic>
      <p:sp>
        <p:nvSpPr>
          <p:cNvPr id="5" name="TextBox 4">
            <a:extLst>
              <a:ext uri="{FF2B5EF4-FFF2-40B4-BE49-F238E27FC236}">
                <a16:creationId xmlns:a16="http://schemas.microsoft.com/office/drawing/2014/main" id="{582CAE17-2369-FB79-3A5F-88751994B353}"/>
              </a:ext>
            </a:extLst>
          </p:cNvPr>
          <p:cNvSpPr txBox="1"/>
          <p:nvPr/>
        </p:nvSpPr>
        <p:spPr>
          <a:xfrm>
            <a:off x="1752600" y="5943600"/>
            <a:ext cx="5715000" cy="923330"/>
          </a:xfrm>
          <a:prstGeom prst="rect">
            <a:avLst/>
          </a:prstGeom>
          <a:noFill/>
        </p:spPr>
        <p:txBody>
          <a:bodyPr wrap="square" rtlCol="0">
            <a:spAutoFit/>
          </a:bodyPr>
          <a:lstStyle/>
          <a:p>
            <a:r>
              <a:rPr lang="en-US" b="0" i="0" u="none" strike="noStrike">
                <a:solidFill>
                  <a:srgbClr val="FF0000"/>
                </a:solidFill>
                <a:effectLst/>
                <a:latin typeface="Google Sans"/>
              </a:rPr>
              <a:t>There were 111,355 overdose deaths in the 12-month period ending April 2023, compared with 110,394 deaths in the 12-month period ending March 2022.</a:t>
            </a:r>
            <a:endParaRPr lang="en-US">
              <a:solidFill>
                <a:srgbClr val="FF0000"/>
              </a:solidFill>
            </a:endParaRPr>
          </a:p>
        </p:txBody>
      </p:sp>
    </p:spTree>
    <p:extLst>
      <p:ext uri="{BB962C8B-B14F-4D97-AF65-F5344CB8AC3E}">
        <p14:creationId xmlns:p14="http://schemas.microsoft.com/office/powerpoint/2010/main" val="270372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5FD0-07F6-2D06-DD47-BBDC3AFE3717}"/>
              </a:ext>
            </a:extLst>
          </p:cNvPr>
          <p:cNvSpPr>
            <a:spLocks noGrp="1"/>
          </p:cNvSpPr>
          <p:nvPr>
            <p:ph type="title"/>
          </p:nvPr>
        </p:nvSpPr>
        <p:spPr/>
        <p:txBody>
          <a:bodyPr>
            <a:normAutofit fontScale="90000"/>
          </a:bodyPr>
          <a:lstStyle/>
          <a:p>
            <a:r>
              <a:rPr lang="en-US">
                <a:solidFill>
                  <a:srgbClr val="FF0000"/>
                </a:solidFill>
              </a:rPr>
              <a:t>New Mexico Ranks 5</a:t>
            </a:r>
            <a:r>
              <a:rPr lang="en-US" baseline="30000">
                <a:solidFill>
                  <a:srgbClr val="FF0000"/>
                </a:solidFill>
              </a:rPr>
              <a:t>th</a:t>
            </a:r>
            <a:r>
              <a:rPr lang="en-US">
                <a:solidFill>
                  <a:srgbClr val="FF0000"/>
                </a:solidFill>
              </a:rPr>
              <a:t> highest in country</a:t>
            </a:r>
          </a:p>
        </p:txBody>
      </p:sp>
      <p:sp>
        <p:nvSpPr>
          <p:cNvPr id="8" name="TextBox 7">
            <a:extLst>
              <a:ext uri="{FF2B5EF4-FFF2-40B4-BE49-F238E27FC236}">
                <a16:creationId xmlns:a16="http://schemas.microsoft.com/office/drawing/2014/main" id="{9409032C-D220-9765-346C-353B5B8DEB56}"/>
              </a:ext>
            </a:extLst>
          </p:cNvPr>
          <p:cNvSpPr txBox="1"/>
          <p:nvPr/>
        </p:nvSpPr>
        <p:spPr>
          <a:xfrm>
            <a:off x="1447800" y="6019800"/>
            <a:ext cx="6248400" cy="600164"/>
          </a:xfrm>
          <a:prstGeom prst="rect">
            <a:avLst/>
          </a:prstGeom>
          <a:noFill/>
        </p:spPr>
        <p:txBody>
          <a:bodyPr wrap="square" rtlCol="0">
            <a:spAutoFit/>
          </a:bodyPr>
          <a:lstStyle/>
          <a:p>
            <a:r>
              <a:rPr lang="en-US" sz="1100" b="0" i="0" u="none" strike="noStrike">
                <a:solidFill>
                  <a:schemeClr val="bg1"/>
                </a:solidFill>
                <a:effectLst/>
                <a:latin typeface="Open Sans" panose="020B0606030504020204" pitchFamily="34" charset="0"/>
              </a:rPr>
              <a:t>Ahmad FB, </a:t>
            </a:r>
            <a:r>
              <a:rPr lang="en-US" sz="1100" b="0" i="0" u="none" strike="noStrike" err="1">
                <a:solidFill>
                  <a:schemeClr val="bg1"/>
                </a:solidFill>
                <a:effectLst/>
                <a:latin typeface="Open Sans" panose="020B0606030504020204" pitchFamily="34" charset="0"/>
              </a:rPr>
              <a:t>Cisewski</a:t>
            </a:r>
            <a:r>
              <a:rPr lang="en-US" sz="1100" b="0" i="0" u="none" strike="noStrike">
                <a:solidFill>
                  <a:schemeClr val="bg1"/>
                </a:solidFill>
                <a:effectLst/>
                <a:latin typeface="Open Sans" panose="020B0606030504020204" pitchFamily="34" charset="0"/>
              </a:rPr>
              <a:t> JA. Quarterly provisional estimates for selected indicators of mortality, 2022-Quarter 1, 2023. National Center for Health Statistics. National Vital Statistics System, Vital Statistics Rapid Release Program. 2023</a:t>
            </a:r>
            <a:endParaRPr lang="en-US" sz="1100">
              <a:solidFill>
                <a:schemeClr val="bg1"/>
              </a:solidFill>
            </a:endParaRPr>
          </a:p>
        </p:txBody>
      </p:sp>
      <p:pic>
        <p:nvPicPr>
          <p:cNvPr id="13" name="Content Placeholder 12" descr="A map of the united states of america&#10;&#10;Description automatically generated">
            <a:extLst>
              <a:ext uri="{FF2B5EF4-FFF2-40B4-BE49-F238E27FC236}">
                <a16:creationId xmlns:a16="http://schemas.microsoft.com/office/drawing/2014/main" id="{593E56DE-A675-0C7B-23D9-7988F8FF629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68659" y="1600200"/>
            <a:ext cx="6206681" cy="4114800"/>
          </a:xfrm>
        </p:spPr>
      </p:pic>
    </p:spTree>
    <p:extLst>
      <p:ext uri="{BB962C8B-B14F-4D97-AF65-F5344CB8AC3E}">
        <p14:creationId xmlns:p14="http://schemas.microsoft.com/office/powerpoint/2010/main" val="80611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60E6-3C5A-C54C-9708-0E3EC5858064}"/>
              </a:ext>
            </a:extLst>
          </p:cNvPr>
          <p:cNvSpPr>
            <a:spLocks noGrp="1"/>
          </p:cNvSpPr>
          <p:nvPr>
            <p:ph type="ctrTitle"/>
          </p:nvPr>
        </p:nvSpPr>
        <p:spPr>
          <a:xfrm>
            <a:off x="1334793" y="3747708"/>
            <a:ext cx="6541021" cy="1058231"/>
          </a:xfrm>
        </p:spPr>
        <p:txBody>
          <a:bodyPr/>
          <a:lstStyle/>
          <a:p>
            <a:pPr algn="ctr"/>
            <a:r>
              <a:rPr lang="en-US"/>
              <a:t>Opioid Use Disorder (OUD)</a:t>
            </a:r>
            <a:br>
              <a:rPr lang="en-US"/>
            </a:br>
            <a:r>
              <a:rPr lang="en-US"/>
              <a:t>and </a:t>
            </a:r>
            <a:br>
              <a:rPr lang="en-US"/>
            </a:br>
            <a:r>
              <a:rPr lang="en-US"/>
              <a:t>Addiction</a:t>
            </a:r>
          </a:p>
        </p:txBody>
      </p:sp>
      <p:sp>
        <p:nvSpPr>
          <p:cNvPr id="4" name="Slide Number Placeholder 3"/>
          <p:cNvSpPr>
            <a:spLocks noGrp="1"/>
          </p:cNvSpPr>
          <p:nvPr>
            <p:ph type="sldNum" sz="quarter" idx="11"/>
          </p:nvPr>
        </p:nvSpPr>
        <p:spPr/>
        <p:txBody>
          <a:bodyPr/>
          <a:lstStyle/>
          <a:p>
            <a:fld id="{D4BF1F63-4705-854C-A90E-B08697EA9D5E}" type="slidenum">
              <a:rPr lang="en-US" smtClean="0"/>
              <a:pPr/>
              <a:t>14</a:t>
            </a:fld>
            <a:endParaRPr lang="en-US"/>
          </a:p>
        </p:txBody>
      </p:sp>
    </p:spTree>
    <p:extLst>
      <p:ext uri="{BB962C8B-B14F-4D97-AF65-F5344CB8AC3E}">
        <p14:creationId xmlns:p14="http://schemas.microsoft.com/office/powerpoint/2010/main" val="180478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24AD-6560-EED4-0A3B-7BBCDB36149F}"/>
              </a:ext>
            </a:extLst>
          </p:cNvPr>
          <p:cNvSpPr>
            <a:spLocks noGrp="1"/>
          </p:cNvSpPr>
          <p:nvPr>
            <p:ph type="title"/>
          </p:nvPr>
        </p:nvSpPr>
        <p:spPr>
          <a:xfrm>
            <a:off x="685800" y="381000"/>
            <a:ext cx="7772400" cy="914400"/>
          </a:xfrm>
        </p:spPr>
        <p:txBody>
          <a:bodyPr>
            <a:normAutofit/>
          </a:bodyPr>
          <a:lstStyle/>
          <a:p>
            <a:r>
              <a:rPr lang="en-US" sz="3200" dirty="0">
                <a:solidFill>
                  <a:srgbClr val="FF0000"/>
                </a:solidFill>
              </a:rPr>
              <a:t>Opioid receptors/activity involved in Pain</a:t>
            </a:r>
          </a:p>
        </p:txBody>
      </p:sp>
      <p:sp>
        <p:nvSpPr>
          <p:cNvPr id="3" name="Text Placeholder 2">
            <a:extLst>
              <a:ext uri="{FF2B5EF4-FFF2-40B4-BE49-F238E27FC236}">
                <a16:creationId xmlns:a16="http://schemas.microsoft.com/office/drawing/2014/main" id="{E1EFB7A0-609D-2514-FFD6-30A1A4A287DA}"/>
              </a:ext>
            </a:extLst>
          </p:cNvPr>
          <p:cNvSpPr>
            <a:spLocks noGrp="1"/>
          </p:cNvSpPr>
          <p:nvPr>
            <p:ph type="body" sz="half" idx="1"/>
          </p:nvPr>
        </p:nvSpPr>
        <p:spPr/>
        <p:txBody>
          <a:bodyPr>
            <a:normAutofit/>
          </a:bodyPr>
          <a:lstStyle/>
          <a:p>
            <a:pPr marL="0" indent="0">
              <a:buNone/>
            </a:pPr>
            <a:endParaRPr lang="en-US" sz="2400" dirty="0">
              <a:solidFill>
                <a:schemeClr val="bg1"/>
              </a:solidFill>
            </a:endParaRPr>
          </a:p>
        </p:txBody>
      </p:sp>
      <p:sp>
        <p:nvSpPr>
          <p:cNvPr id="4" name="Content Placeholder 3">
            <a:extLst>
              <a:ext uri="{FF2B5EF4-FFF2-40B4-BE49-F238E27FC236}">
                <a16:creationId xmlns:a16="http://schemas.microsoft.com/office/drawing/2014/main" id="{1F696A49-DA20-7108-016E-159BDB8FE4EE}"/>
              </a:ext>
            </a:extLst>
          </p:cNvPr>
          <p:cNvSpPr>
            <a:spLocks noGrp="1"/>
          </p:cNvSpPr>
          <p:nvPr>
            <p:ph sz="half" idx="2"/>
          </p:nvPr>
        </p:nvSpPr>
        <p:spPr/>
        <p:txBody>
          <a:bodyPr>
            <a:normAutofit/>
          </a:bodyPr>
          <a:lstStyle/>
          <a:p>
            <a:r>
              <a:rPr lang="en-US" sz="2400" dirty="0">
                <a:solidFill>
                  <a:schemeClr val="bg1"/>
                </a:solidFill>
              </a:rPr>
              <a:t>Four classes of opioid receptors:</a:t>
            </a:r>
          </a:p>
          <a:p>
            <a:pPr marL="0" indent="0">
              <a:buNone/>
            </a:pPr>
            <a:r>
              <a:rPr lang="en-US" sz="2400" dirty="0">
                <a:solidFill>
                  <a:schemeClr val="bg1"/>
                </a:solidFill>
              </a:rPr>
              <a:t>     mu</a:t>
            </a:r>
            <a:r>
              <a:rPr lang="en-US" sz="2400" baseline="30000" dirty="0">
                <a:solidFill>
                  <a:schemeClr val="bg1"/>
                </a:solidFill>
              </a:rPr>
              <a:t>*</a:t>
            </a:r>
            <a:endParaRPr lang="en-US" sz="2400" dirty="0">
              <a:solidFill>
                <a:schemeClr val="bg1"/>
              </a:solidFill>
            </a:endParaRPr>
          </a:p>
          <a:p>
            <a:pPr marL="0" indent="0">
              <a:buNone/>
            </a:pPr>
            <a:r>
              <a:rPr lang="en-US" sz="2400" dirty="0">
                <a:solidFill>
                  <a:schemeClr val="bg1"/>
                </a:solidFill>
              </a:rPr>
              <a:t>     delta</a:t>
            </a:r>
          </a:p>
          <a:p>
            <a:pPr marL="0" indent="0">
              <a:buNone/>
            </a:pPr>
            <a:r>
              <a:rPr lang="en-US" sz="2400" dirty="0">
                <a:solidFill>
                  <a:schemeClr val="bg1"/>
                </a:solidFill>
              </a:rPr>
              <a:t>      kappa</a:t>
            </a:r>
          </a:p>
          <a:p>
            <a:pPr marL="0" indent="0">
              <a:buNone/>
            </a:pPr>
            <a:r>
              <a:rPr lang="en-US" sz="2400" dirty="0">
                <a:solidFill>
                  <a:schemeClr val="bg1"/>
                </a:solidFill>
              </a:rPr>
              <a:t>     opioid receptor like </a:t>
            </a:r>
          </a:p>
        </p:txBody>
      </p:sp>
      <p:pic>
        <p:nvPicPr>
          <p:cNvPr id="6" name="Picture 5" descr="A diagram of a spinal cord&#10;&#10;Description automatically generated">
            <a:extLst>
              <a:ext uri="{FF2B5EF4-FFF2-40B4-BE49-F238E27FC236}">
                <a16:creationId xmlns:a16="http://schemas.microsoft.com/office/drawing/2014/main" id="{43F12FFA-E9A4-465D-86CB-29458F669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3" y="1295400"/>
            <a:ext cx="4648200" cy="5410200"/>
          </a:xfrm>
          <a:prstGeom prst="rect">
            <a:avLst/>
          </a:prstGeom>
        </p:spPr>
      </p:pic>
      <p:sp>
        <p:nvSpPr>
          <p:cNvPr id="7" name="TextBox 6">
            <a:extLst>
              <a:ext uri="{FF2B5EF4-FFF2-40B4-BE49-F238E27FC236}">
                <a16:creationId xmlns:a16="http://schemas.microsoft.com/office/drawing/2014/main" id="{D82B2A44-571A-D705-05D8-FD542EF7ED2B}"/>
              </a:ext>
            </a:extLst>
          </p:cNvPr>
          <p:cNvSpPr txBox="1"/>
          <p:nvPr/>
        </p:nvSpPr>
        <p:spPr>
          <a:xfrm>
            <a:off x="5257800" y="4800600"/>
            <a:ext cx="3505200" cy="1600438"/>
          </a:xfrm>
          <a:prstGeom prst="rect">
            <a:avLst/>
          </a:prstGeom>
          <a:noFill/>
        </p:spPr>
        <p:txBody>
          <a:bodyPr wrap="square" rtlCol="0">
            <a:spAutoFit/>
          </a:bodyPr>
          <a:lstStyle/>
          <a:p>
            <a:r>
              <a:rPr lang="en-US" sz="1400" b="0" i="0" u="none" strike="noStrike" dirty="0">
                <a:solidFill>
                  <a:schemeClr val="bg1"/>
                </a:solidFill>
                <a:effectLst/>
                <a:latin typeface="Roboto" panose="02000000000000000000" pitchFamily="2" charset="0"/>
              </a:rPr>
              <a:t>Al-</a:t>
            </a:r>
            <a:r>
              <a:rPr lang="en-US" sz="1400" b="0" i="0" u="none" strike="noStrike" dirty="0" err="1">
                <a:solidFill>
                  <a:schemeClr val="bg1"/>
                </a:solidFill>
                <a:effectLst/>
                <a:latin typeface="Roboto" panose="02000000000000000000" pitchFamily="2" charset="0"/>
              </a:rPr>
              <a:t>Hasani</a:t>
            </a:r>
            <a:r>
              <a:rPr lang="en-US" sz="1400" b="0" i="0" u="none" strike="noStrike" dirty="0">
                <a:solidFill>
                  <a:schemeClr val="bg1"/>
                </a:solidFill>
                <a:effectLst/>
                <a:latin typeface="Roboto" panose="02000000000000000000" pitchFamily="2" charset="0"/>
              </a:rPr>
              <a:t> R, </a:t>
            </a:r>
            <a:r>
              <a:rPr lang="en-US" sz="1400" b="0" i="0" u="none" strike="noStrike" dirty="0" err="1">
                <a:solidFill>
                  <a:schemeClr val="bg1"/>
                </a:solidFill>
                <a:effectLst/>
                <a:latin typeface="Roboto" panose="02000000000000000000" pitchFamily="2" charset="0"/>
              </a:rPr>
              <a:t>Bruchas</a:t>
            </a:r>
            <a:r>
              <a:rPr lang="en-US" sz="1400" b="0" i="0" u="none" strike="noStrike" dirty="0">
                <a:solidFill>
                  <a:schemeClr val="bg1"/>
                </a:solidFill>
                <a:effectLst/>
                <a:latin typeface="Roboto" panose="02000000000000000000" pitchFamily="2" charset="0"/>
              </a:rPr>
              <a:t> MR. Molecular mechanisms of opioid receptor-dependent signaling and behavior. Anesthesiology. 2011 Dec;115(6):1363-81. </a:t>
            </a:r>
            <a:r>
              <a:rPr lang="en-US" sz="1400" b="0" i="0" u="none" strike="noStrike" dirty="0" err="1">
                <a:solidFill>
                  <a:schemeClr val="bg1"/>
                </a:solidFill>
                <a:effectLst/>
                <a:latin typeface="Roboto" panose="02000000000000000000" pitchFamily="2" charset="0"/>
              </a:rPr>
              <a:t>doi</a:t>
            </a:r>
            <a:r>
              <a:rPr lang="en-US" sz="1400" b="0" i="0" u="none" strike="noStrike" dirty="0">
                <a:solidFill>
                  <a:schemeClr val="bg1"/>
                </a:solidFill>
                <a:effectLst/>
                <a:latin typeface="Roboto" panose="02000000000000000000" pitchFamily="2" charset="0"/>
              </a:rPr>
              <a:t>: 10.1097/ALN.0b013e318238bba6. PMID: 22020140; PMCID: PMC3698859.</a:t>
            </a:r>
            <a:endParaRPr lang="en-US" sz="1400" dirty="0">
              <a:solidFill>
                <a:schemeClr val="bg1"/>
              </a:solidFill>
            </a:endParaRPr>
          </a:p>
        </p:txBody>
      </p:sp>
    </p:spTree>
    <p:extLst>
      <p:ext uri="{BB962C8B-B14F-4D97-AF65-F5344CB8AC3E}">
        <p14:creationId xmlns:p14="http://schemas.microsoft.com/office/powerpoint/2010/main" val="320537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0" y="0"/>
            <a:ext cx="9144000" cy="6858000"/>
          </a:xfrm>
          <a:prstGeom prst="rect">
            <a:avLst/>
          </a:prstGeom>
        </p:spPr>
      </p:pic>
      <p:pic>
        <p:nvPicPr>
          <p:cNvPr id="4" name="Picture 3"/>
          <p:cNvPicPr>
            <a:picLocks noChangeAspect="1"/>
          </p:cNvPicPr>
          <p:nvPr/>
        </p:nvPicPr>
        <p:blipFill>
          <a:blip r:embed="rId4"/>
          <a:stretch>
            <a:fillRect/>
          </a:stretch>
        </p:blipFill>
        <p:spPr>
          <a:xfrm>
            <a:off x="0" y="-274544"/>
            <a:ext cx="9144000" cy="6858000"/>
          </a:xfrm>
          <a:prstGeom prst="rect">
            <a:avLst/>
          </a:prstGeom>
        </p:spPr>
      </p:pic>
      <p:sp>
        <p:nvSpPr>
          <p:cNvPr id="5" name="TextBox 4">
            <a:extLst>
              <a:ext uri="{FF2B5EF4-FFF2-40B4-BE49-F238E27FC236}">
                <a16:creationId xmlns:a16="http://schemas.microsoft.com/office/drawing/2014/main" id="{807C45E2-F91A-1D25-1600-564897808EA1}"/>
              </a:ext>
            </a:extLst>
          </p:cNvPr>
          <p:cNvSpPr txBox="1"/>
          <p:nvPr/>
        </p:nvSpPr>
        <p:spPr>
          <a:xfrm>
            <a:off x="457489" y="6415830"/>
            <a:ext cx="7704877" cy="646331"/>
          </a:xfrm>
          <a:prstGeom prst="rect">
            <a:avLst/>
          </a:prstGeom>
          <a:noFill/>
        </p:spPr>
        <p:txBody>
          <a:bodyPr wrap="square" rtlCol="0">
            <a:spAutoFit/>
          </a:bodyPr>
          <a:lstStyle/>
          <a:p>
            <a:r>
              <a:rPr lang="en-US" dirty="0">
                <a:solidFill>
                  <a:schemeClr val="bg1"/>
                </a:solidFill>
              </a:rPr>
              <a:t>SAMHSA Buprenorphine training course </a:t>
            </a:r>
            <a:r>
              <a:rPr lang="en-US" dirty="0"/>
              <a:t>2011</a:t>
            </a:r>
          </a:p>
          <a:p>
            <a:endParaRPr lang="en-US" dirty="0"/>
          </a:p>
        </p:txBody>
      </p:sp>
      <p:sp>
        <p:nvSpPr>
          <p:cNvPr id="6" name="TextBox 5">
            <a:extLst>
              <a:ext uri="{FF2B5EF4-FFF2-40B4-BE49-F238E27FC236}">
                <a16:creationId xmlns:a16="http://schemas.microsoft.com/office/drawing/2014/main" id="{12F22384-1D02-9960-4B4B-9A30DB52FD19}"/>
              </a:ext>
            </a:extLst>
          </p:cNvPr>
          <p:cNvSpPr txBox="1"/>
          <p:nvPr/>
        </p:nvSpPr>
        <p:spPr>
          <a:xfrm flipH="1">
            <a:off x="1188430" y="6223871"/>
            <a:ext cx="7498081" cy="307777"/>
          </a:xfrm>
          <a:prstGeom prst="rect">
            <a:avLst/>
          </a:prstGeom>
          <a:noFill/>
        </p:spPr>
        <p:txBody>
          <a:bodyPr wrap="square" rtlCol="0">
            <a:spAutoFit/>
          </a:bodyPr>
          <a:lstStyle/>
          <a:p>
            <a:r>
              <a:rPr lang="en-US" sz="1400" dirty="0">
                <a:solidFill>
                  <a:schemeClr val="bg1"/>
                </a:solidFill>
              </a:rPr>
              <a:t>Wise and </a:t>
            </a:r>
            <a:r>
              <a:rPr lang="en-US" sz="1400" dirty="0" err="1">
                <a:solidFill>
                  <a:schemeClr val="bg1"/>
                </a:solidFill>
              </a:rPr>
              <a:t>Robble</a:t>
            </a:r>
            <a:r>
              <a:rPr lang="en-US" sz="1400" dirty="0">
                <a:solidFill>
                  <a:schemeClr val="bg1"/>
                </a:solidFill>
              </a:rPr>
              <a:t>, Dopamine and Addiction, Ann. Rev. Psychol 2020 (71): 79-106</a:t>
            </a:r>
          </a:p>
        </p:txBody>
      </p:sp>
    </p:spTree>
    <p:extLst>
      <p:ext uri="{BB962C8B-B14F-4D97-AF65-F5344CB8AC3E}">
        <p14:creationId xmlns:p14="http://schemas.microsoft.com/office/powerpoint/2010/main" val="144586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9232"/>
            <a:ext cx="7924800" cy="655638"/>
          </a:xfrm>
        </p:spPr>
        <p:txBody>
          <a:bodyPr>
            <a:normAutofit fontScale="90000"/>
          </a:bodyPr>
          <a:lstStyle/>
          <a:p>
            <a:r>
              <a:rPr lang="en-US" dirty="0">
                <a:solidFill>
                  <a:schemeClr val="bg1"/>
                </a:solidFill>
              </a:rPr>
              <a:t>Discovery of reward pathway</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1524000"/>
            <a:ext cx="2778520" cy="41148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073173"/>
            <a:ext cx="4648200" cy="3065834"/>
          </a:xfrm>
          <a:prstGeom prst="rect">
            <a:avLst/>
          </a:prstGeom>
        </p:spPr>
      </p:pic>
      <p:sp>
        <p:nvSpPr>
          <p:cNvPr id="7" name="TextBox 6"/>
          <p:cNvSpPr txBox="1"/>
          <p:nvPr/>
        </p:nvSpPr>
        <p:spPr>
          <a:xfrm>
            <a:off x="3429000" y="4343400"/>
            <a:ext cx="5029200" cy="1200329"/>
          </a:xfrm>
          <a:prstGeom prst="rect">
            <a:avLst/>
          </a:prstGeom>
          <a:noFill/>
        </p:spPr>
        <p:txBody>
          <a:bodyPr wrap="square" rtlCol="0">
            <a:spAutoFit/>
          </a:bodyPr>
          <a:lstStyle/>
          <a:p>
            <a:r>
              <a:rPr lang="en-US" sz="2400" dirty="0">
                <a:solidFill>
                  <a:schemeClr val="bg1"/>
                </a:solidFill>
              </a:rPr>
              <a:t>Dopamine was measured – with significant elevations in the area of the probe with electrical stimulation. </a:t>
            </a:r>
          </a:p>
        </p:txBody>
      </p:sp>
      <p:sp>
        <p:nvSpPr>
          <p:cNvPr id="3" name="TextBox 2">
            <a:extLst>
              <a:ext uri="{FF2B5EF4-FFF2-40B4-BE49-F238E27FC236}">
                <a16:creationId xmlns:a16="http://schemas.microsoft.com/office/drawing/2014/main" id="{7268D784-85D5-B363-E26D-C37F006458AC}"/>
              </a:ext>
            </a:extLst>
          </p:cNvPr>
          <p:cNvSpPr txBox="1"/>
          <p:nvPr/>
        </p:nvSpPr>
        <p:spPr>
          <a:xfrm>
            <a:off x="7162800" y="6172200"/>
            <a:ext cx="1447800" cy="369332"/>
          </a:xfrm>
          <a:prstGeom prst="rect">
            <a:avLst/>
          </a:prstGeom>
          <a:noFill/>
        </p:spPr>
        <p:txBody>
          <a:bodyPr wrap="square" rtlCol="0">
            <a:spAutoFit/>
          </a:bodyPr>
          <a:lstStyle/>
          <a:p>
            <a:r>
              <a:rPr lang="en-US" dirty="0"/>
              <a:t>NI</a:t>
            </a:r>
            <a:r>
              <a:rPr lang="en-US" dirty="0">
                <a:solidFill>
                  <a:schemeClr val="bg1"/>
                </a:solidFill>
              </a:rPr>
              <a:t>NIDA</a:t>
            </a:r>
            <a:endParaRPr lang="en-US" dirty="0"/>
          </a:p>
        </p:txBody>
      </p:sp>
    </p:spTree>
    <p:extLst>
      <p:ext uri="{BB962C8B-B14F-4D97-AF65-F5344CB8AC3E}">
        <p14:creationId xmlns:p14="http://schemas.microsoft.com/office/powerpoint/2010/main" val="259913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1143000"/>
          </a:xfrm>
        </p:spPr>
        <p:txBody>
          <a:bodyPr>
            <a:normAutofit fontScale="90000"/>
          </a:bodyPr>
          <a:lstStyle/>
          <a:p>
            <a:r>
              <a:rPr lang="en-US" dirty="0"/>
              <a:t>Activation of the reward pathway – these release dopamine in the reward pathway.</a:t>
            </a:r>
            <a:br>
              <a:rPr lang="en-US" dirty="0"/>
            </a:br>
            <a:r>
              <a:rPr lang="en-US" dirty="0"/>
              <a:t>   </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24100" y="1828800"/>
            <a:ext cx="5219700" cy="3733800"/>
          </a:xfrm>
        </p:spPr>
      </p:pic>
    </p:spTree>
    <p:extLst>
      <p:ext uri="{BB962C8B-B14F-4D97-AF65-F5344CB8AC3E}">
        <p14:creationId xmlns:p14="http://schemas.microsoft.com/office/powerpoint/2010/main" val="4187279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97"/>
          <p:cNvSpPr>
            <a:spLocks noChangeArrowheads="1"/>
          </p:cNvSpPr>
          <p:nvPr/>
        </p:nvSpPr>
        <p:spPr bwMode="auto">
          <a:xfrm>
            <a:off x="153987" y="6059269"/>
            <a:ext cx="6170613" cy="646331"/>
          </a:xfrm>
          <a:prstGeom prst="rect">
            <a:avLst/>
          </a:prstGeom>
          <a:noFill/>
          <a:ln w="9525">
            <a:noFill/>
            <a:miter lim="800000"/>
            <a:headEnd/>
            <a:tailEnd/>
          </a:ln>
        </p:spPr>
        <p:txBody>
          <a:bodyPr>
            <a:spAutoFit/>
          </a:bodyPr>
          <a:lstStyle/>
          <a:p>
            <a:r>
              <a:rPr lang="en-US" dirty="0">
                <a:solidFill>
                  <a:schemeClr val="tx1"/>
                </a:solidFill>
                <a:latin typeface="Times New Roman" pitchFamily="18" charset="0"/>
              </a:rPr>
              <a:t>Di Chiara et al., Neuroscience, 1999.,</a:t>
            </a:r>
            <a:r>
              <a:rPr lang="en-US" dirty="0">
                <a:solidFill>
                  <a:schemeClr val="tx1"/>
                </a:solidFill>
                <a:latin typeface="Times New Roman" pitchFamily="18" charset="0"/>
                <a:cs typeface="Arial" charset="0"/>
              </a:rPr>
              <a:t>Fiorino and Phillips, J. Neuroscience, 1997.</a:t>
            </a:r>
          </a:p>
        </p:txBody>
      </p:sp>
      <p:sp>
        <p:nvSpPr>
          <p:cNvPr id="89091" name="Rectangle 98"/>
          <p:cNvSpPr>
            <a:spLocks noChangeArrowheads="1"/>
          </p:cNvSpPr>
          <p:nvPr/>
        </p:nvSpPr>
        <p:spPr bwMode="auto">
          <a:xfrm>
            <a:off x="304800" y="290908"/>
            <a:ext cx="8458200" cy="1143000"/>
          </a:xfrm>
          <a:prstGeom prst="rect">
            <a:avLst/>
          </a:prstGeom>
          <a:noFill/>
          <a:ln w="9525">
            <a:noFill/>
            <a:miter lim="800000"/>
            <a:headEnd/>
            <a:tailEnd/>
          </a:ln>
        </p:spPr>
        <p:txBody>
          <a:bodyPr/>
          <a:lstStyle/>
          <a:p>
            <a:r>
              <a:rPr kumimoji="1" lang="en-US" sz="4000" dirty="0">
                <a:solidFill>
                  <a:schemeClr val="bg2">
                    <a:lumMod val="40000"/>
                    <a:lumOff val="60000"/>
                  </a:schemeClr>
                </a:solidFill>
                <a:latin typeface="Arial" panose="020B0604020202020204" pitchFamily="34" charset="0"/>
                <a:cs typeface="Arial" panose="020B0604020202020204" pitchFamily="34" charset="0"/>
              </a:rPr>
              <a:t>Natural Rewards Elevate Dopamine Levels</a:t>
            </a:r>
          </a:p>
        </p:txBody>
      </p:sp>
      <p:sp>
        <p:nvSpPr>
          <p:cNvPr id="89092" name="Line 3"/>
          <p:cNvSpPr>
            <a:spLocks noChangeShapeType="1"/>
          </p:cNvSpPr>
          <p:nvPr/>
        </p:nvSpPr>
        <p:spPr bwMode="auto">
          <a:xfrm>
            <a:off x="1016002" y="2193930"/>
            <a:ext cx="1588" cy="2798763"/>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093" name="Line 4"/>
          <p:cNvSpPr>
            <a:spLocks noChangeShapeType="1"/>
          </p:cNvSpPr>
          <p:nvPr/>
        </p:nvSpPr>
        <p:spPr bwMode="auto">
          <a:xfrm>
            <a:off x="971550" y="4992694"/>
            <a:ext cx="44450" cy="1587"/>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094" name="Line 5"/>
          <p:cNvSpPr>
            <a:spLocks noChangeShapeType="1"/>
          </p:cNvSpPr>
          <p:nvPr/>
        </p:nvSpPr>
        <p:spPr bwMode="auto">
          <a:xfrm>
            <a:off x="971550" y="4295775"/>
            <a:ext cx="44450" cy="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095" name="Line 6"/>
          <p:cNvSpPr>
            <a:spLocks noChangeShapeType="1"/>
          </p:cNvSpPr>
          <p:nvPr/>
        </p:nvSpPr>
        <p:spPr bwMode="auto">
          <a:xfrm>
            <a:off x="971550" y="3597275"/>
            <a:ext cx="44450" cy="1588"/>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096" name="Line 7"/>
          <p:cNvSpPr>
            <a:spLocks noChangeShapeType="1"/>
          </p:cNvSpPr>
          <p:nvPr/>
        </p:nvSpPr>
        <p:spPr bwMode="auto">
          <a:xfrm>
            <a:off x="971550" y="2892425"/>
            <a:ext cx="44450" cy="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097" name="Line 8"/>
          <p:cNvSpPr>
            <a:spLocks noChangeShapeType="1"/>
          </p:cNvSpPr>
          <p:nvPr/>
        </p:nvSpPr>
        <p:spPr bwMode="auto">
          <a:xfrm>
            <a:off x="971550" y="2193925"/>
            <a:ext cx="44450" cy="1588"/>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098" name="Line 9"/>
          <p:cNvSpPr>
            <a:spLocks noChangeShapeType="1"/>
          </p:cNvSpPr>
          <p:nvPr/>
        </p:nvSpPr>
        <p:spPr bwMode="auto">
          <a:xfrm>
            <a:off x="1016003" y="4992694"/>
            <a:ext cx="2703513" cy="1587"/>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099" name="Line 10"/>
          <p:cNvSpPr>
            <a:spLocks noChangeShapeType="1"/>
          </p:cNvSpPr>
          <p:nvPr/>
        </p:nvSpPr>
        <p:spPr bwMode="auto">
          <a:xfrm flipV="1">
            <a:off x="1016002"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0" name="Line 11"/>
          <p:cNvSpPr>
            <a:spLocks noChangeShapeType="1"/>
          </p:cNvSpPr>
          <p:nvPr/>
        </p:nvSpPr>
        <p:spPr bwMode="auto">
          <a:xfrm flipV="1">
            <a:off x="1160463" y="4992688"/>
            <a:ext cx="0"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1" name="Line 12"/>
          <p:cNvSpPr>
            <a:spLocks noChangeShapeType="1"/>
          </p:cNvSpPr>
          <p:nvPr/>
        </p:nvSpPr>
        <p:spPr bwMode="auto">
          <a:xfrm flipV="1">
            <a:off x="1296991" y="4992688"/>
            <a:ext cx="1587"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2" name="Line 13"/>
          <p:cNvSpPr>
            <a:spLocks noChangeShapeType="1"/>
          </p:cNvSpPr>
          <p:nvPr/>
        </p:nvSpPr>
        <p:spPr bwMode="auto">
          <a:xfrm flipV="1">
            <a:off x="1441450"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3" name="Line 14"/>
          <p:cNvSpPr>
            <a:spLocks noChangeShapeType="1"/>
          </p:cNvSpPr>
          <p:nvPr/>
        </p:nvSpPr>
        <p:spPr bwMode="auto">
          <a:xfrm flipV="1">
            <a:off x="1587500"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4" name="Line 15"/>
          <p:cNvSpPr>
            <a:spLocks noChangeShapeType="1"/>
          </p:cNvSpPr>
          <p:nvPr/>
        </p:nvSpPr>
        <p:spPr bwMode="auto">
          <a:xfrm flipV="1">
            <a:off x="1724026"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5" name="Line 16"/>
          <p:cNvSpPr>
            <a:spLocks noChangeShapeType="1"/>
          </p:cNvSpPr>
          <p:nvPr/>
        </p:nvSpPr>
        <p:spPr bwMode="auto">
          <a:xfrm flipV="1">
            <a:off x="1868491" y="4992688"/>
            <a:ext cx="1587"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6" name="Line 17"/>
          <p:cNvSpPr>
            <a:spLocks noChangeShapeType="1"/>
          </p:cNvSpPr>
          <p:nvPr/>
        </p:nvSpPr>
        <p:spPr bwMode="auto">
          <a:xfrm flipV="1">
            <a:off x="2012953"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7" name="Line 18"/>
          <p:cNvSpPr>
            <a:spLocks noChangeShapeType="1"/>
          </p:cNvSpPr>
          <p:nvPr/>
        </p:nvSpPr>
        <p:spPr bwMode="auto">
          <a:xfrm flipV="1">
            <a:off x="2151066" y="4992688"/>
            <a:ext cx="1587"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8" name="Line 19"/>
          <p:cNvSpPr>
            <a:spLocks noChangeShapeType="1"/>
          </p:cNvSpPr>
          <p:nvPr/>
        </p:nvSpPr>
        <p:spPr bwMode="auto">
          <a:xfrm flipV="1">
            <a:off x="2295525"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09" name="Line 20"/>
          <p:cNvSpPr>
            <a:spLocks noChangeShapeType="1"/>
          </p:cNvSpPr>
          <p:nvPr/>
        </p:nvSpPr>
        <p:spPr bwMode="auto">
          <a:xfrm flipV="1">
            <a:off x="2439991" y="4992688"/>
            <a:ext cx="1587"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0" name="Line 21"/>
          <p:cNvSpPr>
            <a:spLocks noChangeShapeType="1"/>
          </p:cNvSpPr>
          <p:nvPr/>
        </p:nvSpPr>
        <p:spPr bwMode="auto">
          <a:xfrm flipV="1">
            <a:off x="2584450"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1" name="Line 22"/>
          <p:cNvSpPr>
            <a:spLocks noChangeShapeType="1"/>
          </p:cNvSpPr>
          <p:nvPr/>
        </p:nvSpPr>
        <p:spPr bwMode="auto">
          <a:xfrm flipV="1">
            <a:off x="2722563" y="4992688"/>
            <a:ext cx="0"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2" name="Line 23"/>
          <p:cNvSpPr>
            <a:spLocks noChangeShapeType="1"/>
          </p:cNvSpPr>
          <p:nvPr/>
        </p:nvSpPr>
        <p:spPr bwMode="auto">
          <a:xfrm flipV="1">
            <a:off x="2867026"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3" name="Line 24"/>
          <p:cNvSpPr>
            <a:spLocks noChangeShapeType="1"/>
          </p:cNvSpPr>
          <p:nvPr/>
        </p:nvSpPr>
        <p:spPr bwMode="auto">
          <a:xfrm flipV="1">
            <a:off x="3011488" y="4992688"/>
            <a:ext cx="0"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4" name="Line 25"/>
          <p:cNvSpPr>
            <a:spLocks noChangeShapeType="1"/>
          </p:cNvSpPr>
          <p:nvPr/>
        </p:nvSpPr>
        <p:spPr bwMode="auto">
          <a:xfrm flipV="1">
            <a:off x="3149600" y="4992688"/>
            <a:ext cx="0"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5" name="Line 26"/>
          <p:cNvSpPr>
            <a:spLocks noChangeShapeType="1"/>
          </p:cNvSpPr>
          <p:nvPr/>
        </p:nvSpPr>
        <p:spPr bwMode="auto">
          <a:xfrm flipV="1">
            <a:off x="3294063" y="4992688"/>
            <a:ext cx="0"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6" name="Line 27"/>
          <p:cNvSpPr>
            <a:spLocks noChangeShapeType="1"/>
          </p:cNvSpPr>
          <p:nvPr/>
        </p:nvSpPr>
        <p:spPr bwMode="auto">
          <a:xfrm flipV="1">
            <a:off x="3438525"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7" name="Line 28"/>
          <p:cNvSpPr>
            <a:spLocks noChangeShapeType="1"/>
          </p:cNvSpPr>
          <p:nvPr/>
        </p:nvSpPr>
        <p:spPr bwMode="auto">
          <a:xfrm flipV="1">
            <a:off x="3575050" y="4992688"/>
            <a:ext cx="1588"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8" name="Line 29"/>
          <p:cNvSpPr>
            <a:spLocks noChangeShapeType="1"/>
          </p:cNvSpPr>
          <p:nvPr/>
        </p:nvSpPr>
        <p:spPr bwMode="auto">
          <a:xfrm flipV="1">
            <a:off x="3719516" y="4992688"/>
            <a:ext cx="1587" cy="44450"/>
          </a:xfrm>
          <a:prstGeom prst="line">
            <a:avLst/>
          </a:prstGeom>
          <a:noFill/>
          <a:ln w="19050">
            <a:solidFill>
              <a:srgbClr val="FFFFFF"/>
            </a:solidFill>
            <a:round/>
            <a:headEnd/>
            <a:tailEnd/>
          </a:ln>
        </p:spPr>
        <p:txBody>
          <a:bodyPr/>
          <a:lstStyle/>
          <a:p>
            <a:endParaRPr lang="en-US" dirty="0">
              <a:solidFill>
                <a:srgbClr val="000000"/>
              </a:solidFill>
            </a:endParaRPr>
          </a:p>
        </p:txBody>
      </p:sp>
      <p:sp>
        <p:nvSpPr>
          <p:cNvPr id="89119" name="Line 30"/>
          <p:cNvSpPr>
            <a:spLocks noChangeShapeType="1"/>
          </p:cNvSpPr>
          <p:nvPr/>
        </p:nvSpPr>
        <p:spPr bwMode="auto">
          <a:xfrm>
            <a:off x="1087438" y="3597275"/>
            <a:ext cx="146050" cy="66675"/>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0" name="Line 31"/>
          <p:cNvSpPr>
            <a:spLocks noChangeShapeType="1"/>
          </p:cNvSpPr>
          <p:nvPr/>
        </p:nvSpPr>
        <p:spPr bwMode="auto">
          <a:xfrm flipV="1">
            <a:off x="1233491" y="3524250"/>
            <a:ext cx="136525" cy="139700"/>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1" name="Line 32"/>
          <p:cNvSpPr>
            <a:spLocks noChangeShapeType="1"/>
          </p:cNvSpPr>
          <p:nvPr/>
        </p:nvSpPr>
        <p:spPr bwMode="auto">
          <a:xfrm>
            <a:off x="1370013" y="3524250"/>
            <a:ext cx="144462" cy="58738"/>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2" name="Line 33"/>
          <p:cNvSpPr>
            <a:spLocks noChangeShapeType="1"/>
          </p:cNvSpPr>
          <p:nvPr/>
        </p:nvSpPr>
        <p:spPr bwMode="auto">
          <a:xfrm>
            <a:off x="1514478" y="3582990"/>
            <a:ext cx="144463" cy="153987"/>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3" name="Line 34"/>
          <p:cNvSpPr>
            <a:spLocks noChangeShapeType="1"/>
          </p:cNvSpPr>
          <p:nvPr/>
        </p:nvSpPr>
        <p:spPr bwMode="auto">
          <a:xfrm flipV="1">
            <a:off x="1658938" y="2892425"/>
            <a:ext cx="138112" cy="844550"/>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4" name="Line 35"/>
          <p:cNvSpPr>
            <a:spLocks noChangeShapeType="1"/>
          </p:cNvSpPr>
          <p:nvPr/>
        </p:nvSpPr>
        <p:spPr bwMode="auto">
          <a:xfrm>
            <a:off x="1797053" y="2892431"/>
            <a:ext cx="144463" cy="138113"/>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5" name="Line 36"/>
          <p:cNvSpPr>
            <a:spLocks noChangeShapeType="1"/>
          </p:cNvSpPr>
          <p:nvPr/>
        </p:nvSpPr>
        <p:spPr bwMode="auto">
          <a:xfrm>
            <a:off x="1941513" y="3030538"/>
            <a:ext cx="144462" cy="214312"/>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6" name="Line 37"/>
          <p:cNvSpPr>
            <a:spLocks noChangeShapeType="1"/>
          </p:cNvSpPr>
          <p:nvPr/>
        </p:nvSpPr>
        <p:spPr bwMode="auto">
          <a:xfrm>
            <a:off x="2085978" y="3244850"/>
            <a:ext cx="136525" cy="139700"/>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7" name="Line 38"/>
          <p:cNvSpPr>
            <a:spLocks noChangeShapeType="1"/>
          </p:cNvSpPr>
          <p:nvPr/>
        </p:nvSpPr>
        <p:spPr bwMode="auto">
          <a:xfrm>
            <a:off x="2222503" y="3384556"/>
            <a:ext cx="144463" cy="42863"/>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8" name="Line 39"/>
          <p:cNvSpPr>
            <a:spLocks noChangeShapeType="1"/>
          </p:cNvSpPr>
          <p:nvPr/>
        </p:nvSpPr>
        <p:spPr bwMode="auto">
          <a:xfrm>
            <a:off x="2366963" y="3427413"/>
            <a:ext cx="146050" cy="15875"/>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29" name="Line 40"/>
          <p:cNvSpPr>
            <a:spLocks noChangeShapeType="1"/>
          </p:cNvSpPr>
          <p:nvPr/>
        </p:nvSpPr>
        <p:spPr bwMode="auto">
          <a:xfrm>
            <a:off x="2513016" y="3443294"/>
            <a:ext cx="136525" cy="22225"/>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30" name="Line 41"/>
          <p:cNvSpPr>
            <a:spLocks noChangeShapeType="1"/>
          </p:cNvSpPr>
          <p:nvPr/>
        </p:nvSpPr>
        <p:spPr bwMode="auto">
          <a:xfrm>
            <a:off x="2649538" y="3465517"/>
            <a:ext cx="144462" cy="14287"/>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31" name="Line 42"/>
          <p:cNvSpPr>
            <a:spLocks noChangeShapeType="1"/>
          </p:cNvSpPr>
          <p:nvPr/>
        </p:nvSpPr>
        <p:spPr bwMode="auto">
          <a:xfrm>
            <a:off x="2794003" y="3479800"/>
            <a:ext cx="144463" cy="44450"/>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32" name="Line 43"/>
          <p:cNvSpPr>
            <a:spLocks noChangeShapeType="1"/>
          </p:cNvSpPr>
          <p:nvPr/>
        </p:nvSpPr>
        <p:spPr bwMode="auto">
          <a:xfrm>
            <a:off x="2938463" y="3524256"/>
            <a:ext cx="138112" cy="28575"/>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33" name="Line 44"/>
          <p:cNvSpPr>
            <a:spLocks noChangeShapeType="1"/>
          </p:cNvSpPr>
          <p:nvPr/>
        </p:nvSpPr>
        <p:spPr bwMode="auto">
          <a:xfrm>
            <a:off x="3076578" y="3552825"/>
            <a:ext cx="144463" cy="30163"/>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34" name="Line 45"/>
          <p:cNvSpPr>
            <a:spLocks noChangeShapeType="1"/>
          </p:cNvSpPr>
          <p:nvPr/>
        </p:nvSpPr>
        <p:spPr bwMode="auto">
          <a:xfrm>
            <a:off x="3221038" y="3582990"/>
            <a:ext cx="144462" cy="14287"/>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35" name="Line 46"/>
          <p:cNvSpPr>
            <a:spLocks noChangeShapeType="1"/>
          </p:cNvSpPr>
          <p:nvPr/>
        </p:nvSpPr>
        <p:spPr bwMode="auto">
          <a:xfrm flipV="1">
            <a:off x="3365503" y="3582990"/>
            <a:ext cx="138113" cy="14287"/>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36" name="Line 47"/>
          <p:cNvSpPr>
            <a:spLocks noChangeShapeType="1"/>
          </p:cNvSpPr>
          <p:nvPr/>
        </p:nvSpPr>
        <p:spPr bwMode="auto">
          <a:xfrm>
            <a:off x="3503613" y="3582990"/>
            <a:ext cx="144462" cy="14287"/>
          </a:xfrm>
          <a:prstGeom prst="line">
            <a:avLst/>
          </a:prstGeom>
          <a:noFill/>
          <a:ln w="28575">
            <a:solidFill>
              <a:srgbClr val="FF9966"/>
            </a:solidFill>
            <a:round/>
            <a:headEnd/>
            <a:tailEnd/>
          </a:ln>
        </p:spPr>
        <p:txBody>
          <a:bodyPr/>
          <a:lstStyle/>
          <a:p>
            <a:endParaRPr lang="en-US" dirty="0">
              <a:solidFill>
                <a:srgbClr val="000000"/>
              </a:solidFill>
            </a:endParaRPr>
          </a:p>
        </p:txBody>
      </p:sp>
      <p:sp>
        <p:nvSpPr>
          <p:cNvPr id="89137" name="Rectangle 48"/>
          <p:cNvSpPr>
            <a:spLocks noChangeArrowheads="1"/>
          </p:cNvSpPr>
          <p:nvPr/>
        </p:nvSpPr>
        <p:spPr bwMode="auto">
          <a:xfrm>
            <a:off x="1036638" y="3544893"/>
            <a:ext cx="95250" cy="96837"/>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38" name="Rectangle 49"/>
          <p:cNvSpPr>
            <a:spLocks noChangeArrowheads="1"/>
          </p:cNvSpPr>
          <p:nvPr/>
        </p:nvSpPr>
        <p:spPr bwMode="auto">
          <a:xfrm>
            <a:off x="1182688" y="3611563"/>
            <a:ext cx="93662"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39" name="Rectangle 50"/>
          <p:cNvSpPr>
            <a:spLocks noChangeArrowheads="1"/>
          </p:cNvSpPr>
          <p:nvPr/>
        </p:nvSpPr>
        <p:spPr bwMode="auto">
          <a:xfrm>
            <a:off x="1319213" y="3471863"/>
            <a:ext cx="93662"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0" name="Rectangle 51"/>
          <p:cNvSpPr>
            <a:spLocks noChangeArrowheads="1"/>
          </p:cNvSpPr>
          <p:nvPr/>
        </p:nvSpPr>
        <p:spPr bwMode="auto">
          <a:xfrm>
            <a:off x="1463678" y="3530600"/>
            <a:ext cx="93663"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1" name="Rectangle 52"/>
          <p:cNvSpPr>
            <a:spLocks noChangeArrowheads="1"/>
          </p:cNvSpPr>
          <p:nvPr/>
        </p:nvSpPr>
        <p:spPr bwMode="auto">
          <a:xfrm>
            <a:off x="1608138" y="3684593"/>
            <a:ext cx="95250" cy="96837"/>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2" name="Rectangle 53"/>
          <p:cNvSpPr>
            <a:spLocks noChangeArrowheads="1"/>
          </p:cNvSpPr>
          <p:nvPr/>
        </p:nvSpPr>
        <p:spPr bwMode="auto">
          <a:xfrm>
            <a:off x="1746253" y="2840038"/>
            <a:ext cx="93663"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3" name="Rectangle 54"/>
          <p:cNvSpPr>
            <a:spLocks noChangeArrowheads="1"/>
          </p:cNvSpPr>
          <p:nvPr/>
        </p:nvSpPr>
        <p:spPr bwMode="auto">
          <a:xfrm>
            <a:off x="1890713" y="2979738"/>
            <a:ext cx="93662"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4" name="Rectangle 55"/>
          <p:cNvSpPr>
            <a:spLocks noChangeArrowheads="1"/>
          </p:cNvSpPr>
          <p:nvPr/>
        </p:nvSpPr>
        <p:spPr bwMode="auto">
          <a:xfrm>
            <a:off x="2035178" y="3192463"/>
            <a:ext cx="93663"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5" name="Rectangle 56"/>
          <p:cNvSpPr>
            <a:spLocks noChangeArrowheads="1"/>
          </p:cNvSpPr>
          <p:nvPr/>
        </p:nvSpPr>
        <p:spPr bwMode="auto">
          <a:xfrm>
            <a:off x="2173288" y="3332163"/>
            <a:ext cx="93662"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6" name="Rectangle 57"/>
          <p:cNvSpPr>
            <a:spLocks noChangeArrowheads="1"/>
          </p:cNvSpPr>
          <p:nvPr/>
        </p:nvSpPr>
        <p:spPr bwMode="auto">
          <a:xfrm>
            <a:off x="2317753" y="3376613"/>
            <a:ext cx="93663"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7" name="Rectangle 58"/>
          <p:cNvSpPr>
            <a:spLocks noChangeArrowheads="1"/>
          </p:cNvSpPr>
          <p:nvPr/>
        </p:nvSpPr>
        <p:spPr bwMode="auto">
          <a:xfrm>
            <a:off x="2462213" y="3390900"/>
            <a:ext cx="93662"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8" name="Rectangle 59"/>
          <p:cNvSpPr>
            <a:spLocks noChangeArrowheads="1"/>
          </p:cNvSpPr>
          <p:nvPr/>
        </p:nvSpPr>
        <p:spPr bwMode="auto">
          <a:xfrm>
            <a:off x="2598738" y="3413125"/>
            <a:ext cx="93662"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49" name="Rectangle 60"/>
          <p:cNvSpPr>
            <a:spLocks noChangeArrowheads="1"/>
          </p:cNvSpPr>
          <p:nvPr/>
        </p:nvSpPr>
        <p:spPr bwMode="auto">
          <a:xfrm>
            <a:off x="2743200" y="3427419"/>
            <a:ext cx="95250" cy="96837"/>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50" name="Rectangle 61"/>
          <p:cNvSpPr>
            <a:spLocks noChangeArrowheads="1"/>
          </p:cNvSpPr>
          <p:nvPr/>
        </p:nvSpPr>
        <p:spPr bwMode="auto">
          <a:xfrm>
            <a:off x="2887663" y="3471863"/>
            <a:ext cx="95250"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51" name="Rectangle 62"/>
          <p:cNvSpPr>
            <a:spLocks noChangeArrowheads="1"/>
          </p:cNvSpPr>
          <p:nvPr/>
        </p:nvSpPr>
        <p:spPr bwMode="auto">
          <a:xfrm>
            <a:off x="3025778" y="3502025"/>
            <a:ext cx="93663"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52" name="Rectangle 63"/>
          <p:cNvSpPr>
            <a:spLocks noChangeArrowheads="1"/>
          </p:cNvSpPr>
          <p:nvPr/>
        </p:nvSpPr>
        <p:spPr bwMode="auto">
          <a:xfrm>
            <a:off x="3170238" y="3530600"/>
            <a:ext cx="93662"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53" name="Rectangle 64"/>
          <p:cNvSpPr>
            <a:spLocks noChangeArrowheads="1"/>
          </p:cNvSpPr>
          <p:nvPr/>
        </p:nvSpPr>
        <p:spPr bwMode="auto">
          <a:xfrm>
            <a:off x="3314700" y="3544893"/>
            <a:ext cx="95250" cy="96837"/>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54" name="Rectangle 65"/>
          <p:cNvSpPr>
            <a:spLocks noChangeArrowheads="1"/>
          </p:cNvSpPr>
          <p:nvPr/>
        </p:nvSpPr>
        <p:spPr bwMode="auto">
          <a:xfrm>
            <a:off x="3452813" y="3530600"/>
            <a:ext cx="93662" cy="95250"/>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55" name="Rectangle 66"/>
          <p:cNvSpPr>
            <a:spLocks noChangeArrowheads="1"/>
          </p:cNvSpPr>
          <p:nvPr/>
        </p:nvSpPr>
        <p:spPr bwMode="auto">
          <a:xfrm>
            <a:off x="3597278" y="3544893"/>
            <a:ext cx="93663" cy="96837"/>
          </a:xfrm>
          <a:prstGeom prst="rect">
            <a:avLst/>
          </a:prstGeom>
          <a:solidFill>
            <a:srgbClr val="FF9966"/>
          </a:solidFill>
          <a:ln w="9525">
            <a:solidFill>
              <a:srgbClr val="FF9966"/>
            </a:solidFill>
            <a:miter lim="800000"/>
            <a:headEnd/>
            <a:tailEnd/>
          </a:ln>
        </p:spPr>
        <p:txBody>
          <a:bodyPr/>
          <a:lstStyle/>
          <a:p>
            <a:endParaRPr lang="en-US" dirty="0">
              <a:solidFill>
                <a:srgbClr val="000000"/>
              </a:solidFill>
            </a:endParaRPr>
          </a:p>
        </p:txBody>
      </p:sp>
      <p:sp>
        <p:nvSpPr>
          <p:cNvPr id="89156" name="Rectangle 67"/>
          <p:cNvSpPr>
            <a:spLocks noChangeArrowheads="1"/>
          </p:cNvSpPr>
          <p:nvPr/>
        </p:nvSpPr>
        <p:spPr bwMode="auto">
          <a:xfrm>
            <a:off x="833229" y="4911731"/>
            <a:ext cx="115416" cy="276999"/>
          </a:xfrm>
          <a:prstGeom prst="rect">
            <a:avLst/>
          </a:prstGeom>
          <a:noFill/>
          <a:ln w="9525">
            <a:noFill/>
            <a:miter lim="800000"/>
            <a:headEnd/>
            <a:tailEnd/>
          </a:ln>
        </p:spPr>
        <p:txBody>
          <a:bodyPr wrap="none" lIns="0" tIns="0" rIns="0" bIns="0">
            <a:spAutoFit/>
          </a:bodyPr>
          <a:lstStyle/>
          <a:p>
            <a:r>
              <a:rPr lang="en-US" dirty="0">
                <a:solidFill>
                  <a:srgbClr val="FFFFFF"/>
                </a:solidFill>
                <a:latin typeface="Times New Roman" pitchFamily="18" charset="0"/>
                <a:cs typeface="Arial" charset="0"/>
              </a:rPr>
              <a:t>0</a:t>
            </a:r>
            <a:endParaRPr lang="en-US" sz="2400" dirty="0">
              <a:solidFill>
                <a:srgbClr val="000000"/>
              </a:solidFill>
              <a:latin typeface="Times New Roman" pitchFamily="18" charset="0"/>
              <a:cs typeface="Arial" charset="0"/>
            </a:endParaRPr>
          </a:p>
        </p:txBody>
      </p:sp>
      <p:sp>
        <p:nvSpPr>
          <p:cNvPr id="89157" name="Rectangle 68"/>
          <p:cNvSpPr>
            <a:spLocks noChangeArrowheads="1"/>
          </p:cNvSpPr>
          <p:nvPr/>
        </p:nvSpPr>
        <p:spPr bwMode="auto">
          <a:xfrm>
            <a:off x="756818" y="4210056"/>
            <a:ext cx="230832" cy="276999"/>
          </a:xfrm>
          <a:prstGeom prst="rect">
            <a:avLst/>
          </a:prstGeom>
          <a:noFill/>
          <a:ln w="9525">
            <a:noFill/>
            <a:miter lim="800000"/>
            <a:headEnd/>
            <a:tailEnd/>
          </a:ln>
        </p:spPr>
        <p:txBody>
          <a:bodyPr wrap="none" lIns="0" tIns="0" rIns="0" bIns="0">
            <a:spAutoFit/>
          </a:bodyPr>
          <a:lstStyle/>
          <a:p>
            <a:r>
              <a:rPr lang="en-US" dirty="0">
                <a:solidFill>
                  <a:srgbClr val="FFFFFF"/>
                </a:solidFill>
                <a:latin typeface="Times New Roman" pitchFamily="18" charset="0"/>
                <a:cs typeface="Arial" charset="0"/>
              </a:rPr>
              <a:t>50</a:t>
            </a:r>
            <a:endParaRPr lang="en-US" sz="2400" dirty="0">
              <a:solidFill>
                <a:srgbClr val="000000"/>
              </a:solidFill>
              <a:latin typeface="Times New Roman" pitchFamily="18" charset="0"/>
              <a:cs typeface="Arial" charset="0"/>
            </a:endParaRPr>
          </a:p>
        </p:txBody>
      </p:sp>
      <p:sp>
        <p:nvSpPr>
          <p:cNvPr id="89158" name="Rectangle 69"/>
          <p:cNvSpPr>
            <a:spLocks noChangeArrowheads="1"/>
          </p:cNvSpPr>
          <p:nvPr/>
        </p:nvSpPr>
        <p:spPr bwMode="auto">
          <a:xfrm>
            <a:off x="680410" y="3516319"/>
            <a:ext cx="346249" cy="276999"/>
          </a:xfrm>
          <a:prstGeom prst="rect">
            <a:avLst/>
          </a:prstGeom>
          <a:noFill/>
          <a:ln w="9525">
            <a:noFill/>
            <a:miter lim="800000"/>
            <a:headEnd/>
            <a:tailEnd/>
          </a:ln>
        </p:spPr>
        <p:txBody>
          <a:bodyPr wrap="none" lIns="0" tIns="0" rIns="0" bIns="0">
            <a:spAutoFit/>
          </a:bodyPr>
          <a:lstStyle/>
          <a:p>
            <a:r>
              <a:rPr lang="en-US" dirty="0">
                <a:solidFill>
                  <a:srgbClr val="FFFFFF"/>
                </a:solidFill>
                <a:latin typeface="Times New Roman" pitchFamily="18" charset="0"/>
                <a:cs typeface="Arial" charset="0"/>
              </a:rPr>
              <a:t>100</a:t>
            </a:r>
            <a:endParaRPr lang="en-US" sz="2400" dirty="0">
              <a:solidFill>
                <a:srgbClr val="000000"/>
              </a:solidFill>
              <a:latin typeface="Times New Roman" pitchFamily="18" charset="0"/>
              <a:cs typeface="Arial" charset="0"/>
            </a:endParaRPr>
          </a:p>
        </p:txBody>
      </p:sp>
      <p:sp>
        <p:nvSpPr>
          <p:cNvPr id="89159" name="Rectangle 70"/>
          <p:cNvSpPr>
            <a:spLocks noChangeArrowheads="1"/>
          </p:cNvSpPr>
          <p:nvPr/>
        </p:nvSpPr>
        <p:spPr bwMode="auto">
          <a:xfrm>
            <a:off x="680410" y="2811469"/>
            <a:ext cx="346249" cy="276999"/>
          </a:xfrm>
          <a:prstGeom prst="rect">
            <a:avLst/>
          </a:prstGeom>
          <a:noFill/>
          <a:ln w="9525">
            <a:noFill/>
            <a:miter lim="800000"/>
            <a:headEnd/>
            <a:tailEnd/>
          </a:ln>
        </p:spPr>
        <p:txBody>
          <a:bodyPr wrap="none" lIns="0" tIns="0" rIns="0" bIns="0">
            <a:spAutoFit/>
          </a:bodyPr>
          <a:lstStyle/>
          <a:p>
            <a:r>
              <a:rPr lang="en-US" dirty="0">
                <a:solidFill>
                  <a:srgbClr val="FFFFFF"/>
                </a:solidFill>
                <a:latin typeface="Times New Roman" pitchFamily="18" charset="0"/>
                <a:cs typeface="Arial" charset="0"/>
              </a:rPr>
              <a:t>150</a:t>
            </a:r>
            <a:endParaRPr lang="en-US" sz="2400" dirty="0">
              <a:solidFill>
                <a:srgbClr val="000000"/>
              </a:solidFill>
              <a:latin typeface="Times New Roman" pitchFamily="18" charset="0"/>
              <a:cs typeface="Arial" charset="0"/>
            </a:endParaRPr>
          </a:p>
        </p:txBody>
      </p:sp>
      <p:sp>
        <p:nvSpPr>
          <p:cNvPr id="89160" name="Rectangle 71"/>
          <p:cNvSpPr>
            <a:spLocks noChangeArrowheads="1"/>
          </p:cNvSpPr>
          <p:nvPr/>
        </p:nvSpPr>
        <p:spPr bwMode="auto">
          <a:xfrm>
            <a:off x="680410" y="2114556"/>
            <a:ext cx="346249" cy="276999"/>
          </a:xfrm>
          <a:prstGeom prst="rect">
            <a:avLst/>
          </a:prstGeom>
          <a:noFill/>
          <a:ln w="9525">
            <a:noFill/>
            <a:miter lim="800000"/>
            <a:headEnd/>
            <a:tailEnd/>
          </a:ln>
        </p:spPr>
        <p:txBody>
          <a:bodyPr wrap="none" lIns="0" tIns="0" rIns="0" bIns="0">
            <a:spAutoFit/>
          </a:bodyPr>
          <a:lstStyle/>
          <a:p>
            <a:r>
              <a:rPr lang="en-US" dirty="0">
                <a:solidFill>
                  <a:srgbClr val="FFFFFF"/>
                </a:solidFill>
                <a:latin typeface="Times New Roman" pitchFamily="18" charset="0"/>
                <a:cs typeface="Arial" charset="0"/>
              </a:rPr>
              <a:t>200</a:t>
            </a:r>
            <a:endParaRPr lang="en-US" sz="2400" dirty="0">
              <a:solidFill>
                <a:srgbClr val="000000"/>
              </a:solidFill>
              <a:latin typeface="Times New Roman" pitchFamily="18" charset="0"/>
              <a:cs typeface="Arial" charset="0"/>
            </a:endParaRPr>
          </a:p>
        </p:txBody>
      </p:sp>
      <p:sp>
        <p:nvSpPr>
          <p:cNvPr id="89161" name="Rectangle 72"/>
          <p:cNvSpPr>
            <a:spLocks noChangeArrowheads="1"/>
          </p:cNvSpPr>
          <p:nvPr/>
        </p:nvSpPr>
        <p:spPr bwMode="auto">
          <a:xfrm>
            <a:off x="1055479" y="5114931"/>
            <a:ext cx="115416" cy="276999"/>
          </a:xfrm>
          <a:prstGeom prst="rect">
            <a:avLst/>
          </a:prstGeom>
          <a:noFill/>
          <a:ln w="9525">
            <a:noFill/>
            <a:miter lim="800000"/>
            <a:headEnd/>
            <a:tailEnd/>
          </a:ln>
        </p:spPr>
        <p:txBody>
          <a:bodyPr wrap="none" lIns="0" tIns="0" rIns="0" bIns="0">
            <a:spAutoFit/>
          </a:bodyPr>
          <a:lstStyle/>
          <a:p>
            <a:r>
              <a:rPr lang="en-US" dirty="0">
                <a:solidFill>
                  <a:srgbClr val="FFFFFF"/>
                </a:solidFill>
                <a:latin typeface="Times New Roman" pitchFamily="18" charset="0"/>
                <a:cs typeface="Arial" charset="0"/>
              </a:rPr>
              <a:t>0</a:t>
            </a:r>
            <a:endParaRPr lang="en-US" sz="2400" dirty="0">
              <a:solidFill>
                <a:srgbClr val="000000"/>
              </a:solidFill>
              <a:latin typeface="Times New Roman" pitchFamily="18" charset="0"/>
              <a:cs typeface="Arial" charset="0"/>
            </a:endParaRPr>
          </a:p>
        </p:txBody>
      </p:sp>
      <p:sp>
        <p:nvSpPr>
          <p:cNvPr id="89162" name="Rectangle 73"/>
          <p:cNvSpPr>
            <a:spLocks noChangeArrowheads="1"/>
          </p:cNvSpPr>
          <p:nvPr/>
        </p:nvSpPr>
        <p:spPr bwMode="auto">
          <a:xfrm>
            <a:off x="1871243" y="5114931"/>
            <a:ext cx="230832" cy="276999"/>
          </a:xfrm>
          <a:prstGeom prst="rect">
            <a:avLst/>
          </a:prstGeom>
          <a:noFill/>
          <a:ln w="9525">
            <a:noFill/>
            <a:miter lim="800000"/>
            <a:headEnd/>
            <a:tailEnd/>
          </a:ln>
        </p:spPr>
        <p:txBody>
          <a:bodyPr wrap="none" lIns="0" tIns="0" rIns="0" bIns="0">
            <a:spAutoFit/>
          </a:bodyPr>
          <a:lstStyle/>
          <a:p>
            <a:r>
              <a:rPr lang="en-US" dirty="0">
                <a:solidFill>
                  <a:srgbClr val="FFFFFF"/>
                </a:solidFill>
                <a:latin typeface="Times New Roman" pitchFamily="18" charset="0"/>
                <a:cs typeface="Arial" charset="0"/>
              </a:rPr>
              <a:t>60</a:t>
            </a:r>
            <a:endParaRPr lang="en-US" sz="2400" dirty="0">
              <a:solidFill>
                <a:srgbClr val="000000"/>
              </a:solidFill>
              <a:latin typeface="Times New Roman" pitchFamily="18" charset="0"/>
              <a:cs typeface="Arial" charset="0"/>
            </a:endParaRPr>
          </a:p>
        </p:txBody>
      </p:sp>
      <p:sp>
        <p:nvSpPr>
          <p:cNvPr id="89163" name="Rectangle 74"/>
          <p:cNvSpPr>
            <a:spLocks noChangeArrowheads="1"/>
          </p:cNvSpPr>
          <p:nvPr/>
        </p:nvSpPr>
        <p:spPr bwMode="auto">
          <a:xfrm>
            <a:off x="2691774" y="5114931"/>
            <a:ext cx="346249" cy="276999"/>
          </a:xfrm>
          <a:prstGeom prst="rect">
            <a:avLst/>
          </a:prstGeom>
          <a:noFill/>
          <a:ln w="9525">
            <a:noFill/>
            <a:miter lim="800000"/>
            <a:headEnd/>
            <a:tailEnd/>
          </a:ln>
        </p:spPr>
        <p:txBody>
          <a:bodyPr wrap="none" lIns="0" tIns="0" rIns="0" bIns="0">
            <a:spAutoFit/>
          </a:bodyPr>
          <a:lstStyle/>
          <a:p>
            <a:r>
              <a:rPr lang="en-US" dirty="0">
                <a:solidFill>
                  <a:srgbClr val="FFFFFF"/>
                </a:solidFill>
                <a:latin typeface="Times New Roman" pitchFamily="18" charset="0"/>
                <a:cs typeface="Arial" charset="0"/>
              </a:rPr>
              <a:t>120</a:t>
            </a:r>
            <a:endParaRPr lang="en-US" sz="2400" dirty="0">
              <a:solidFill>
                <a:srgbClr val="000000"/>
              </a:solidFill>
              <a:latin typeface="Times New Roman" pitchFamily="18" charset="0"/>
              <a:cs typeface="Arial" charset="0"/>
            </a:endParaRPr>
          </a:p>
        </p:txBody>
      </p:sp>
      <p:sp>
        <p:nvSpPr>
          <p:cNvPr id="89164" name="Rectangle 75"/>
          <p:cNvSpPr>
            <a:spLocks noChangeArrowheads="1"/>
          </p:cNvSpPr>
          <p:nvPr/>
        </p:nvSpPr>
        <p:spPr bwMode="auto">
          <a:xfrm>
            <a:off x="3545847" y="5114931"/>
            <a:ext cx="346249" cy="276999"/>
          </a:xfrm>
          <a:prstGeom prst="rect">
            <a:avLst/>
          </a:prstGeom>
          <a:noFill/>
          <a:ln w="9525">
            <a:noFill/>
            <a:miter lim="800000"/>
            <a:headEnd/>
            <a:tailEnd/>
          </a:ln>
        </p:spPr>
        <p:txBody>
          <a:bodyPr wrap="none" lIns="0" tIns="0" rIns="0" bIns="0">
            <a:spAutoFit/>
          </a:bodyPr>
          <a:lstStyle/>
          <a:p>
            <a:r>
              <a:rPr lang="en-US" dirty="0">
                <a:solidFill>
                  <a:srgbClr val="FFFFFF"/>
                </a:solidFill>
                <a:latin typeface="Times New Roman" pitchFamily="18" charset="0"/>
                <a:cs typeface="Arial" charset="0"/>
              </a:rPr>
              <a:t>180</a:t>
            </a:r>
            <a:endParaRPr lang="en-US" sz="2400" dirty="0">
              <a:solidFill>
                <a:srgbClr val="000000"/>
              </a:solidFill>
              <a:latin typeface="Times New Roman" pitchFamily="18" charset="0"/>
              <a:cs typeface="Arial" charset="0"/>
            </a:endParaRPr>
          </a:p>
        </p:txBody>
      </p:sp>
      <p:sp>
        <p:nvSpPr>
          <p:cNvPr id="89165" name="Rectangle 76"/>
          <p:cNvSpPr>
            <a:spLocks noChangeArrowheads="1"/>
          </p:cNvSpPr>
          <p:nvPr/>
        </p:nvSpPr>
        <p:spPr bwMode="auto">
          <a:xfrm>
            <a:off x="1778256" y="5402264"/>
            <a:ext cx="936923" cy="246221"/>
          </a:xfrm>
          <a:prstGeom prst="rect">
            <a:avLst/>
          </a:prstGeom>
          <a:noFill/>
          <a:ln w="9525">
            <a:noFill/>
            <a:miter lim="800000"/>
            <a:headEnd/>
            <a:tailEnd/>
          </a:ln>
        </p:spPr>
        <p:txBody>
          <a:bodyPr wrap="none" lIns="0" tIns="0" rIns="0" bIns="0">
            <a:spAutoFit/>
          </a:bodyPr>
          <a:lstStyle/>
          <a:p>
            <a:r>
              <a:rPr lang="en-US" sz="1600" dirty="0">
                <a:solidFill>
                  <a:srgbClr val="FFFFFF"/>
                </a:solidFill>
                <a:latin typeface="Times New Roman" pitchFamily="18" charset="0"/>
                <a:cs typeface="Arial" charset="0"/>
              </a:rPr>
              <a:t>Time (min)</a:t>
            </a:r>
            <a:endParaRPr lang="en-US" sz="2400" dirty="0">
              <a:solidFill>
                <a:srgbClr val="000000"/>
              </a:solidFill>
              <a:latin typeface="Times New Roman" pitchFamily="18" charset="0"/>
              <a:cs typeface="Arial" charset="0"/>
            </a:endParaRPr>
          </a:p>
        </p:txBody>
      </p:sp>
      <p:sp>
        <p:nvSpPr>
          <p:cNvPr id="89166" name="Rectangle 77"/>
          <p:cNvSpPr>
            <a:spLocks noChangeArrowheads="1"/>
          </p:cNvSpPr>
          <p:nvPr/>
        </p:nvSpPr>
        <p:spPr bwMode="auto">
          <a:xfrm rot="-5400000">
            <a:off x="-405799" y="3408284"/>
            <a:ext cx="1859355" cy="246221"/>
          </a:xfrm>
          <a:prstGeom prst="rect">
            <a:avLst/>
          </a:prstGeom>
          <a:noFill/>
          <a:ln w="9525">
            <a:noFill/>
            <a:miter lim="800000"/>
            <a:headEnd/>
            <a:tailEnd/>
          </a:ln>
        </p:spPr>
        <p:txBody>
          <a:bodyPr wrap="none" lIns="0" tIns="0" rIns="0" bIns="0">
            <a:spAutoFit/>
          </a:bodyPr>
          <a:lstStyle/>
          <a:p>
            <a:r>
              <a:rPr lang="en-US" sz="1600" dirty="0">
                <a:solidFill>
                  <a:srgbClr val="FFFFFF"/>
                </a:solidFill>
                <a:latin typeface="Times New Roman" pitchFamily="18" charset="0"/>
                <a:cs typeface="Arial" charset="0"/>
              </a:rPr>
              <a:t>% of Basal DA Output</a:t>
            </a:r>
            <a:endParaRPr lang="en-US" sz="1600" dirty="0">
              <a:solidFill>
                <a:srgbClr val="000000"/>
              </a:solidFill>
              <a:latin typeface="Times New Roman" pitchFamily="18" charset="0"/>
              <a:cs typeface="Arial" charset="0"/>
            </a:endParaRPr>
          </a:p>
        </p:txBody>
      </p:sp>
      <p:sp>
        <p:nvSpPr>
          <p:cNvPr id="89167" name="Rectangle 78"/>
          <p:cNvSpPr>
            <a:spLocks noChangeArrowheads="1"/>
          </p:cNvSpPr>
          <p:nvPr/>
        </p:nvSpPr>
        <p:spPr bwMode="auto">
          <a:xfrm>
            <a:off x="2576386" y="2355850"/>
            <a:ext cx="827214" cy="492443"/>
          </a:xfrm>
          <a:prstGeom prst="rect">
            <a:avLst/>
          </a:prstGeom>
          <a:noFill/>
          <a:ln w="9525">
            <a:noFill/>
            <a:miter lim="800000"/>
            <a:headEnd/>
            <a:tailEnd/>
          </a:ln>
        </p:spPr>
        <p:txBody>
          <a:bodyPr wrap="none" lIns="0" tIns="0" rIns="0" bIns="0">
            <a:spAutoFit/>
          </a:bodyPr>
          <a:lstStyle/>
          <a:p>
            <a:pPr algn="r"/>
            <a:r>
              <a:rPr lang="en-US" sz="1600" dirty="0" err="1">
                <a:solidFill>
                  <a:srgbClr val="FFFFFF"/>
                </a:solidFill>
                <a:latin typeface="Times New Roman" pitchFamily="18" charset="0"/>
                <a:cs typeface="Arial" charset="0"/>
              </a:rPr>
              <a:t>NAc</a:t>
            </a:r>
            <a:r>
              <a:rPr lang="en-US" sz="1600">
                <a:solidFill>
                  <a:srgbClr val="FFFFFF"/>
                </a:solidFill>
                <a:latin typeface="Times New Roman" pitchFamily="18" charset="0"/>
                <a:cs typeface="Arial" charset="0"/>
              </a:rPr>
              <a:t> shell</a:t>
            </a:r>
            <a:br>
              <a:rPr lang="en-US" sz="1600">
                <a:solidFill>
                  <a:srgbClr val="FFFFFF"/>
                </a:solidFill>
                <a:latin typeface="Times New Roman" pitchFamily="18" charset="0"/>
                <a:cs typeface="Arial" charset="0"/>
              </a:rPr>
            </a:br>
            <a:endParaRPr lang="en-US" sz="1600">
              <a:solidFill>
                <a:srgbClr val="000000"/>
              </a:solidFill>
              <a:latin typeface="Times New Roman" pitchFamily="18" charset="0"/>
              <a:cs typeface="Arial" charset="0"/>
            </a:endParaRPr>
          </a:p>
        </p:txBody>
      </p:sp>
      <p:sp>
        <p:nvSpPr>
          <p:cNvPr id="89168" name="Line 79"/>
          <p:cNvSpPr>
            <a:spLocks noChangeShapeType="1"/>
          </p:cNvSpPr>
          <p:nvPr/>
        </p:nvSpPr>
        <p:spPr bwMode="auto">
          <a:xfrm>
            <a:off x="1093788" y="4291013"/>
            <a:ext cx="1201737" cy="0"/>
          </a:xfrm>
          <a:prstGeom prst="line">
            <a:avLst/>
          </a:prstGeom>
          <a:noFill/>
          <a:ln w="28575">
            <a:solidFill>
              <a:srgbClr val="FFFFFF"/>
            </a:solidFill>
            <a:round/>
            <a:headEnd/>
            <a:tailEnd/>
          </a:ln>
        </p:spPr>
        <p:txBody>
          <a:bodyPr wrap="none" anchor="ctr"/>
          <a:lstStyle/>
          <a:p>
            <a:endParaRPr lang="en-US">
              <a:solidFill>
                <a:srgbClr val="000000"/>
              </a:solidFill>
            </a:endParaRPr>
          </a:p>
        </p:txBody>
      </p:sp>
      <p:sp>
        <p:nvSpPr>
          <p:cNvPr id="89169" name="Line 80"/>
          <p:cNvSpPr>
            <a:spLocks noChangeShapeType="1"/>
          </p:cNvSpPr>
          <p:nvPr/>
        </p:nvSpPr>
        <p:spPr bwMode="auto">
          <a:xfrm>
            <a:off x="1093788" y="4205288"/>
            <a:ext cx="0" cy="169862"/>
          </a:xfrm>
          <a:prstGeom prst="line">
            <a:avLst/>
          </a:prstGeom>
          <a:noFill/>
          <a:ln w="28575">
            <a:solidFill>
              <a:srgbClr val="FFFFFF"/>
            </a:solidFill>
            <a:round/>
            <a:headEnd/>
            <a:tailEnd/>
          </a:ln>
        </p:spPr>
        <p:txBody>
          <a:bodyPr wrap="none" anchor="ctr"/>
          <a:lstStyle/>
          <a:p>
            <a:endParaRPr lang="en-US">
              <a:solidFill>
                <a:srgbClr val="000000"/>
              </a:solidFill>
            </a:endParaRPr>
          </a:p>
        </p:txBody>
      </p:sp>
      <p:sp>
        <p:nvSpPr>
          <p:cNvPr id="89170" name="Line 81"/>
          <p:cNvSpPr>
            <a:spLocks noChangeShapeType="1"/>
          </p:cNvSpPr>
          <p:nvPr/>
        </p:nvSpPr>
        <p:spPr bwMode="auto">
          <a:xfrm>
            <a:off x="2295525" y="4205288"/>
            <a:ext cx="0" cy="169862"/>
          </a:xfrm>
          <a:prstGeom prst="line">
            <a:avLst/>
          </a:prstGeom>
          <a:noFill/>
          <a:ln w="28575">
            <a:solidFill>
              <a:srgbClr val="FFFFFF"/>
            </a:solidFill>
            <a:round/>
            <a:headEnd/>
            <a:tailEnd/>
          </a:ln>
        </p:spPr>
        <p:txBody>
          <a:bodyPr wrap="none" anchor="ctr"/>
          <a:lstStyle/>
          <a:p>
            <a:endParaRPr lang="en-US">
              <a:solidFill>
                <a:srgbClr val="000000"/>
              </a:solidFill>
            </a:endParaRPr>
          </a:p>
        </p:txBody>
      </p:sp>
      <p:sp>
        <p:nvSpPr>
          <p:cNvPr id="89171" name="Line 82"/>
          <p:cNvSpPr>
            <a:spLocks noChangeShapeType="1"/>
          </p:cNvSpPr>
          <p:nvPr/>
        </p:nvSpPr>
        <p:spPr bwMode="auto">
          <a:xfrm>
            <a:off x="1655763" y="4205288"/>
            <a:ext cx="0" cy="169862"/>
          </a:xfrm>
          <a:prstGeom prst="line">
            <a:avLst/>
          </a:prstGeom>
          <a:noFill/>
          <a:ln w="28575">
            <a:solidFill>
              <a:srgbClr val="FFFFFF"/>
            </a:solidFill>
            <a:round/>
            <a:headEnd/>
            <a:tailEnd/>
          </a:ln>
        </p:spPr>
        <p:txBody>
          <a:bodyPr wrap="none" anchor="ctr"/>
          <a:lstStyle/>
          <a:p>
            <a:endParaRPr lang="en-US">
              <a:solidFill>
                <a:srgbClr val="000000"/>
              </a:solidFill>
            </a:endParaRPr>
          </a:p>
        </p:txBody>
      </p:sp>
      <p:sp>
        <p:nvSpPr>
          <p:cNvPr id="89172" name="Rectangle 83"/>
          <p:cNvSpPr>
            <a:spLocks noChangeArrowheads="1"/>
          </p:cNvSpPr>
          <p:nvPr/>
        </p:nvSpPr>
        <p:spPr bwMode="auto">
          <a:xfrm>
            <a:off x="1149053" y="4043369"/>
            <a:ext cx="615553" cy="276999"/>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Empty</a:t>
            </a:r>
            <a:endParaRPr lang="en-US" sz="2400">
              <a:solidFill>
                <a:srgbClr val="000000"/>
              </a:solidFill>
              <a:latin typeface="Times New Roman" pitchFamily="18" charset="0"/>
              <a:cs typeface="Arial" charset="0"/>
            </a:endParaRPr>
          </a:p>
        </p:txBody>
      </p:sp>
      <p:sp>
        <p:nvSpPr>
          <p:cNvPr id="89173" name="Text Box 87"/>
          <p:cNvSpPr txBox="1">
            <a:spLocks noChangeArrowheads="1"/>
          </p:cNvSpPr>
          <p:nvPr/>
        </p:nvSpPr>
        <p:spPr bwMode="auto">
          <a:xfrm>
            <a:off x="1646460" y="1655765"/>
            <a:ext cx="1005403" cy="523220"/>
          </a:xfrm>
          <a:prstGeom prst="rect">
            <a:avLst/>
          </a:prstGeom>
          <a:noFill/>
          <a:ln w="9525">
            <a:noFill/>
            <a:miter lim="800000"/>
            <a:headEnd/>
            <a:tailEnd/>
          </a:ln>
        </p:spPr>
        <p:txBody>
          <a:bodyPr wrap="none">
            <a:spAutoFit/>
          </a:bodyPr>
          <a:lstStyle/>
          <a:p>
            <a:pPr eaLnBrk="1" hangingPunct="1"/>
            <a:r>
              <a:rPr lang="en-US" sz="2800" dirty="0">
                <a:solidFill>
                  <a:schemeClr val="accent6">
                    <a:lumMod val="40000"/>
                    <a:lumOff val="60000"/>
                  </a:schemeClr>
                </a:solidFill>
                <a:latin typeface="Arial" panose="020B0604020202020204" pitchFamily="34" charset="0"/>
                <a:cs typeface="Arial" panose="020B0604020202020204" pitchFamily="34" charset="0"/>
              </a:rPr>
              <a:t>Food</a:t>
            </a:r>
          </a:p>
        </p:txBody>
      </p:sp>
      <p:sp>
        <p:nvSpPr>
          <p:cNvPr id="89174" name="Text Box 178"/>
          <p:cNvSpPr txBox="1">
            <a:spLocks noChangeArrowheads="1"/>
          </p:cNvSpPr>
          <p:nvPr/>
        </p:nvSpPr>
        <p:spPr bwMode="auto">
          <a:xfrm>
            <a:off x="6587345" y="1636715"/>
            <a:ext cx="803425" cy="523220"/>
          </a:xfrm>
          <a:prstGeom prst="rect">
            <a:avLst/>
          </a:prstGeom>
          <a:noFill/>
          <a:ln w="9525">
            <a:noFill/>
            <a:miter lim="800000"/>
            <a:headEnd/>
            <a:tailEnd/>
          </a:ln>
        </p:spPr>
        <p:txBody>
          <a:bodyPr wrap="none">
            <a:spAutoFit/>
          </a:bodyPr>
          <a:lstStyle/>
          <a:p>
            <a:pPr eaLnBrk="1" hangingPunct="1"/>
            <a:r>
              <a:rPr lang="en-US" sz="2800" dirty="0">
                <a:solidFill>
                  <a:schemeClr val="accent6">
                    <a:lumMod val="40000"/>
                    <a:lumOff val="60000"/>
                  </a:schemeClr>
                </a:solidFill>
                <a:latin typeface="Arial" panose="020B0604020202020204" pitchFamily="34" charset="0"/>
                <a:cs typeface="Arial" panose="020B0604020202020204" pitchFamily="34" charset="0"/>
              </a:rPr>
              <a:t>Sex</a:t>
            </a:r>
          </a:p>
        </p:txBody>
      </p:sp>
      <p:sp>
        <p:nvSpPr>
          <p:cNvPr id="89175" name="Text Box 184"/>
          <p:cNvSpPr txBox="1">
            <a:spLocks noChangeArrowheads="1"/>
          </p:cNvSpPr>
          <p:nvPr/>
        </p:nvSpPr>
        <p:spPr bwMode="auto">
          <a:xfrm>
            <a:off x="946153" y="4306888"/>
            <a:ext cx="1909763" cy="369332"/>
          </a:xfrm>
          <a:prstGeom prst="rect">
            <a:avLst/>
          </a:prstGeom>
          <a:noFill/>
          <a:ln w="9525">
            <a:noFill/>
            <a:miter lim="800000"/>
            <a:headEnd/>
            <a:tailEnd/>
          </a:ln>
        </p:spPr>
        <p:txBody>
          <a:bodyPr>
            <a:spAutoFit/>
          </a:bodyPr>
          <a:lstStyle/>
          <a:p>
            <a:r>
              <a:rPr lang="en-US" dirty="0">
                <a:solidFill>
                  <a:schemeClr val="tx1"/>
                </a:solidFill>
                <a:latin typeface="Times New Roman" pitchFamily="18" charset="0"/>
              </a:rPr>
              <a:t>Box Feeding</a:t>
            </a:r>
          </a:p>
        </p:txBody>
      </p:sp>
      <p:pic>
        <p:nvPicPr>
          <p:cNvPr id="89176" name="Picture 179" descr="white nida"/>
          <p:cNvPicPr>
            <a:picLocks noChangeAspect="1" noChangeArrowheads="1"/>
          </p:cNvPicPr>
          <p:nvPr/>
        </p:nvPicPr>
        <p:blipFill>
          <a:blip r:embed="rId3" cstate="print"/>
          <a:srcRect/>
          <a:stretch>
            <a:fillRect/>
          </a:stretch>
        </p:blipFill>
        <p:spPr bwMode="auto">
          <a:xfrm>
            <a:off x="8359775" y="6511925"/>
            <a:ext cx="642938" cy="217488"/>
          </a:xfrm>
          <a:prstGeom prst="rect">
            <a:avLst/>
          </a:prstGeom>
          <a:noFill/>
          <a:ln w="9525">
            <a:noFill/>
            <a:miter lim="800000"/>
            <a:headEnd/>
            <a:tailEnd/>
          </a:ln>
        </p:spPr>
      </p:pic>
      <p:sp>
        <p:nvSpPr>
          <p:cNvPr id="89177" name="Line 235"/>
          <p:cNvSpPr>
            <a:spLocks noChangeShapeType="1"/>
          </p:cNvSpPr>
          <p:nvPr/>
        </p:nvSpPr>
        <p:spPr bwMode="auto">
          <a:xfrm>
            <a:off x="5395913" y="2205044"/>
            <a:ext cx="0" cy="1411287"/>
          </a:xfrm>
          <a:prstGeom prst="line">
            <a:avLst/>
          </a:prstGeom>
          <a:noFill/>
          <a:ln w="19050">
            <a:solidFill>
              <a:srgbClr val="FFFFFF"/>
            </a:solidFill>
            <a:round/>
            <a:headEnd/>
            <a:tailEnd/>
          </a:ln>
        </p:spPr>
        <p:txBody>
          <a:bodyPr/>
          <a:lstStyle/>
          <a:p>
            <a:endParaRPr lang="en-US">
              <a:solidFill>
                <a:srgbClr val="000000"/>
              </a:solidFill>
            </a:endParaRPr>
          </a:p>
        </p:txBody>
      </p:sp>
      <p:sp>
        <p:nvSpPr>
          <p:cNvPr id="89178" name="Line 236"/>
          <p:cNvSpPr>
            <a:spLocks noChangeShapeType="1"/>
          </p:cNvSpPr>
          <p:nvPr/>
        </p:nvSpPr>
        <p:spPr bwMode="auto">
          <a:xfrm>
            <a:off x="5359403" y="2911475"/>
            <a:ext cx="36513" cy="0"/>
          </a:xfrm>
          <a:prstGeom prst="line">
            <a:avLst/>
          </a:prstGeom>
          <a:noFill/>
          <a:ln w="19050">
            <a:solidFill>
              <a:srgbClr val="FFFFFF"/>
            </a:solidFill>
            <a:round/>
            <a:headEnd/>
            <a:tailEnd/>
          </a:ln>
        </p:spPr>
        <p:txBody>
          <a:bodyPr/>
          <a:lstStyle/>
          <a:p>
            <a:endParaRPr lang="en-US">
              <a:solidFill>
                <a:srgbClr val="000000"/>
              </a:solidFill>
            </a:endParaRPr>
          </a:p>
        </p:txBody>
      </p:sp>
      <p:sp>
        <p:nvSpPr>
          <p:cNvPr id="89179" name="Line 237"/>
          <p:cNvSpPr>
            <a:spLocks noChangeShapeType="1"/>
          </p:cNvSpPr>
          <p:nvPr/>
        </p:nvSpPr>
        <p:spPr bwMode="auto">
          <a:xfrm>
            <a:off x="5359403" y="2205044"/>
            <a:ext cx="36513" cy="1587"/>
          </a:xfrm>
          <a:prstGeom prst="line">
            <a:avLst/>
          </a:prstGeom>
          <a:noFill/>
          <a:ln w="19050">
            <a:solidFill>
              <a:srgbClr val="FFFFFF"/>
            </a:solidFill>
            <a:round/>
            <a:headEnd/>
            <a:tailEnd/>
          </a:ln>
        </p:spPr>
        <p:txBody>
          <a:bodyPr/>
          <a:lstStyle/>
          <a:p>
            <a:endParaRPr lang="en-US">
              <a:solidFill>
                <a:srgbClr val="000000"/>
              </a:solidFill>
            </a:endParaRPr>
          </a:p>
        </p:txBody>
      </p:sp>
      <p:sp>
        <p:nvSpPr>
          <p:cNvPr id="89180" name="Rectangle 238"/>
          <p:cNvSpPr>
            <a:spLocks noChangeArrowheads="1"/>
          </p:cNvSpPr>
          <p:nvPr/>
        </p:nvSpPr>
        <p:spPr bwMode="auto">
          <a:xfrm>
            <a:off x="5117472" y="3540131"/>
            <a:ext cx="346249" cy="276999"/>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100</a:t>
            </a:r>
            <a:endParaRPr lang="en-US">
              <a:solidFill>
                <a:srgbClr val="000000"/>
              </a:solidFill>
              <a:latin typeface="Times New Roman" pitchFamily="18" charset="0"/>
              <a:cs typeface="Arial" charset="0"/>
            </a:endParaRPr>
          </a:p>
        </p:txBody>
      </p:sp>
      <p:sp>
        <p:nvSpPr>
          <p:cNvPr id="89181" name="Rectangle 239"/>
          <p:cNvSpPr>
            <a:spLocks noChangeArrowheads="1"/>
          </p:cNvSpPr>
          <p:nvPr/>
        </p:nvSpPr>
        <p:spPr bwMode="auto">
          <a:xfrm>
            <a:off x="5117472" y="2840044"/>
            <a:ext cx="346249" cy="276999"/>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150</a:t>
            </a:r>
            <a:endParaRPr lang="en-US">
              <a:solidFill>
                <a:srgbClr val="000000"/>
              </a:solidFill>
              <a:latin typeface="Times New Roman" pitchFamily="18" charset="0"/>
              <a:cs typeface="Arial" charset="0"/>
            </a:endParaRPr>
          </a:p>
        </p:txBody>
      </p:sp>
      <p:sp>
        <p:nvSpPr>
          <p:cNvPr id="89182" name="Rectangle 240"/>
          <p:cNvSpPr>
            <a:spLocks noChangeArrowheads="1"/>
          </p:cNvSpPr>
          <p:nvPr/>
        </p:nvSpPr>
        <p:spPr bwMode="auto">
          <a:xfrm>
            <a:off x="5117472" y="2133606"/>
            <a:ext cx="346249" cy="276999"/>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200</a:t>
            </a:r>
            <a:endParaRPr lang="en-US">
              <a:solidFill>
                <a:srgbClr val="000000"/>
              </a:solidFill>
              <a:latin typeface="Times New Roman" pitchFamily="18" charset="0"/>
              <a:cs typeface="Arial" charset="0"/>
            </a:endParaRPr>
          </a:p>
        </p:txBody>
      </p:sp>
      <p:sp>
        <p:nvSpPr>
          <p:cNvPr id="89183" name="Rectangle 241"/>
          <p:cNvSpPr>
            <a:spLocks noChangeArrowheads="1"/>
          </p:cNvSpPr>
          <p:nvPr/>
        </p:nvSpPr>
        <p:spPr bwMode="auto">
          <a:xfrm rot="-5400000">
            <a:off x="3621973" y="3310653"/>
            <a:ext cx="2620782" cy="246221"/>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cs typeface="Arial" charset="0"/>
              </a:rPr>
              <a:t>DA Concentration (% Baseline)</a:t>
            </a:r>
            <a:endParaRPr lang="en-US" sz="1600">
              <a:solidFill>
                <a:srgbClr val="000000"/>
              </a:solidFill>
              <a:latin typeface="Times New Roman" pitchFamily="18" charset="0"/>
              <a:cs typeface="Arial" charset="0"/>
            </a:endParaRPr>
          </a:p>
        </p:txBody>
      </p:sp>
      <p:sp>
        <p:nvSpPr>
          <p:cNvPr id="89184" name="Line 242"/>
          <p:cNvSpPr>
            <a:spLocks noChangeShapeType="1"/>
          </p:cNvSpPr>
          <p:nvPr/>
        </p:nvSpPr>
        <p:spPr bwMode="auto">
          <a:xfrm>
            <a:off x="5400675" y="5003800"/>
            <a:ext cx="2374900" cy="0"/>
          </a:xfrm>
          <a:prstGeom prst="line">
            <a:avLst/>
          </a:prstGeom>
          <a:noFill/>
          <a:ln w="19050">
            <a:solidFill>
              <a:srgbClr val="FFFFFF"/>
            </a:solidFill>
            <a:round/>
            <a:headEnd/>
            <a:tailEnd/>
          </a:ln>
        </p:spPr>
        <p:txBody>
          <a:bodyPr/>
          <a:lstStyle/>
          <a:p>
            <a:endParaRPr lang="en-US">
              <a:solidFill>
                <a:srgbClr val="000000"/>
              </a:solidFill>
            </a:endParaRPr>
          </a:p>
        </p:txBody>
      </p:sp>
      <p:sp>
        <p:nvSpPr>
          <p:cNvPr id="89185" name="Line 243"/>
          <p:cNvSpPr>
            <a:spLocks noChangeShapeType="1"/>
          </p:cNvSpPr>
          <p:nvPr/>
        </p:nvSpPr>
        <p:spPr bwMode="auto">
          <a:xfrm flipV="1">
            <a:off x="5522916" y="2911475"/>
            <a:ext cx="306387" cy="628650"/>
          </a:xfrm>
          <a:prstGeom prst="line">
            <a:avLst/>
          </a:prstGeom>
          <a:noFill/>
          <a:ln w="28575">
            <a:solidFill>
              <a:srgbClr val="FF9966"/>
            </a:solidFill>
            <a:round/>
            <a:headEnd/>
            <a:tailEnd/>
          </a:ln>
        </p:spPr>
        <p:txBody>
          <a:bodyPr/>
          <a:lstStyle/>
          <a:p>
            <a:endParaRPr lang="en-US">
              <a:solidFill>
                <a:srgbClr val="000000"/>
              </a:solidFill>
            </a:endParaRPr>
          </a:p>
        </p:txBody>
      </p:sp>
      <p:sp>
        <p:nvSpPr>
          <p:cNvPr id="89186" name="Line 244"/>
          <p:cNvSpPr>
            <a:spLocks noChangeShapeType="1"/>
          </p:cNvSpPr>
          <p:nvPr/>
        </p:nvSpPr>
        <p:spPr bwMode="auto">
          <a:xfrm flipV="1">
            <a:off x="5829300" y="2205044"/>
            <a:ext cx="315913" cy="706437"/>
          </a:xfrm>
          <a:prstGeom prst="line">
            <a:avLst/>
          </a:prstGeom>
          <a:noFill/>
          <a:ln w="28575">
            <a:solidFill>
              <a:srgbClr val="FF9966"/>
            </a:solidFill>
            <a:round/>
            <a:headEnd/>
            <a:tailEnd/>
          </a:ln>
        </p:spPr>
        <p:txBody>
          <a:bodyPr/>
          <a:lstStyle/>
          <a:p>
            <a:endParaRPr lang="en-US">
              <a:solidFill>
                <a:srgbClr val="000000"/>
              </a:solidFill>
            </a:endParaRPr>
          </a:p>
        </p:txBody>
      </p:sp>
      <p:sp>
        <p:nvSpPr>
          <p:cNvPr id="89187" name="Line 245"/>
          <p:cNvSpPr>
            <a:spLocks noChangeShapeType="1"/>
          </p:cNvSpPr>
          <p:nvPr/>
        </p:nvSpPr>
        <p:spPr bwMode="auto">
          <a:xfrm>
            <a:off x="6145213" y="2205044"/>
            <a:ext cx="304800" cy="282575"/>
          </a:xfrm>
          <a:prstGeom prst="line">
            <a:avLst/>
          </a:prstGeom>
          <a:noFill/>
          <a:ln w="28575">
            <a:solidFill>
              <a:srgbClr val="FF9966"/>
            </a:solidFill>
            <a:round/>
            <a:headEnd/>
            <a:tailEnd/>
          </a:ln>
        </p:spPr>
        <p:txBody>
          <a:bodyPr/>
          <a:lstStyle/>
          <a:p>
            <a:endParaRPr lang="en-US">
              <a:solidFill>
                <a:srgbClr val="000000"/>
              </a:solidFill>
            </a:endParaRPr>
          </a:p>
        </p:txBody>
      </p:sp>
      <p:sp>
        <p:nvSpPr>
          <p:cNvPr id="89188" name="Line 246"/>
          <p:cNvSpPr>
            <a:spLocks noChangeShapeType="1"/>
          </p:cNvSpPr>
          <p:nvPr/>
        </p:nvSpPr>
        <p:spPr bwMode="auto">
          <a:xfrm>
            <a:off x="6450016" y="2487619"/>
            <a:ext cx="306387" cy="166687"/>
          </a:xfrm>
          <a:prstGeom prst="line">
            <a:avLst/>
          </a:prstGeom>
          <a:noFill/>
          <a:ln w="28575">
            <a:solidFill>
              <a:srgbClr val="FF9966"/>
            </a:solidFill>
            <a:round/>
            <a:headEnd/>
            <a:tailEnd/>
          </a:ln>
        </p:spPr>
        <p:txBody>
          <a:bodyPr/>
          <a:lstStyle/>
          <a:p>
            <a:endParaRPr lang="en-US">
              <a:solidFill>
                <a:srgbClr val="000000"/>
              </a:solidFill>
            </a:endParaRPr>
          </a:p>
        </p:txBody>
      </p:sp>
      <p:sp>
        <p:nvSpPr>
          <p:cNvPr id="89189" name="Line 247"/>
          <p:cNvSpPr>
            <a:spLocks noChangeShapeType="1"/>
          </p:cNvSpPr>
          <p:nvPr/>
        </p:nvSpPr>
        <p:spPr bwMode="auto">
          <a:xfrm flipV="1">
            <a:off x="6756403" y="2582869"/>
            <a:ext cx="315913" cy="71437"/>
          </a:xfrm>
          <a:prstGeom prst="line">
            <a:avLst/>
          </a:prstGeom>
          <a:noFill/>
          <a:ln w="28575">
            <a:solidFill>
              <a:srgbClr val="FF9966"/>
            </a:solidFill>
            <a:round/>
            <a:headEnd/>
            <a:tailEnd/>
          </a:ln>
        </p:spPr>
        <p:txBody>
          <a:bodyPr/>
          <a:lstStyle/>
          <a:p>
            <a:endParaRPr lang="en-US">
              <a:solidFill>
                <a:srgbClr val="000000"/>
              </a:solidFill>
            </a:endParaRPr>
          </a:p>
        </p:txBody>
      </p:sp>
      <p:sp>
        <p:nvSpPr>
          <p:cNvPr id="89190" name="Line 248"/>
          <p:cNvSpPr>
            <a:spLocks noChangeShapeType="1"/>
          </p:cNvSpPr>
          <p:nvPr/>
        </p:nvSpPr>
        <p:spPr bwMode="auto">
          <a:xfrm>
            <a:off x="7072316" y="2582869"/>
            <a:ext cx="306387" cy="187325"/>
          </a:xfrm>
          <a:prstGeom prst="line">
            <a:avLst/>
          </a:prstGeom>
          <a:noFill/>
          <a:ln w="28575">
            <a:solidFill>
              <a:srgbClr val="FF9966"/>
            </a:solidFill>
            <a:round/>
            <a:headEnd/>
            <a:tailEnd/>
          </a:ln>
        </p:spPr>
        <p:txBody>
          <a:bodyPr/>
          <a:lstStyle/>
          <a:p>
            <a:endParaRPr lang="en-US">
              <a:solidFill>
                <a:srgbClr val="000000"/>
              </a:solidFill>
            </a:endParaRPr>
          </a:p>
        </p:txBody>
      </p:sp>
      <p:sp>
        <p:nvSpPr>
          <p:cNvPr id="89191" name="Line 249"/>
          <p:cNvSpPr>
            <a:spLocks noChangeShapeType="1"/>
          </p:cNvSpPr>
          <p:nvPr/>
        </p:nvSpPr>
        <p:spPr bwMode="auto">
          <a:xfrm flipV="1">
            <a:off x="7378700" y="2751138"/>
            <a:ext cx="315913" cy="19050"/>
          </a:xfrm>
          <a:prstGeom prst="line">
            <a:avLst/>
          </a:prstGeom>
          <a:noFill/>
          <a:ln w="28575">
            <a:solidFill>
              <a:srgbClr val="FF9966"/>
            </a:solidFill>
            <a:round/>
            <a:headEnd/>
            <a:tailEnd/>
          </a:ln>
        </p:spPr>
        <p:txBody>
          <a:bodyPr/>
          <a:lstStyle/>
          <a:p>
            <a:endParaRPr lang="en-US">
              <a:solidFill>
                <a:srgbClr val="000000"/>
              </a:solidFill>
            </a:endParaRPr>
          </a:p>
        </p:txBody>
      </p:sp>
      <p:sp>
        <p:nvSpPr>
          <p:cNvPr id="89192" name="Rectangle 250"/>
          <p:cNvSpPr>
            <a:spLocks noChangeArrowheads="1"/>
          </p:cNvSpPr>
          <p:nvPr/>
        </p:nvSpPr>
        <p:spPr bwMode="auto">
          <a:xfrm>
            <a:off x="5764215" y="2865444"/>
            <a:ext cx="120650" cy="84137"/>
          </a:xfrm>
          <a:prstGeom prst="rect">
            <a:avLst/>
          </a:prstGeom>
          <a:solidFill>
            <a:srgbClr val="FF9966"/>
          </a:solidFill>
          <a:ln w="9525">
            <a:solidFill>
              <a:srgbClr val="FF9966"/>
            </a:solidFill>
            <a:miter lim="800000"/>
            <a:headEnd/>
            <a:tailEnd/>
          </a:ln>
        </p:spPr>
        <p:txBody>
          <a:bodyPr/>
          <a:lstStyle/>
          <a:p>
            <a:endParaRPr lang="en-US">
              <a:solidFill>
                <a:srgbClr val="000000"/>
              </a:solidFill>
            </a:endParaRPr>
          </a:p>
        </p:txBody>
      </p:sp>
      <p:sp>
        <p:nvSpPr>
          <p:cNvPr id="89193" name="Rectangle 251"/>
          <p:cNvSpPr>
            <a:spLocks noChangeArrowheads="1"/>
          </p:cNvSpPr>
          <p:nvPr/>
        </p:nvSpPr>
        <p:spPr bwMode="auto">
          <a:xfrm>
            <a:off x="6078541" y="2160588"/>
            <a:ext cx="122237" cy="82550"/>
          </a:xfrm>
          <a:prstGeom prst="rect">
            <a:avLst/>
          </a:prstGeom>
          <a:solidFill>
            <a:srgbClr val="FF9966"/>
          </a:solidFill>
          <a:ln w="9525">
            <a:solidFill>
              <a:srgbClr val="FF9966"/>
            </a:solidFill>
            <a:miter lim="800000"/>
            <a:headEnd/>
            <a:tailEnd/>
          </a:ln>
        </p:spPr>
        <p:txBody>
          <a:bodyPr/>
          <a:lstStyle/>
          <a:p>
            <a:endParaRPr lang="en-US">
              <a:solidFill>
                <a:srgbClr val="000000"/>
              </a:solidFill>
            </a:endParaRPr>
          </a:p>
        </p:txBody>
      </p:sp>
      <p:sp>
        <p:nvSpPr>
          <p:cNvPr id="89194" name="Rectangle 252"/>
          <p:cNvSpPr>
            <a:spLocks noChangeArrowheads="1"/>
          </p:cNvSpPr>
          <p:nvPr/>
        </p:nvSpPr>
        <p:spPr bwMode="auto">
          <a:xfrm>
            <a:off x="6384927" y="2441575"/>
            <a:ext cx="120650" cy="84138"/>
          </a:xfrm>
          <a:prstGeom prst="rect">
            <a:avLst/>
          </a:prstGeom>
          <a:solidFill>
            <a:srgbClr val="FF9966"/>
          </a:solidFill>
          <a:ln w="9525">
            <a:solidFill>
              <a:srgbClr val="FF9966"/>
            </a:solidFill>
            <a:miter lim="800000"/>
            <a:headEnd/>
            <a:tailEnd/>
          </a:ln>
        </p:spPr>
        <p:txBody>
          <a:bodyPr/>
          <a:lstStyle/>
          <a:p>
            <a:endParaRPr lang="en-US">
              <a:solidFill>
                <a:srgbClr val="000000"/>
              </a:solidFill>
            </a:endParaRPr>
          </a:p>
        </p:txBody>
      </p:sp>
      <p:sp>
        <p:nvSpPr>
          <p:cNvPr id="89195" name="Rectangle 253"/>
          <p:cNvSpPr>
            <a:spLocks noChangeArrowheads="1"/>
          </p:cNvSpPr>
          <p:nvPr/>
        </p:nvSpPr>
        <p:spPr bwMode="auto">
          <a:xfrm>
            <a:off x="6692901" y="2609850"/>
            <a:ext cx="119063" cy="82550"/>
          </a:xfrm>
          <a:prstGeom prst="rect">
            <a:avLst/>
          </a:prstGeom>
          <a:solidFill>
            <a:srgbClr val="FF9966"/>
          </a:solidFill>
          <a:ln w="9525">
            <a:solidFill>
              <a:srgbClr val="FF9966"/>
            </a:solidFill>
            <a:miter lim="800000"/>
            <a:headEnd/>
            <a:tailEnd/>
          </a:ln>
        </p:spPr>
        <p:txBody>
          <a:bodyPr/>
          <a:lstStyle/>
          <a:p>
            <a:endParaRPr lang="en-US">
              <a:solidFill>
                <a:srgbClr val="000000"/>
              </a:solidFill>
            </a:endParaRPr>
          </a:p>
        </p:txBody>
      </p:sp>
      <p:sp>
        <p:nvSpPr>
          <p:cNvPr id="89196" name="Rectangle 254"/>
          <p:cNvSpPr>
            <a:spLocks noChangeArrowheads="1"/>
          </p:cNvSpPr>
          <p:nvPr/>
        </p:nvSpPr>
        <p:spPr bwMode="auto">
          <a:xfrm>
            <a:off x="7007225" y="2538419"/>
            <a:ext cx="120650" cy="84137"/>
          </a:xfrm>
          <a:prstGeom prst="rect">
            <a:avLst/>
          </a:prstGeom>
          <a:solidFill>
            <a:srgbClr val="FF9966"/>
          </a:solidFill>
          <a:ln w="9525">
            <a:solidFill>
              <a:srgbClr val="FF9966"/>
            </a:solidFill>
            <a:miter lim="800000"/>
            <a:headEnd/>
            <a:tailEnd/>
          </a:ln>
        </p:spPr>
        <p:txBody>
          <a:bodyPr/>
          <a:lstStyle/>
          <a:p>
            <a:endParaRPr lang="en-US">
              <a:solidFill>
                <a:srgbClr val="000000"/>
              </a:solidFill>
            </a:endParaRPr>
          </a:p>
        </p:txBody>
      </p:sp>
      <p:sp>
        <p:nvSpPr>
          <p:cNvPr id="89197" name="Rectangle 255"/>
          <p:cNvSpPr>
            <a:spLocks noChangeArrowheads="1"/>
          </p:cNvSpPr>
          <p:nvPr/>
        </p:nvSpPr>
        <p:spPr bwMode="auto">
          <a:xfrm>
            <a:off x="7313615" y="2724150"/>
            <a:ext cx="120650" cy="84138"/>
          </a:xfrm>
          <a:prstGeom prst="rect">
            <a:avLst/>
          </a:prstGeom>
          <a:solidFill>
            <a:srgbClr val="FF9966"/>
          </a:solidFill>
          <a:ln w="9525">
            <a:solidFill>
              <a:srgbClr val="FF9966"/>
            </a:solidFill>
            <a:miter lim="800000"/>
            <a:headEnd/>
            <a:tailEnd/>
          </a:ln>
        </p:spPr>
        <p:txBody>
          <a:bodyPr/>
          <a:lstStyle/>
          <a:p>
            <a:endParaRPr lang="en-US">
              <a:solidFill>
                <a:srgbClr val="000000"/>
              </a:solidFill>
            </a:endParaRPr>
          </a:p>
        </p:txBody>
      </p:sp>
      <p:sp>
        <p:nvSpPr>
          <p:cNvPr id="89198" name="Rectangle 256"/>
          <p:cNvSpPr>
            <a:spLocks noChangeArrowheads="1"/>
          </p:cNvSpPr>
          <p:nvPr/>
        </p:nvSpPr>
        <p:spPr bwMode="auto">
          <a:xfrm>
            <a:off x="7629527" y="2705100"/>
            <a:ext cx="120650" cy="84138"/>
          </a:xfrm>
          <a:prstGeom prst="rect">
            <a:avLst/>
          </a:prstGeom>
          <a:solidFill>
            <a:srgbClr val="FF9966"/>
          </a:solidFill>
          <a:ln w="9525">
            <a:solidFill>
              <a:srgbClr val="FF9966"/>
            </a:solidFill>
            <a:miter lim="800000"/>
            <a:headEnd/>
            <a:tailEnd/>
          </a:ln>
        </p:spPr>
        <p:txBody>
          <a:bodyPr/>
          <a:lstStyle/>
          <a:p>
            <a:endParaRPr lang="en-US">
              <a:solidFill>
                <a:srgbClr val="000000"/>
              </a:solidFill>
            </a:endParaRPr>
          </a:p>
        </p:txBody>
      </p:sp>
      <p:sp>
        <p:nvSpPr>
          <p:cNvPr id="89199" name="Rectangle 257"/>
          <p:cNvSpPr>
            <a:spLocks noChangeArrowheads="1"/>
          </p:cNvSpPr>
          <p:nvPr/>
        </p:nvSpPr>
        <p:spPr bwMode="auto">
          <a:xfrm>
            <a:off x="4704919" y="5091113"/>
            <a:ext cx="673261" cy="492443"/>
          </a:xfrm>
          <a:prstGeom prst="rect">
            <a:avLst/>
          </a:prstGeom>
          <a:noFill/>
          <a:ln w="9525">
            <a:noFill/>
            <a:miter lim="800000"/>
            <a:headEnd/>
            <a:tailEnd/>
          </a:ln>
        </p:spPr>
        <p:txBody>
          <a:bodyPr wrap="none" lIns="0" tIns="0" rIns="0" bIns="0">
            <a:spAutoFit/>
          </a:bodyPr>
          <a:lstStyle/>
          <a:p>
            <a:r>
              <a:rPr lang="en-US" sz="1600">
                <a:solidFill>
                  <a:srgbClr val="FFFFFF"/>
                </a:solidFill>
                <a:latin typeface="Times New Roman" pitchFamily="18" charset="0"/>
                <a:cs typeface="Arial" charset="0"/>
              </a:rPr>
              <a:t>Sample</a:t>
            </a:r>
          </a:p>
          <a:p>
            <a:r>
              <a:rPr lang="en-US" sz="1600">
                <a:solidFill>
                  <a:srgbClr val="FFFFFF"/>
                </a:solidFill>
                <a:latin typeface="Times New Roman" pitchFamily="18" charset="0"/>
                <a:cs typeface="Arial" charset="0"/>
              </a:rPr>
              <a:t>Number</a:t>
            </a:r>
            <a:endParaRPr lang="en-US" sz="1600">
              <a:solidFill>
                <a:srgbClr val="000000"/>
              </a:solidFill>
              <a:latin typeface="Times New Roman" pitchFamily="18" charset="0"/>
              <a:cs typeface="Arial" charset="0"/>
            </a:endParaRPr>
          </a:p>
        </p:txBody>
      </p:sp>
      <p:grpSp>
        <p:nvGrpSpPr>
          <p:cNvPr id="2" name="Group 258"/>
          <p:cNvGrpSpPr>
            <a:grpSpLocks/>
          </p:cNvGrpSpPr>
          <p:nvPr/>
        </p:nvGrpSpPr>
        <p:grpSpPr bwMode="auto">
          <a:xfrm>
            <a:off x="5467368" y="5002232"/>
            <a:ext cx="115888" cy="365126"/>
            <a:chOff x="2956" y="3143"/>
            <a:chExt cx="73" cy="230"/>
          </a:xfrm>
        </p:grpSpPr>
        <p:sp>
          <p:nvSpPr>
            <p:cNvPr id="89226" name="Line 259"/>
            <p:cNvSpPr>
              <a:spLocks noChangeShapeType="1"/>
            </p:cNvSpPr>
            <p:nvPr/>
          </p:nvSpPr>
          <p:spPr bwMode="auto">
            <a:xfrm flipV="1">
              <a:off x="2983" y="3143"/>
              <a:ext cx="0" cy="24"/>
            </a:xfrm>
            <a:prstGeom prst="line">
              <a:avLst/>
            </a:prstGeom>
            <a:noFill/>
            <a:ln w="19050">
              <a:solidFill>
                <a:srgbClr val="FFFFFF"/>
              </a:solidFill>
              <a:round/>
              <a:headEnd/>
              <a:tailEnd/>
            </a:ln>
          </p:spPr>
          <p:txBody>
            <a:bodyPr/>
            <a:lstStyle/>
            <a:p>
              <a:endParaRPr lang="en-US">
                <a:solidFill>
                  <a:srgbClr val="000000"/>
                </a:solidFill>
              </a:endParaRPr>
            </a:p>
          </p:txBody>
        </p:sp>
        <p:sp>
          <p:nvSpPr>
            <p:cNvPr id="89227" name="Rectangle 260"/>
            <p:cNvSpPr>
              <a:spLocks noChangeArrowheads="1"/>
            </p:cNvSpPr>
            <p:nvPr/>
          </p:nvSpPr>
          <p:spPr bwMode="auto">
            <a:xfrm>
              <a:off x="2956" y="3199"/>
              <a:ext cx="73" cy="174"/>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1</a:t>
              </a:r>
              <a:endParaRPr lang="en-US">
                <a:solidFill>
                  <a:srgbClr val="000000"/>
                </a:solidFill>
                <a:latin typeface="Times New Roman" pitchFamily="18" charset="0"/>
                <a:cs typeface="Arial" charset="0"/>
              </a:endParaRPr>
            </a:p>
          </p:txBody>
        </p:sp>
      </p:grpSp>
      <p:grpSp>
        <p:nvGrpSpPr>
          <p:cNvPr id="3" name="Group 261"/>
          <p:cNvGrpSpPr>
            <a:grpSpLocks/>
          </p:cNvGrpSpPr>
          <p:nvPr/>
        </p:nvGrpSpPr>
        <p:grpSpPr bwMode="auto">
          <a:xfrm>
            <a:off x="5759470" y="5002232"/>
            <a:ext cx="115888" cy="365126"/>
            <a:chOff x="3089" y="3143"/>
            <a:chExt cx="73" cy="230"/>
          </a:xfrm>
        </p:grpSpPr>
        <p:sp>
          <p:nvSpPr>
            <p:cNvPr id="89224" name="Line 262"/>
            <p:cNvSpPr>
              <a:spLocks noChangeShapeType="1"/>
            </p:cNvSpPr>
            <p:nvPr/>
          </p:nvSpPr>
          <p:spPr bwMode="auto">
            <a:xfrm flipV="1">
              <a:off x="3114" y="3143"/>
              <a:ext cx="0" cy="24"/>
            </a:xfrm>
            <a:prstGeom prst="line">
              <a:avLst/>
            </a:prstGeom>
            <a:noFill/>
            <a:ln w="19050">
              <a:solidFill>
                <a:srgbClr val="FFFFFF"/>
              </a:solidFill>
              <a:round/>
              <a:headEnd/>
              <a:tailEnd/>
            </a:ln>
          </p:spPr>
          <p:txBody>
            <a:bodyPr/>
            <a:lstStyle/>
            <a:p>
              <a:endParaRPr lang="en-US">
                <a:solidFill>
                  <a:srgbClr val="000000"/>
                </a:solidFill>
              </a:endParaRPr>
            </a:p>
          </p:txBody>
        </p:sp>
        <p:sp>
          <p:nvSpPr>
            <p:cNvPr id="89225" name="Rectangle 263"/>
            <p:cNvSpPr>
              <a:spLocks noChangeArrowheads="1"/>
            </p:cNvSpPr>
            <p:nvPr/>
          </p:nvSpPr>
          <p:spPr bwMode="auto">
            <a:xfrm>
              <a:off x="3089" y="3199"/>
              <a:ext cx="73" cy="174"/>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2</a:t>
              </a:r>
              <a:endParaRPr lang="en-US">
                <a:solidFill>
                  <a:srgbClr val="000000"/>
                </a:solidFill>
                <a:latin typeface="Times New Roman" pitchFamily="18" charset="0"/>
                <a:cs typeface="Arial" charset="0"/>
              </a:endParaRPr>
            </a:p>
          </p:txBody>
        </p:sp>
      </p:grpSp>
      <p:grpSp>
        <p:nvGrpSpPr>
          <p:cNvPr id="4" name="Group 264"/>
          <p:cNvGrpSpPr>
            <a:grpSpLocks/>
          </p:cNvGrpSpPr>
          <p:nvPr/>
        </p:nvGrpSpPr>
        <p:grpSpPr bwMode="auto">
          <a:xfrm>
            <a:off x="6089671" y="5002232"/>
            <a:ext cx="115888" cy="365126"/>
            <a:chOff x="3219" y="3143"/>
            <a:chExt cx="73" cy="230"/>
          </a:xfrm>
        </p:grpSpPr>
        <p:sp>
          <p:nvSpPr>
            <p:cNvPr id="89222" name="Line 265"/>
            <p:cNvSpPr>
              <a:spLocks noChangeShapeType="1"/>
            </p:cNvSpPr>
            <p:nvPr/>
          </p:nvSpPr>
          <p:spPr bwMode="auto">
            <a:xfrm flipV="1">
              <a:off x="3240" y="3143"/>
              <a:ext cx="1" cy="24"/>
            </a:xfrm>
            <a:prstGeom prst="line">
              <a:avLst/>
            </a:prstGeom>
            <a:noFill/>
            <a:ln w="19050">
              <a:solidFill>
                <a:srgbClr val="FFFFFF"/>
              </a:solidFill>
              <a:round/>
              <a:headEnd/>
              <a:tailEnd/>
            </a:ln>
          </p:spPr>
          <p:txBody>
            <a:bodyPr/>
            <a:lstStyle/>
            <a:p>
              <a:endParaRPr lang="en-US">
                <a:solidFill>
                  <a:srgbClr val="000000"/>
                </a:solidFill>
              </a:endParaRPr>
            </a:p>
          </p:txBody>
        </p:sp>
        <p:sp>
          <p:nvSpPr>
            <p:cNvPr id="89223" name="Rectangle 266"/>
            <p:cNvSpPr>
              <a:spLocks noChangeArrowheads="1"/>
            </p:cNvSpPr>
            <p:nvPr/>
          </p:nvSpPr>
          <p:spPr bwMode="auto">
            <a:xfrm>
              <a:off x="3219" y="3199"/>
              <a:ext cx="73" cy="174"/>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3</a:t>
              </a:r>
              <a:endParaRPr lang="en-US">
                <a:solidFill>
                  <a:srgbClr val="000000"/>
                </a:solidFill>
                <a:latin typeface="Times New Roman" pitchFamily="18" charset="0"/>
                <a:cs typeface="Arial" charset="0"/>
              </a:endParaRPr>
            </a:p>
          </p:txBody>
        </p:sp>
      </p:grpSp>
      <p:grpSp>
        <p:nvGrpSpPr>
          <p:cNvPr id="5" name="Group 267"/>
          <p:cNvGrpSpPr>
            <a:grpSpLocks/>
          </p:cNvGrpSpPr>
          <p:nvPr/>
        </p:nvGrpSpPr>
        <p:grpSpPr bwMode="auto">
          <a:xfrm>
            <a:off x="6423046" y="5002232"/>
            <a:ext cx="115888" cy="365126"/>
            <a:chOff x="3345" y="3143"/>
            <a:chExt cx="73" cy="230"/>
          </a:xfrm>
        </p:grpSpPr>
        <p:sp>
          <p:nvSpPr>
            <p:cNvPr id="89220" name="Line 268"/>
            <p:cNvSpPr>
              <a:spLocks noChangeShapeType="1"/>
            </p:cNvSpPr>
            <p:nvPr/>
          </p:nvSpPr>
          <p:spPr bwMode="auto">
            <a:xfrm flipV="1">
              <a:off x="3371" y="3143"/>
              <a:ext cx="0" cy="24"/>
            </a:xfrm>
            <a:prstGeom prst="line">
              <a:avLst/>
            </a:prstGeom>
            <a:noFill/>
            <a:ln w="19050">
              <a:solidFill>
                <a:srgbClr val="FFFFFF"/>
              </a:solidFill>
              <a:round/>
              <a:headEnd/>
              <a:tailEnd/>
            </a:ln>
          </p:spPr>
          <p:txBody>
            <a:bodyPr/>
            <a:lstStyle/>
            <a:p>
              <a:endParaRPr lang="en-US">
                <a:solidFill>
                  <a:srgbClr val="000000"/>
                </a:solidFill>
              </a:endParaRPr>
            </a:p>
          </p:txBody>
        </p:sp>
        <p:sp>
          <p:nvSpPr>
            <p:cNvPr id="89221" name="Rectangle 269"/>
            <p:cNvSpPr>
              <a:spLocks noChangeArrowheads="1"/>
            </p:cNvSpPr>
            <p:nvPr/>
          </p:nvSpPr>
          <p:spPr bwMode="auto">
            <a:xfrm>
              <a:off x="3345" y="3199"/>
              <a:ext cx="73" cy="174"/>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4</a:t>
              </a:r>
              <a:endParaRPr lang="en-US">
                <a:solidFill>
                  <a:srgbClr val="000000"/>
                </a:solidFill>
                <a:latin typeface="Times New Roman" pitchFamily="18" charset="0"/>
                <a:cs typeface="Arial" charset="0"/>
              </a:endParaRPr>
            </a:p>
          </p:txBody>
        </p:sp>
      </p:grpSp>
      <p:grpSp>
        <p:nvGrpSpPr>
          <p:cNvPr id="6" name="Group 270"/>
          <p:cNvGrpSpPr>
            <a:grpSpLocks/>
          </p:cNvGrpSpPr>
          <p:nvPr/>
        </p:nvGrpSpPr>
        <p:grpSpPr bwMode="auto">
          <a:xfrm>
            <a:off x="6745308" y="5002232"/>
            <a:ext cx="115888" cy="365126"/>
            <a:chOff x="3473" y="3143"/>
            <a:chExt cx="73" cy="230"/>
          </a:xfrm>
        </p:grpSpPr>
        <p:sp>
          <p:nvSpPr>
            <p:cNvPr id="89218" name="Line 271"/>
            <p:cNvSpPr>
              <a:spLocks noChangeShapeType="1"/>
            </p:cNvSpPr>
            <p:nvPr/>
          </p:nvSpPr>
          <p:spPr bwMode="auto">
            <a:xfrm flipV="1">
              <a:off x="3498" y="3143"/>
              <a:ext cx="1" cy="24"/>
            </a:xfrm>
            <a:prstGeom prst="line">
              <a:avLst/>
            </a:prstGeom>
            <a:noFill/>
            <a:ln w="19050">
              <a:solidFill>
                <a:srgbClr val="FFFFFF"/>
              </a:solidFill>
              <a:round/>
              <a:headEnd/>
              <a:tailEnd/>
            </a:ln>
          </p:spPr>
          <p:txBody>
            <a:bodyPr/>
            <a:lstStyle/>
            <a:p>
              <a:endParaRPr lang="en-US">
                <a:solidFill>
                  <a:srgbClr val="000000"/>
                </a:solidFill>
              </a:endParaRPr>
            </a:p>
          </p:txBody>
        </p:sp>
        <p:sp>
          <p:nvSpPr>
            <p:cNvPr id="89219" name="Rectangle 272"/>
            <p:cNvSpPr>
              <a:spLocks noChangeArrowheads="1"/>
            </p:cNvSpPr>
            <p:nvPr/>
          </p:nvSpPr>
          <p:spPr bwMode="auto">
            <a:xfrm>
              <a:off x="3473" y="3199"/>
              <a:ext cx="73" cy="174"/>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5</a:t>
              </a:r>
              <a:endParaRPr lang="en-US">
                <a:solidFill>
                  <a:srgbClr val="000000"/>
                </a:solidFill>
                <a:latin typeface="Times New Roman" pitchFamily="18" charset="0"/>
                <a:cs typeface="Arial" charset="0"/>
              </a:endParaRPr>
            </a:p>
          </p:txBody>
        </p:sp>
      </p:grpSp>
      <p:grpSp>
        <p:nvGrpSpPr>
          <p:cNvPr id="7" name="Group 273"/>
          <p:cNvGrpSpPr>
            <a:grpSpLocks/>
          </p:cNvGrpSpPr>
          <p:nvPr/>
        </p:nvGrpSpPr>
        <p:grpSpPr bwMode="auto">
          <a:xfrm>
            <a:off x="7035822" y="5006994"/>
            <a:ext cx="115888" cy="365126"/>
            <a:chOff x="3608" y="3143"/>
            <a:chExt cx="73" cy="230"/>
          </a:xfrm>
        </p:grpSpPr>
        <p:sp>
          <p:nvSpPr>
            <p:cNvPr id="89216" name="Line 274"/>
            <p:cNvSpPr>
              <a:spLocks noChangeShapeType="1"/>
            </p:cNvSpPr>
            <p:nvPr/>
          </p:nvSpPr>
          <p:spPr bwMode="auto">
            <a:xfrm flipV="1">
              <a:off x="3628" y="3143"/>
              <a:ext cx="1" cy="24"/>
            </a:xfrm>
            <a:prstGeom prst="line">
              <a:avLst/>
            </a:prstGeom>
            <a:noFill/>
            <a:ln w="19050">
              <a:solidFill>
                <a:srgbClr val="FFFFFF"/>
              </a:solidFill>
              <a:round/>
              <a:headEnd/>
              <a:tailEnd/>
            </a:ln>
          </p:spPr>
          <p:txBody>
            <a:bodyPr/>
            <a:lstStyle/>
            <a:p>
              <a:endParaRPr lang="en-US">
                <a:solidFill>
                  <a:srgbClr val="000000"/>
                </a:solidFill>
              </a:endParaRPr>
            </a:p>
          </p:txBody>
        </p:sp>
        <p:sp>
          <p:nvSpPr>
            <p:cNvPr id="89217" name="Rectangle 275"/>
            <p:cNvSpPr>
              <a:spLocks noChangeArrowheads="1"/>
            </p:cNvSpPr>
            <p:nvPr/>
          </p:nvSpPr>
          <p:spPr bwMode="auto">
            <a:xfrm>
              <a:off x="3608" y="3199"/>
              <a:ext cx="73" cy="174"/>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6</a:t>
              </a:r>
              <a:endParaRPr lang="en-US">
                <a:solidFill>
                  <a:srgbClr val="000000"/>
                </a:solidFill>
                <a:latin typeface="Times New Roman" pitchFamily="18" charset="0"/>
                <a:cs typeface="Arial" charset="0"/>
              </a:endParaRPr>
            </a:p>
          </p:txBody>
        </p:sp>
      </p:grpSp>
      <p:grpSp>
        <p:nvGrpSpPr>
          <p:cNvPr id="8" name="Group 276"/>
          <p:cNvGrpSpPr>
            <a:grpSpLocks/>
          </p:cNvGrpSpPr>
          <p:nvPr/>
        </p:nvGrpSpPr>
        <p:grpSpPr bwMode="auto">
          <a:xfrm>
            <a:off x="7337447" y="5002232"/>
            <a:ext cx="115888" cy="365126"/>
            <a:chOff x="3732" y="3143"/>
            <a:chExt cx="73" cy="230"/>
          </a:xfrm>
        </p:grpSpPr>
        <p:sp>
          <p:nvSpPr>
            <p:cNvPr id="89214" name="Line 277"/>
            <p:cNvSpPr>
              <a:spLocks noChangeShapeType="1"/>
            </p:cNvSpPr>
            <p:nvPr/>
          </p:nvSpPr>
          <p:spPr bwMode="auto">
            <a:xfrm flipV="1">
              <a:off x="3755" y="3143"/>
              <a:ext cx="1" cy="24"/>
            </a:xfrm>
            <a:prstGeom prst="line">
              <a:avLst/>
            </a:prstGeom>
            <a:noFill/>
            <a:ln w="19050">
              <a:solidFill>
                <a:srgbClr val="FFFFFF"/>
              </a:solidFill>
              <a:round/>
              <a:headEnd/>
              <a:tailEnd/>
            </a:ln>
          </p:spPr>
          <p:txBody>
            <a:bodyPr/>
            <a:lstStyle/>
            <a:p>
              <a:endParaRPr lang="en-US">
                <a:solidFill>
                  <a:srgbClr val="000000"/>
                </a:solidFill>
              </a:endParaRPr>
            </a:p>
          </p:txBody>
        </p:sp>
        <p:sp>
          <p:nvSpPr>
            <p:cNvPr id="89215" name="Rectangle 278"/>
            <p:cNvSpPr>
              <a:spLocks noChangeArrowheads="1"/>
            </p:cNvSpPr>
            <p:nvPr/>
          </p:nvSpPr>
          <p:spPr bwMode="auto">
            <a:xfrm>
              <a:off x="3732" y="3199"/>
              <a:ext cx="73" cy="174"/>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7</a:t>
              </a:r>
              <a:endParaRPr lang="en-US">
                <a:solidFill>
                  <a:srgbClr val="000000"/>
                </a:solidFill>
                <a:latin typeface="Times New Roman" pitchFamily="18" charset="0"/>
                <a:cs typeface="Arial" charset="0"/>
              </a:endParaRPr>
            </a:p>
          </p:txBody>
        </p:sp>
      </p:grpSp>
      <p:grpSp>
        <p:nvGrpSpPr>
          <p:cNvPr id="9" name="Group 279"/>
          <p:cNvGrpSpPr>
            <a:grpSpLocks/>
          </p:cNvGrpSpPr>
          <p:nvPr/>
        </p:nvGrpSpPr>
        <p:grpSpPr bwMode="auto">
          <a:xfrm>
            <a:off x="7637483" y="5011757"/>
            <a:ext cx="115888" cy="365126"/>
            <a:chOff x="3858" y="3143"/>
            <a:chExt cx="73" cy="230"/>
          </a:xfrm>
        </p:grpSpPr>
        <p:sp>
          <p:nvSpPr>
            <p:cNvPr id="89212" name="Line 280"/>
            <p:cNvSpPr>
              <a:spLocks noChangeShapeType="1"/>
            </p:cNvSpPr>
            <p:nvPr/>
          </p:nvSpPr>
          <p:spPr bwMode="auto">
            <a:xfrm flipV="1">
              <a:off x="3883" y="3143"/>
              <a:ext cx="0" cy="24"/>
            </a:xfrm>
            <a:prstGeom prst="line">
              <a:avLst/>
            </a:prstGeom>
            <a:noFill/>
            <a:ln w="19050">
              <a:solidFill>
                <a:srgbClr val="FFFFFF"/>
              </a:solidFill>
              <a:round/>
              <a:headEnd/>
              <a:tailEnd/>
            </a:ln>
          </p:spPr>
          <p:txBody>
            <a:bodyPr/>
            <a:lstStyle/>
            <a:p>
              <a:endParaRPr lang="en-US">
                <a:solidFill>
                  <a:srgbClr val="000000"/>
                </a:solidFill>
              </a:endParaRPr>
            </a:p>
          </p:txBody>
        </p:sp>
        <p:sp>
          <p:nvSpPr>
            <p:cNvPr id="89213" name="Rectangle 281"/>
            <p:cNvSpPr>
              <a:spLocks noChangeArrowheads="1"/>
            </p:cNvSpPr>
            <p:nvPr/>
          </p:nvSpPr>
          <p:spPr bwMode="auto">
            <a:xfrm>
              <a:off x="3858" y="3199"/>
              <a:ext cx="73" cy="174"/>
            </a:xfrm>
            <a:prstGeom prst="rect">
              <a:avLst/>
            </a:prstGeom>
            <a:noFill/>
            <a:ln w="9525">
              <a:noFill/>
              <a:miter lim="800000"/>
              <a:headEnd/>
              <a:tailEnd/>
            </a:ln>
          </p:spPr>
          <p:txBody>
            <a:bodyPr wrap="none" lIns="0" tIns="0" rIns="0" bIns="0">
              <a:spAutoFit/>
            </a:bodyPr>
            <a:lstStyle/>
            <a:p>
              <a:r>
                <a:rPr lang="en-US">
                  <a:solidFill>
                    <a:srgbClr val="FFFFFF"/>
                  </a:solidFill>
                  <a:latin typeface="Times New Roman" pitchFamily="18" charset="0"/>
                  <a:cs typeface="Arial" charset="0"/>
                </a:rPr>
                <a:t>8</a:t>
              </a:r>
              <a:endParaRPr lang="en-US">
                <a:solidFill>
                  <a:srgbClr val="000000"/>
                </a:solidFill>
                <a:latin typeface="Times New Roman" pitchFamily="18" charset="0"/>
                <a:cs typeface="Arial" charset="0"/>
              </a:endParaRPr>
            </a:p>
          </p:txBody>
        </p:sp>
      </p:grpSp>
      <p:sp>
        <p:nvSpPr>
          <p:cNvPr id="89208" name="Rectangle 283"/>
          <p:cNvSpPr>
            <a:spLocks noChangeArrowheads="1"/>
          </p:cNvSpPr>
          <p:nvPr/>
        </p:nvSpPr>
        <p:spPr bwMode="auto">
          <a:xfrm>
            <a:off x="6419276" y="4713288"/>
            <a:ext cx="985847" cy="184666"/>
          </a:xfrm>
          <a:prstGeom prst="rect">
            <a:avLst/>
          </a:prstGeom>
          <a:noFill/>
          <a:ln w="9525">
            <a:noFill/>
            <a:miter lim="800000"/>
            <a:headEnd/>
            <a:tailEnd/>
          </a:ln>
        </p:spPr>
        <p:txBody>
          <a:bodyPr wrap="none" lIns="0" tIns="0" rIns="0" bIns="0">
            <a:spAutoFit/>
          </a:bodyPr>
          <a:lstStyle/>
          <a:p>
            <a:r>
              <a:rPr lang="en-US" sz="1200">
                <a:solidFill>
                  <a:srgbClr val="FFFFFF"/>
                </a:solidFill>
                <a:latin typeface="Times New Roman" pitchFamily="18" charset="0"/>
                <a:cs typeface="Arial" charset="0"/>
              </a:rPr>
              <a:t>Female  Present</a:t>
            </a:r>
            <a:endParaRPr lang="en-US" sz="1200">
              <a:solidFill>
                <a:srgbClr val="000000"/>
              </a:solidFill>
              <a:latin typeface="Times New Roman" pitchFamily="18" charset="0"/>
              <a:cs typeface="Arial" charset="0"/>
            </a:endParaRPr>
          </a:p>
        </p:txBody>
      </p:sp>
      <p:sp>
        <p:nvSpPr>
          <p:cNvPr id="89209" name="Line 284"/>
          <p:cNvSpPr>
            <a:spLocks noChangeShapeType="1"/>
          </p:cNvSpPr>
          <p:nvPr/>
        </p:nvSpPr>
        <p:spPr bwMode="auto">
          <a:xfrm>
            <a:off x="5818188" y="4603756"/>
            <a:ext cx="0" cy="104775"/>
          </a:xfrm>
          <a:prstGeom prst="line">
            <a:avLst/>
          </a:prstGeom>
          <a:noFill/>
          <a:ln w="25400">
            <a:solidFill>
              <a:schemeClr val="bg1"/>
            </a:solidFill>
            <a:round/>
            <a:headEnd/>
            <a:tailEnd/>
          </a:ln>
        </p:spPr>
        <p:txBody>
          <a:bodyPr/>
          <a:lstStyle/>
          <a:p>
            <a:endParaRPr lang="en-US">
              <a:solidFill>
                <a:srgbClr val="000000"/>
              </a:solidFill>
            </a:endParaRPr>
          </a:p>
        </p:txBody>
      </p:sp>
      <p:sp>
        <p:nvSpPr>
          <p:cNvPr id="89210" name="Line 285"/>
          <p:cNvSpPr>
            <a:spLocks noChangeShapeType="1"/>
          </p:cNvSpPr>
          <p:nvPr/>
        </p:nvSpPr>
        <p:spPr bwMode="auto">
          <a:xfrm>
            <a:off x="7713663" y="4603756"/>
            <a:ext cx="0" cy="104775"/>
          </a:xfrm>
          <a:prstGeom prst="line">
            <a:avLst/>
          </a:prstGeom>
          <a:noFill/>
          <a:ln w="25400">
            <a:solidFill>
              <a:schemeClr val="bg1"/>
            </a:solidFill>
            <a:round/>
            <a:headEnd/>
            <a:tailEnd/>
          </a:ln>
        </p:spPr>
        <p:txBody>
          <a:bodyPr/>
          <a:lstStyle/>
          <a:p>
            <a:endParaRPr lang="en-US">
              <a:solidFill>
                <a:srgbClr val="000000"/>
              </a:solidFill>
            </a:endParaRPr>
          </a:p>
        </p:txBody>
      </p:sp>
      <p:sp>
        <p:nvSpPr>
          <p:cNvPr id="89211" name="Line 286"/>
          <p:cNvSpPr>
            <a:spLocks noChangeShapeType="1"/>
          </p:cNvSpPr>
          <p:nvPr/>
        </p:nvSpPr>
        <p:spPr bwMode="auto">
          <a:xfrm>
            <a:off x="5818191" y="4699000"/>
            <a:ext cx="1905000" cy="0"/>
          </a:xfrm>
          <a:prstGeom prst="line">
            <a:avLst/>
          </a:prstGeom>
          <a:noFill/>
          <a:ln w="25400">
            <a:solidFill>
              <a:schemeClr val="bg1"/>
            </a:solidFill>
            <a:round/>
            <a:headEnd/>
            <a:tailEnd/>
          </a:ln>
        </p:spPr>
        <p:txBody>
          <a:bodyPr/>
          <a:lstStyle/>
          <a:p>
            <a:endParaRPr lang="en-US">
              <a:solidFill>
                <a:srgbClr val="000000"/>
              </a:solidFill>
            </a:endParaRPr>
          </a:p>
        </p:txBody>
      </p:sp>
    </p:spTree>
    <p:extLst>
      <p:ext uri="{BB962C8B-B14F-4D97-AF65-F5344CB8AC3E}">
        <p14:creationId xmlns:p14="http://schemas.microsoft.com/office/powerpoint/2010/main" val="42200709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22CD-7275-6123-D604-29F2574EFE4E}"/>
              </a:ext>
            </a:extLst>
          </p:cNvPr>
          <p:cNvSpPr>
            <a:spLocks noGrp="1"/>
          </p:cNvSpPr>
          <p:nvPr>
            <p:ph type="title"/>
          </p:nvPr>
        </p:nvSpPr>
        <p:spPr/>
        <p:txBody>
          <a:bodyPr/>
          <a:lstStyle/>
          <a:p>
            <a:r>
              <a:rPr lang="en-US" dirty="0"/>
              <a:t>D</a:t>
            </a:r>
          </a:p>
        </p:txBody>
      </p:sp>
      <p:sp>
        <p:nvSpPr>
          <p:cNvPr id="3" name="Content Placeholder 2">
            <a:extLst>
              <a:ext uri="{FF2B5EF4-FFF2-40B4-BE49-F238E27FC236}">
                <a16:creationId xmlns:a16="http://schemas.microsoft.com/office/drawing/2014/main" id="{B47ED0F4-8DFB-5CA7-2542-F9129FDD2EE2}"/>
              </a:ext>
            </a:extLst>
          </p:cNvPr>
          <p:cNvSpPr>
            <a:spLocks noGrp="1"/>
          </p:cNvSpPr>
          <p:nvPr>
            <p:ph idx="1"/>
          </p:nvPr>
        </p:nvSpPr>
        <p:spPr/>
        <p:txBody>
          <a:bodyPr/>
          <a:lstStyle/>
          <a:p>
            <a:r>
              <a:rPr lang="en-US" dirty="0">
                <a:solidFill>
                  <a:schemeClr val="bg1"/>
                </a:solidFill>
              </a:rPr>
              <a:t>I have no conflicts of interest to disclose.</a:t>
            </a:r>
          </a:p>
        </p:txBody>
      </p:sp>
    </p:spTree>
    <p:extLst>
      <p:ext uri="{BB962C8B-B14F-4D97-AF65-F5344CB8AC3E}">
        <p14:creationId xmlns:p14="http://schemas.microsoft.com/office/powerpoint/2010/main" val="120604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0948" name="Rectangle 4"/>
          <p:cNvSpPr>
            <a:spLocks noChangeArrowheads="1"/>
          </p:cNvSpPr>
          <p:nvPr/>
        </p:nvSpPr>
        <p:spPr bwMode="auto">
          <a:xfrm>
            <a:off x="363111" y="808038"/>
            <a:ext cx="4131733" cy="2971800"/>
          </a:xfrm>
          <a:prstGeom prst="rect">
            <a:avLst/>
          </a:prstGeom>
          <a:gradFill rotWithShape="0">
            <a:gsLst>
              <a:gs pos="0">
                <a:srgbClr val="000066"/>
              </a:gs>
              <a:gs pos="50000">
                <a:srgbClr val="0000FF"/>
              </a:gs>
              <a:gs pos="100000">
                <a:srgbClr val="000066"/>
              </a:gs>
            </a:gsLst>
            <a:lin ang="5400000" scaled="1"/>
          </a:gradFill>
          <a:ln w="9525">
            <a:solidFill>
              <a:schemeClr val="bg1"/>
            </a:solidFill>
            <a:miter lim="800000"/>
            <a:headEnd/>
            <a:tailEnd/>
          </a:ln>
          <a:effectLst>
            <a:outerShdw dist="35921" dir="2700000" algn="ctr" rotWithShape="0">
              <a:srgbClr val="000000"/>
            </a:outerShdw>
          </a:effectLst>
        </p:spPr>
        <p:txBody>
          <a:bodyPr wrap="none" anchor="ctr"/>
          <a:lstStyle/>
          <a:p>
            <a:pPr>
              <a:defRPr/>
            </a:pPr>
            <a:endParaRPr lang="en-US"/>
          </a:p>
        </p:txBody>
      </p:sp>
      <p:sp>
        <p:nvSpPr>
          <p:cNvPr id="5330949" name="Line 5"/>
          <p:cNvSpPr>
            <a:spLocks noChangeShapeType="1"/>
          </p:cNvSpPr>
          <p:nvPr/>
        </p:nvSpPr>
        <p:spPr bwMode="auto">
          <a:xfrm>
            <a:off x="1257301" y="1139826"/>
            <a:ext cx="1411" cy="20923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0" name="Line 6"/>
          <p:cNvSpPr>
            <a:spLocks noChangeShapeType="1"/>
          </p:cNvSpPr>
          <p:nvPr/>
        </p:nvSpPr>
        <p:spPr bwMode="auto">
          <a:xfrm>
            <a:off x="1205089" y="3041650"/>
            <a:ext cx="52212"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1" name="Line 7"/>
          <p:cNvSpPr>
            <a:spLocks noChangeShapeType="1"/>
          </p:cNvSpPr>
          <p:nvPr/>
        </p:nvSpPr>
        <p:spPr bwMode="auto">
          <a:xfrm>
            <a:off x="1205089" y="2851150"/>
            <a:ext cx="52212"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2" name="Line 8"/>
          <p:cNvSpPr>
            <a:spLocks noChangeShapeType="1"/>
          </p:cNvSpPr>
          <p:nvPr/>
        </p:nvSpPr>
        <p:spPr bwMode="auto">
          <a:xfrm>
            <a:off x="1205089" y="2659064"/>
            <a:ext cx="52212" cy="158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3" name="Line 9"/>
          <p:cNvSpPr>
            <a:spLocks noChangeShapeType="1"/>
          </p:cNvSpPr>
          <p:nvPr/>
        </p:nvSpPr>
        <p:spPr bwMode="auto">
          <a:xfrm>
            <a:off x="1205089" y="2470150"/>
            <a:ext cx="52212"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4" name="Line 10"/>
          <p:cNvSpPr>
            <a:spLocks noChangeShapeType="1"/>
          </p:cNvSpPr>
          <p:nvPr/>
        </p:nvSpPr>
        <p:spPr bwMode="auto">
          <a:xfrm>
            <a:off x="1205089" y="2279650"/>
            <a:ext cx="52212"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5" name="Line 11"/>
          <p:cNvSpPr>
            <a:spLocks noChangeShapeType="1"/>
          </p:cNvSpPr>
          <p:nvPr/>
        </p:nvSpPr>
        <p:spPr bwMode="auto">
          <a:xfrm>
            <a:off x="1205089" y="2093913"/>
            <a:ext cx="52212" cy="158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6" name="Line 12"/>
          <p:cNvSpPr>
            <a:spLocks noChangeShapeType="1"/>
          </p:cNvSpPr>
          <p:nvPr/>
        </p:nvSpPr>
        <p:spPr bwMode="auto">
          <a:xfrm>
            <a:off x="1205089" y="1901825"/>
            <a:ext cx="52212"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7" name="Line 13"/>
          <p:cNvSpPr>
            <a:spLocks noChangeShapeType="1"/>
          </p:cNvSpPr>
          <p:nvPr/>
        </p:nvSpPr>
        <p:spPr bwMode="auto">
          <a:xfrm>
            <a:off x="1205089" y="1711325"/>
            <a:ext cx="52212"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8" name="Line 14"/>
          <p:cNvSpPr>
            <a:spLocks noChangeShapeType="1"/>
          </p:cNvSpPr>
          <p:nvPr/>
        </p:nvSpPr>
        <p:spPr bwMode="auto">
          <a:xfrm>
            <a:off x="1205089" y="1520825"/>
            <a:ext cx="52212"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59" name="Line 15"/>
          <p:cNvSpPr>
            <a:spLocks noChangeShapeType="1"/>
          </p:cNvSpPr>
          <p:nvPr/>
        </p:nvSpPr>
        <p:spPr bwMode="auto">
          <a:xfrm>
            <a:off x="1205089" y="1330325"/>
            <a:ext cx="52212"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60" name="Line 16"/>
          <p:cNvSpPr>
            <a:spLocks noChangeShapeType="1"/>
          </p:cNvSpPr>
          <p:nvPr/>
        </p:nvSpPr>
        <p:spPr bwMode="auto">
          <a:xfrm>
            <a:off x="1205089" y="1139825"/>
            <a:ext cx="52212"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61" name="Rectangle 17"/>
          <p:cNvSpPr>
            <a:spLocks noChangeArrowheads="1"/>
          </p:cNvSpPr>
          <p:nvPr/>
        </p:nvSpPr>
        <p:spPr bwMode="auto">
          <a:xfrm>
            <a:off x="1030111" y="3170238"/>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0</a:t>
            </a:r>
            <a:endParaRPr lang="en-US" sz="1200" u="none"/>
          </a:p>
        </p:txBody>
      </p:sp>
      <p:sp>
        <p:nvSpPr>
          <p:cNvPr id="5330962" name="Rectangle 18"/>
          <p:cNvSpPr>
            <a:spLocks noChangeArrowheads="1"/>
          </p:cNvSpPr>
          <p:nvPr/>
        </p:nvSpPr>
        <p:spPr bwMode="auto">
          <a:xfrm>
            <a:off x="843845" y="2979738"/>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100</a:t>
            </a:r>
            <a:endParaRPr lang="en-US" sz="1200" u="none"/>
          </a:p>
        </p:txBody>
      </p:sp>
      <p:sp>
        <p:nvSpPr>
          <p:cNvPr id="5330963" name="Rectangle 19"/>
          <p:cNvSpPr>
            <a:spLocks noChangeArrowheads="1"/>
          </p:cNvSpPr>
          <p:nvPr/>
        </p:nvSpPr>
        <p:spPr bwMode="auto">
          <a:xfrm>
            <a:off x="843845" y="2789238"/>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200</a:t>
            </a:r>
            <a:endParaRPr lang="en-US" sz="1200" u="none"/>
          </a:p>
        </p:txBody>
      </p:sp>
      <p:sp>
        <p:nvSpPr>
          <p:cNvPr id="5330964" name="Rectangle 20"/>
          <p:cNvSpPr>
            <a:spLocks noChangeArrowheads="1"/>
          </p:cNvSpPr>
          <p:nvPr/>
        </p:nvSpPr>
        <p:spPr bwMode="auto">
          <a:xfrm>
            <a:off x="843845" y="2598738"/>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300</a:t>
            </a:r>
            <a:endParaRPr lang="en-US" sz="1200" u="none"/>
          </a:p>
        </p:txBody>
      </p:sp>
      <p:sp>
        <p:nvSpPr>
          <p:cNvPr id="5330965" name="Rectangle 21"/>
          <p:cNvSpPr>
            <a:spLocks noChangeArrowheads="1"/>
          </p:cNvSpPr>
          <p:nvPr/>
        </p:nvSpPr>
        <p:spPr bwMode="auto">
          <a:xfrm>
            <a:off x="843845" y="2408238"/>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400</a:t>
            </a:r>
            <a:endParaRPr lang="en-US" sz="1200" u="none"/>
          </a:p>
        </p:txBody>
      </p:sp>
      <p:sp>
        <p:nvSpPr>
          <p:cNvPr id="5330966" name="Rectangle 22"/>
          <p:cNvSpPr>
            <a:spLocks noChangeArrowheads="1"/>
          </p:cNvSpPr>
          <p:nvPr/>
        </p:nvSpPr>
        <p:spPr bwMode="auto">
          <a:xfrm>
            <a:off x="843845" y="2217738"/>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500</a:t>
            </a:r>
            <a:endParaRPr lang="en-US" sz="1200" u="none"/>
          </a:p>
        </p:txBody>
      </p:sp>
      <p:sp>
        <p:nvSpPr>
          <p:cNvPr id="5330967" name="Rectangle 23"/>
          <p:cNvSpPr>
            <a:spLocks noChangeArrowheads="1"/>
          </p:cNvSpPr>
          <p:nvPr/>
        </p:nvSpPr>
        <p:spPr bwMode="auto">
          <a:xfrm>
            <a:off x="843845" y="2030413"/>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600</a:t>
            </a:r>
            <a:endParaRPr lang="en-US" sz="1200" u="none"/>
          </a:p>
        </p:txBody>
      </p:sp>
      <p:sp>
        <p:nvSpPr>
          <p:cNvPr id="5330968" name="Rectangle 24"/>
          <p:cNvSpPr>
            <a:spLocks noChangeArrowheads="1"/>
          </p:cNvSpPr>
          <p:nvPr/>
        </p:nvSpPr>
        <p:spPr bwMode="auto">
          <a:xfrm>
            <a:off x="843845" y="1839913"/>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700</a:t>
            </a:r>
            <a:endParaRPr lang="en-US" sz="1200" u="none"/>
          </a:p>
        </p:txBody>
      </p:sp>
      <p:sp>
        <p:nvSpPr>
          <p:cNvPr id="5330969" name="Rectangle 25"/>
          <p:cNvSpPr>
            <a:spLocks noChangeArrowheads="1"/>
          </p:cNvSpPr>
          <p:nvPr/>
        </p:nvSpPr>
        <p:spPr bwMode="auto">
          <a:xfrm>
            <a:off x="843845" y="1649413"/>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800</a:t>
            </a:r>
            <a:endParaRPr lang="en-US" sz="1200" u="none"/>
          </a:p>
        </p:txBody>
      </p:sp>
      <p:sp>
        <p:nvSpPr>
          <p:cNvPr id="5330970" name="Rectangle 26"/>
          <p:cNvSpPr>
            <a:spLocks noChangeArrowheads="1"/>
          </p:cNvSpPr>
          <p:nvPr/>
        </p:nvSpPr>
        <p:spPr bwMode="auto">
          <a:xfrm>
            <a:off x="843845" y="1458913"/>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900</a:t>
            </a:r>
            <a:endParaRPr lang="en-US" sz="1200" u="none"/>
          </a:p>
        </p:txBody>
      </p:sp>
      <p:sp>
        <p:nvSpPr>
          <p:cNvPr id="5330971" name="Rectangle 27"/>
          <p:cNvSpPr>
            <a:spLocks noChangeArrowheads="1"/>
          </p:cNvSpPr>
          <p:nvPr/>
        </p:nvSpPr>
        <p:spPr bwMode="auto">
          <a:xfrm>
            <a:off x="746478" y="1268413"/>
            <a:ext cx="339837"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1000</a:t>
            </a:r>
            <a:endParaRPr lang="en-US" sz="1200" u="none"/>
          </a:p>
        </p:txBody>
      </p:sp>
      <p:sp>
        <p:nvSpPr>
          <p:cNvPr id="5330972" name="Rectangle 28"/>
          <p:cNvSpPr>
            <a:spLocks noChangeArrowheads="1"/>
          </p:cNvSpPr>
          <p:nvPr/>
        </p:nvSpPr>
        <p:spPr bwMode="auto">
          <a:xfrm>
            <a:off x="746478" y="1077913"/>
            <a:ext cx="331373"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1100</a:t>
            </a:r>
            <a:endParaRPr lang="en-US" sz="1200" u="none"/>
          </a:p>
        </p:txBody>
      </p:sp>
      <p:sp>
        <p:nvSpPr>
          <p:cNvPr id="5330973" name="Line 29"/>
          <p:cNvSpPr>
            <a:spLocks noChangeShapeType="1"/>
          </p:cNvSpPr>
          <p:nvPr/>
        </p:nvSpPr>
        <p:spPr bwMode="auto">
          <a:xfrm>
            <a:off x="1205089" y="3232150"/>
            <a:ext cx="52212"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75" name="Line 31"/>
          <p:cNvSpPr>
            <a:spLocks noChangeShapeType="1"/>
          </p:cNvSpPr>
          <p:nvPr/>
        </p:nvSpPr>
        <p:spPr bwMode="auto">
          <a:xfrm>
            <a:off x="1483079" y="3232150"/>
            <a:ext cx="2716388"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76" name="Line 32"/>
          <p:cNvSpPr>
            <a:spLocks noChangeShapeType="1"/>
          </p:cNvSpPr>
          <p:nvPr/>
        </p:nvSpPr>
        <p:spPr bwMode="auto">
          <a:xfrm flipV="1">
            <a:off x="1483079" y="3232150"/>
            <a:ext cx="1411"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77" name="Line 33"/>
          <p:cNvSpPr>
            <a:spLocks noChangeShapeType="1"/>
          </p:cNvSpPr>
          <p:nvPr/>
        </p:nvSpPr>
        <p:spPr bwMode="auto">
          <a:xfrm flipV="1">
            <a:off x="1663701" y="3232150"/>
            <a:ext cx="1411"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78" name="Line 34"/>
          <p:cNvSpPr>
            <a:spLocks noChangeShapeType="1"/>
          </p:cNvSpPr>
          <p:nvPr/>
        </p:nvSpPr>
        <p:spPr bwMode="auto">
          <a:xfrm flipV="1">
            <a:off x="1844323" y="3232150"/>
            <a:ext cx="1411"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79" name="Line 35"/>
          <p:cNvSpPr>
            <a:spLocks noChangeShapeType="1"/>
          </p:cNvSpPr>
          <p:nvPr/>
        </p:nvSpPr>
        <p:spPr bwMode="auto">
          <a:xfrm flipV="1">
            <a:off x="2024945" y="3232150"/>
            <a:ext cx="1411"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0" name="Line 36"/>
          <p:cNvSpPr>
            <a:spLocks noChangeShapeType="1"/>
          </p:cNvSpPr>
          <p:nvPr/>
        </p:nvSpPr>
        <p:spPr bwMode="auto">
          <a:xfrm flipV="1">
            <a:off x="2206978" y="3232150"/>
            <a:ext cx="1412"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1" name="Line 37"/>
          <p:cNvSpPr>
            <a:spLocks noChangeShapeType="1"/>
          </p:cNvSpPr>
          <p:nvPr/>
        </p:nvSpPr>
        <p:spPr bwMode="auto">
          <a:xfrm flipV="1">
            <a:off x="2387600" y="3232150"/>
            <a:ext cx="1412"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2" name="Line 38"/>
          <p:cNvSpPr>
            <a:spLocks noChangeShapeType="1"/>
          </p:cNvSpPr>
          <p:nvPr/>
        </p:nvSpPr>
        <p:spPr bwMode="auto">
          <a:xfrm flipV="1">
            <a:off x="2569634" y="3232150"/>
            <a:ext cx="1411"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3" name="Line 39"/>
          <p:cNvSpPr>
            <a:spLocks noChangeShapeType="1"/>
          </p:cNvSpPr>
          <p:nvPr/>
        </p:nvSpPr>
        <p:spPr bwMode="auto">
          <a:xfrm flipV="1">
            <a:off x="2748844" y="3232150"/>
            <a:ext cx="1412"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4" name="Line 40"/>
          <p:cNvSpPr>
            <a:spLocks noChangeShapeType="1"/>
          </p:cNvSpPr>
          <p:nvPr/>
        </p:nvSpPr>
        <p:spPr bwMode="auto">
          <a:xfrm flipV="1">
            <a:off x="2930879" y="3232150"/>
            <a:ext cx="1411"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5" name="Line 41"/>
          <p:cNvSpPr>
            <a:spLocks noChangeShapeType="1"/>
          </p:cNvSpPr>
          <p:nvPr/>
        </p:nvSpPr>
        <p:spPr bwMode="auto">
          <a:xfrm flipV="1">
            <a:off x="3111501" y="3232150"/>
            <a:ext cx="1411"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6" name="Line 42"/>
          <p:cNvSpPr>
            <a:spLocks noChangeShapeType="1"/>
          </p:cNvSpPr>
          <p:nvPr/>
        </p:nvSpPr>
        <p:spPr bwMode="auto">
          <a:xfrm flipV="1">
            <a:off x="3293533" y="3232150"/>
            <a:ext cx="1412"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7" name="Line 43"/>
          <p:cNvSpPr>
            <a:spLocks noChangeShapeType="1"/>
          </p:cNvSpPr>
          <p:nvPr/>
        </p:nvSpPr>
        <p:spPr bwMode="auto">
          <a:xfrm flipV="1">
            <a:off x="3474155" y="3232150"/>
            <a:ext cx="1412"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8" name="Line 44"/>
          <p:cNvSpPr>
            <a:spLocks noChangeShapeType="1"/>
          </p:cNvSpPr>
          <p:nvPr/>
        </p:nvSpPr>
        <p:spPr bwMode="auto">
          <a:xfrm flipV="1">
            <a:off x="3654778" y="3232150"/>
            <a:ext cx="1412"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89" name="Line 45"/>
          <p:cNvSpPr>
            <a:spLocks noChangeShapeType="1"/>
          </p:cNvSpPr>
          <p:nvPr/>
        </p:nvSpPr>
        <p:spPr bwMode="auto">
          <a:xfrm flipV="1">
            <a:off x="3836812" y="3232150"/>
            <a:ext cx="1411"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90" name="Line 46"/>
          <p:cNvSpPr>
            <a:spLocks noChangeShapeType="1"/>
          </p:cNvSpPr>
          <p:nvPr/>
        </p:nvSpPr>
        <p:spPr bwMode="auto">
          <a:xfrm flipV="1">
            <a:off x="4017434" y="3232150"/>
            <a:ext cx="1411"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91" name="Line 47"/>
          <p:cNvSpPr>
            <a:spLocks noChangeShapeType="1"/>
          </p:cNvSpPr>
          <p:nvPr/>
        </p:nvSpPr>
        <p:spPr bwMode="auto">
          <a:xfrm flipV="1">
            <a:off x="4199466" y="3232150"/>
            <a:ext cx="1412" cy="333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0993" name="Rectangle 49"/>
          <p:cNvSpPr>
            <a:spLocks noChangeArrowheads="1"/>
          </p:cNvSpPr>
          <p:nvPr/>
        </p:nvSpPr>
        <p:spPr bwMode="auto">
          <a:xfrm>
            <a:off x="1439334" y="332740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0</a:t>
            </a:r>
            <a:endParaRPr lang="en-US" sz="1200" u="none"/>
          </a:p>
        </p:txBody>
      </p:sp>
      <p:sp>
        <p:nvSpPr>
          <p:cNvPr id="5330994" name="Rectangle 50"/>
          <p:cNvSpPr>
            <a:spLocks noChangeArrowheads="1"/>
          </p:cNvSpPr>
          <p:nvPr/>
        </p:nvSpPr>
        <p:spPr bwMode="auto">
          <a:xfrm>
            <a:off x="1988257" y="332740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a:t>
            </a:r>
            <a:endParaRPr lang="en-US" sz="1200" u="none"/>
          </a:p>
        </p:txBody>
      </p:sp>
      <p:sp>
        <p:nvSpPr>
          <p:cNvPr id="5330995" name="Rectangle 51"/>
          <p:cNvSpPr>
            <a:spLocks noChangeArrowheads="1"/>
          </p:cNvSpPr>
          <p:nvPr/>
        </p:nvSpPr>
        <p:spPr bwMode="auto">
          <a:xfrm>
            <a:off x="2524479" y="332740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a:t>
            </a:r>
            <a:endParaRPr lang="en-US" sz="1200" u="none"/>
          </a:p>
        </p:txBody>
      </p:sp>
      <p:sp>
        <p:nvSpPr>
          <p:cNvPr id="5330996" name="Rectangle 52"/>
          <p:cNvSpPr>
            <a:spLocks noChangeArrowheads="1"/>
          </p:cNvSpPr>
          <p:nvPr/>
        </p:nvSpPr>
        <p:spPr bwMode="auto">
          <a:xfrm>
            <a:off x="3067756" y="332740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3</a:t>
            </a:r>
            <a:endParaRPr lang="en-US" sz="1200" u="none"/>
          </a:p>
        </p:txBody>
      </p:sp>
      <p:sp>
        <p:nvSpPr>
          <p:cNvPr id="5330997" name="Rectangle 53"/>
          <p:cNvSpPr>
            <a:spLocks noChangeArrowheads="1"/>
          </p:cNvSpPr>
          <p:nvPr/>
        </p:nvSpPr>
        <p:spPr bwMode="auto">
          <a:xfrm>
            <a:off x="3613857" y="332740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4</a:t>
            </a:r>
            <a:endParaRPr lang="en-US" sz="1200" u="none"/>
          </a:p>
        </p:txBody>
      </p:sp>
      <p:sp>
        <p:nvSpPr>
          <p:cNvPr id="5330998" name="Rectangle 54"/>
          <p:cNvSpPr>
            <a:spLocks noChangeArrowheads="1"/>
          </p:cNvSpPr>
          <p:nvPr/>
        </p:nvSpPr>
        <p:spPr bwMode="auto">
          <a:xfrm>
            <a:off x="4042834" y="332740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5</a:t>
            </a:r>
            <a:endParaRPr lang="en-US" sz="1200" u="none"/>
          </a:p>
        </p:txBody>
      </p:sp>
      <p:sp>
        <p:nvSpPr>
          <p:cNvPr id="5330999" name="Rectangle 55"/>
          <p:cNvSpPr>
            <a:spLocks noChangeArrowheads="1"/>
          </p:cNvSpPr>
          <p:nvPr/>
        </p:nvSpPr>
        <p:spPr bwMode="auto">
          <a:xfrm>
            <a:off x="2022123" y="3551238"/>
            <a:ext cx="1707199"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Hrs. after amphetamine</a:t>
            </a:r>
            <a:endParaRPr lang="en-US" sz="1200" u="none"/>
          </a:p>
        </p:txBody>
      </p:sp>
      <p:sp>
        <p:nvSpPr>
          <p:cNvPr id="5331000" name="Rectangle 56"/>
          <p:cNvSpPr>
            <a:spLocks noChangeArrowheads="1"/>
          </p:cNvSpPr>
          <p:nvPr/>
        </p:nvSpPr>
        <p:spPr bwMode="auto">
          <a:xfrm rot="16200000">
            <a:off x="-178304" y="1916649"/>
            <a:ext cx="1399422"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 of Basal Release</a:t>
            </a:r>
            <a:endParaRPr lang="en-US" sz="1200" u="none"/>
          </a:p>
        </p:txBody>
      </p:sp>
      <p:sp>
        <p:nvSpPr>
          <p:cNvPr id="5331001" name="Line 57"/>
          <p:cNvSpPr>
            <a:spLocks noChangeShapeType="1"/>
          </p:cNvSpPr>
          <p:nvPr/>
        </p:nvSpPr>
        <p:spPr bwMode="auto">
          <a:xfrm flipV="1">
            <a:off x="1483078" y="2246314"/>
            <a:ext cx="180622" cy="79533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04" name="Oval 60"/>
          <p:cNvSpPr>
            <a:spLocks noChangeArrowheads="1"/>
          </p:cNvSpPr>
          <p:nvPr/>
        </p:nvSpPr>
        <p:spPr bwMode="auto">
          <a:xfrm>
            <a:off x="1433689" y="3001964"/>
            <a:ext cx="112889"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07" name="Line 63"/>
          <p:cNvSpPr>
            <a:spLocks noChangeShapeType="1"/>
          </p:cNvSpPr>
          <p:nvPr/>
        </p:nvSpPr>
        <p:spPr bwMode="auto">
          <a:xfrm flipV="1">
            <a:off x="1663701" y="1330325"/>
            <a:ext cx="180622" cy="91598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08" name="Line 64"/>
          <p:cNvSpPr>
            <a:spLocks noChangeShapeType="1"/>
          </p:cNvSpPr>
          <p:nvPr/>
        </p:nvSpPr>
        <p:spPr bwMode="auto">
          <a:xfrm>
            <a:off x="1844323" y="1330326"/>
            <a:ext cx="182033" cy="64452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09" name="Line 65"/>
          <p:cNvSpPr>
            <a:spLocks noChangeShapeType="1"/>
          </p:cNvSpPr>
          <p:nvPr/>
        </p:nvSpPr>
        <p:spPr bwMode="auto">
          <a:xfrm>
            <a:off x="2026356" y="1974850"/>
            <a:ext cx="180622" cy="40005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0" name="Line 66"/>
          <p:cNvSpPr>
            <a:spLocks noChangeShapeType="1"/>
          </p:cNvSpPr>
          <p:nvPr/>
        </p:nvSpPr>
        <p:spPr bwMode="auto">
          <a:xfrm>
            <a:off x="2206978" y="2374900"/>
            <a:ext cx="182034" cy="9525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1" name="Line 67"/>
          <p:cNvSpPr>
            <a:spLocks noChangeShapeType="1"/>
          </p:cNvSpPr>
          <p:nvPr/>
        </p:nvSpPr>
        <p:spPr bwMode="auto">
          <a:xfrm>
            <a:off x="2389012" y="2470151"/>
            <a:ext cx="180622" cy="6032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2" name="Line 68"/>
          <p:cNvSpPr>
            <a:spLocks noChangeShapeType="1"/>
          </p:cNvSpPr>
          <p:nvPr/>
        </p:nvSpPr>
        <p:spPr bwMode="auto">
          <a:xfrm>
            <a:off x="2569634" y="2530476"/>
            <a:ext cx="180622" cy="5556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3" name="Line 69"/>
          <p:cNvSpPr>
            <a:spLocks noChangeShapeType="1"/>
          </p:cNvSpPr>
          <p:nvPr/>
        </p:nvSpPr>
        <p:spPr bwMode="auto">
          <a:xfrm>
            <a:off x="2750256" y="2586038"/>
            <a:ext cx="180622" cy="5715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4" name="Line 70"/>
          <p:cNvSpPr>
            <a:spLocks noChangeShapeType="1"/>
          </p:cNvSpPr>
          <p:nvPr/>
        </p:nvSpPr>
        <p:spPr bwMode="auto">
          <a:xfrm>
            <a:off x="2930879" y="2643188"/>
            <a:ext cx="182033" cy="5556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5" name="Line 71"/>
          <p:cNvSpPr>
            <a:spLocks noChangeShapeType="1"/>
          </p:cNvSpPr>
          <p:nvPr/>
        </p:nvSpPr>
        <p:spPr bwMode="auto">
          <a:xfrm>
            <a:off x="3112911" y="2698751"/>
            <a:ext cx="180622" cy="8572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6" name="Line 72"/>
          <p:cNvSpPr>
            <a:spLocks noChangeShapeType="1"/>
          </p:cNvSpPr>
          <p:nvPr/>
        </p:nvSpPr>
        <p:spPr bwMode="auto">
          <a:xfrm>
            <a:off x="3293533" y="2784475"/>
            <a:ext cx="180622" cy="2698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7" name="Line 73"/>
          <p:cNvSpPr>
            <a:spLocks noChangeShapeType="1"/>
          </p:cNvSpPr>
          <p:nvPr/>
        </p:nvSpPr>
        <p:spPr bwMode="auto">
          <a:xfrm>
            <a:off x="3474156" y="2811464"/>
            <a:ext cx="180622" cy="2222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8" name="Line 74"/>
          <p:cNvSpPr>
            <a:spLocks noChangeShapeType="1"/>
          </p:cNvSpPr>
          <p:nvPr/>
        </p:nvSpPr>
        <p:spPr bwMode="auto">
          <a:xfrm>
            <a:off x="3654778" y="2833689"/>
            <a:ext cx="182034" cy="3968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19" name="Line 75"/>
          <p:cNvSpPr>
            <a:spLocks noChangeShapeType="1"/>
          </p:cNvSpPr>
          <p:nvPr/>
        </p:nvSpPr>
        <p:spPr bwMode="auto">
          <a:xfrm>
            <a:off x="3836812" y="2873376"/>
            <a:ext cx="180622" cy="2857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20" name="Line 76"/>
          <p:cNvSpPr>
            <a:spLocks noChangeShapeType="1"/>
          </p:cNvSpPr>
          <p:nvPr/>
        </p:nvSpPr>
        <p:spPr bwMode="auto">
          <a:xfrm>
            <a:off x="4017434" y="2901950"/>
            <a:ext cx="183444" cy="4445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48" name="Oval 104"/>
          <p:cNvSpPr>
            <a:spLocks noChangeArrowheads="1"/>
          </p:cNvSpPr>
          <p:nvPr/>
        </p:nvSpPr>
        <p:spPr bwMode="auto">
          <a:xfrm>
            <a:off x="1603023" y="2206626"/>
            <a:ext cx="111478"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49" name="Oval 105"/>
          <p:cNvSpPr>
            <a:spLocks noChangeArrowheads="1"/>
          </p:cNvSpPr>
          <p:nvPr/>
        </p:nvSpPr>
        <p:spPr bwMode="auto">
          <a:xfrm>
            <a:off x="1783645" y="1290639"/>
            <a:ext cx="111478"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0" name="Oval 106"/>
          <p:cNvSpPr>
            <a:spLocks noChangeArrowheads="1"/>
          </p:cNvSpPr>
          <p:nvPr/>
        </p:nvSpPr>
        <p:spPr bwMode="auto">
          <a:xfrm>
            <a:off x="1965678" y="1935164"/>
            <a:ext cx="112889"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1" name="Oval 107"/>
          <p:cNvSpPr>
            <a:spLocks noChangeArrowheads="1"/>
          </p:cNvSpPr>
          <p:nvPr/>
        </p:nvSpPr>
        <p:spPr bwMode="auto">
          <a:xfrm>
            <a:off x="2146300" y="2335214"/>
            <a:ext cx="112889" cy="7143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2" name="Oval 108"/>
          <p:cNvSpPr>
            <a:spLocks noChangeArrowheads="1"/>
          </p:cNvSpPr>
          <p:nvPr/>
        </p:nvSpPr>
        <p:spPr bwMode="auto">
          <a:xfrm>
            <a:off x="2328333" y="2430464"/>
            <a:ext cx="112889"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3" name="Oval 109"/>
          <p:cNvSpPr>
            <a:spLocks noChangeArrowheads="1"/>
          </p:cNvSpPr>
          <p:nvPr/>
        </p:nvSpPr>
        <p:spPr bwMode="auto">
          <a:xfrm>
            <a:off x="2508956" y="2490789"/>
            <a:ext cx="111478"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4" name="Oval 110"/>
          <p:cNvSpPr>
            <a:spLocks noChangeArrowheads="1"/>
          </p:cNvSpPr>
          <p:nvPr/>
        </p:nvSpPr>
        <p:spPr bwMode="auto">
          <a:xfrm>
            <a:off x="2689578" y="2547939"/>
            <a:ext cx="112889"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5" name="Oval 111"/>
          <p:cNvSpPr>
            <a:spLocks noChangeArrowheads="1"/>
          </p:cNvSpPr>
          <p:nvPr/>
        </p:nvSpPr>
        <p:spPr bwMode="auto">
          <a:xfrm>
            <a:off x="2870200" y="2603501"/>
            <a:ext cx="112889"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6" name="Oval 112"/>
          <p:cNvSpPr>
            <a:spLocks noChangeArrowheads="1"/>
          </p:cNvSpPr>
          <p:nvPr/>
        </p:nvSpPr>
        <p:spPr bwMode="auto">
          <a:xfrm>
            <a:off x="3052234" y="2659064"/>
            <a:ext cx="112889"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7" name="Oval 113"/>
          <p:cNvSpPr>
            <a:spLocks noChangeArrowheads="1"/>
          </p:cNvSpPr>
          <p:nvPr/>
        </p:nvSpPr>
        <p:spPr bwMode="auto">
          <a:xfrm>
            <a:off x="3232856" y="2744789"/>
            <a:ext cx="112889"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8" name="Oval 114"/>
          <p:cNvSpPr>
            <a:spLocks noChangeArrowheads="1"/>
          </p:cNvSpPr>
          <p:nvPr/>
        </p:nvSpPr>
        <p:spPr bwMode="auto">
          <a:xfrm>
            <a:off x="3414889" y="2771776"/>
            <a:ext cx="111478"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59" name="Oval 115"/>
          <p:cNvSpPr>
            <a:spLocks noChangeArrowheads="1"/>
          </p:cNvSpPr>
          <p:nvPr/>
        </p:nvSpPr>
        <p:spPr bwMode="auto">
          <a:xfrm>
            <a:off x="3595512" y="2795589"/>
            <a:ext cx="111478"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60" name="Oval 116"/>
          <p:cNvSpPr>
            <a:spLocks noChangeArrowheads="1"/>
          </p:cNvSpPr>
          <p:nvPr/>
        </p:nvSpPr>
        <p:spPr bwMode="auto">
          <a:xfrm>
            <a:off x="3776133" y="2833689"/>
            <a:ext cx="112889"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61" name="Oval 117"/>
          <p:cNvSpPr>
            <a:spLocks noChangeArrowheads="1"/>
          </p:cNvSpPr>
          <p:nvPr/>
        </p:nvSpPr>
        <p:spPr bwMode="auto">
          <a:xfrm>
            <a:off x="3959578" y="2862264"/>
            <a:ext cx="110067"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062" name="Oval 118"/>
          <p:cNvSpPr>
            <a:spLocks noChangeArrowheads="1"/>
          </p:cNvSpPr>
          <p:nvPr/>
        </p:nvSpPr>
        <p:spPr bwMode="auto">
          <a:xfrm>
            <a:off x="4140201" y="2906714"/>
            <a:ext cx="111478" cy="7302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03" name="Text Box 159"/>
          <p:cNvSpPr txBox="1">
            <a:spLocks noChangeArrowheads="1"/>
          </p:cNvSpPr>
          <p:nvPr/>
        </p:nvSpPr>
        <p:spPr bwMode="auto">
          <a:xfrm>
            <a:off x="2434182" y="1203326"/>
            <a:ext cx="2078005" cy="40011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1" hangingPunct="1">
              <a:defRPr/>
            </a:pPr>
            <a:r>
              <a:rPr lang="en-US" sz="2000" b="1" u="none" dirty="0">
                <a:solidFill>
                  <a:schemeClr val="accent6">
                    <a:lumMod val="60000"/>
                    <a:lumOff val="40000"/>
                  </a:schemeClr>
                </a:solidFill>
                <a:latin typeface="Arial" pitchFamily="34" charset="0"/>
              </a:rPr>
              <a:t>AMPHETAMINE</a:t>
            </a:r>
          </a:p>
        </p:txBody>
      </p:sp>
      <p:sp>
        <p:nvSpPr>
          <p:cNvPr id="5331250" name="Rectangle 306"/>
          <p:cNvSpPr>
            <a:spLocks noChangeArrowheads="1"/>
          </p:cNvSpPr>
          <p:nvPr/>
        </p:nvSpPr>
        <p:spPr bwMode="auto">
          <a:xfrm>
            <a:off x="4572000" y="3838903"/>
            <a:ext cx="4131733" cy="2590800"/>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p>
        </p:txBody>
      </p:sp>
      <p:sp>
        <p:nvSpPr>
          <p:cNvPr id="5331251" name="Line 307"/>
          <p:cNvSpPr>
            <a:spLocks noChangeShapeType="1"/>
          </p:cNvSpPr>
          <p:nvPr/>
        </p:nvSpPr>
        <p:spPr bwMode="auto">
          <a:xfrm>
            <a:off x="5287434" y="4181475"/>
            <a:ext cx="1411" cy="14541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52" name="Line 308"/>
          <p:cNvSpPr>
            <a:spLocks noChangeShapeType="1"/>
          </p:cNvSpPr>
          <p:nvPr/>
        </p:nvSpPr>
        <p:spPr bwMode="auto">
          <a:xfrm>
            <a:off x="5254978" y="6035675"/>
            <a:ext cx="32456"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53" name="Line 309"/>
          <p:cNvSpPr>
            <a:spLocks noChangeShapeType="1"/>
          </p:cNvSpPr>
          <p:nvPr/>
        </p:nvSpPr>
        <p:spPr bwMode="auto">
          <a:xfrm rot="-2677329" flipH="1" flipV="1">
            <a:off x="5215467" y="5648326"/>
            <a:ext cx="115711" cy="317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54" name="Line 310"/>
          <p:cNvSpPr>
            <a:spLocks noChangeShapeType="1"/>
          </p:cNvSpPr>
          <p:nvPr/>
        </p:nvSpPr>
        <p:spPr bwMode="auto">
          <a:xfrm>
            <a:off x="5254978" y="5380039"/>
            <a:ext cx="32456" cy="158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55" name="Line 311"/>
          <p:cNvSpPr>
            <a:spLocks noChangeShapeType="1"/>
          </p:cNvSpPr>
          <p:nvPr/>
        </p:nvSpPr>
        <p:spPr bwMode="auto">
          <a:xfrm>
            <a:off x="5254978" y="4979989"/>
            <a:ext cx="32456" cy="158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56" name="Line 312"/>
          <p:cNvSpPr>
            <a:spLocks noChangeShapeType="1"/>
          </p:cNvSpPr>
          <p:nvPr/>
        </p:nvSpPr>
        <p:spPr bwMode="auto">
          <a:xfrm>
            <a:off x="5254978" y="4581525"/>
            <a:ext cx="32456"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57" name="Line 313"/>
          <p:cNvSpPr>
            <a:spLocks noChangeShapeType="1"/>
          </p:cNvSpPr>
          <p:nvPr/>
        </p:nvSpPr>
        <p:spPr bwMode="auto">
          <a:xfrm>
            <a:off x="5254978" y="4181475"/>
            <a:ext cx="32456"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58" name="Rectangle 314"/>
          <p:cNvSpPr>
            <a:spLocks noChangeArrowheads="1"/>
          </p:cNvSpPr>
          <p:nvPr/>
        </p:nvSpPr>
        <p:spPr bwMode="auto">
          <a:xfrm>
            <a:off x="5147734" y="5978526"/>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0</a:t>
            </a:r>
            <a:endParaRPr lang="en-US" sz="1200" u="none"/>
          </a:p>
        </p:txBody>
      </p:sp>
      <p:sp>
        <p:nvSpPr>
          <p:cNvPr id="5331259" name="Rectangle 315"/>
          <p:cNvSpPr>
            <a:spLocks noChangeArrowheads="1"/>
          </p:cNvSpPr>
          <p:nvPr/>
        </p:nvSpPr>
        <p:spPr bwMode="auto">
          <a:xfrm>
            <a:off x="5027789" y="5321301"/>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100</a:t>
            </a:r>
            <a:endParaRPr lang="en-US" sz="1200" u="none"/>
          </a:p>
        </p:txBody>
      </p:sp>
      <p:sp>
        <p:nvSpPr>
          <p:cNvPr id="5331260" name="Rectangle 316"/>
          <p:cNvSpPr>
            <a:spLocks noChangeArrowheads="1"/>
          </p:cNvSpPr>
          <p:nvPr/>
        </p:nvSpPr>
        <p:spPr bwMode="auto">
          <a:xfrm>
            <a:off x="5027789" y="4919663"/>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150</a:t>
            </a:r>
            <a:endParaRPr lang="en-US" sz="1200" u="none"/>
          </a:p>
        </p:txBody>
      </p:sp>
      <p:sp>
        <p:nvSpPr>
          <p:cNvPr id="5331261" name="Rectangle 317"/>
          <p:cNvSpPr>
            <a:spLocks noChangeArrowheads="1"/>
          </p:cNvSpPr>
          <p:nvPr/>
        </p:nvSpPr>
        <p:spPr bwMode="auto">
          <a:xfrm>
            <a:off x="5027789" y="4524376"/>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200</a:t>
            </a:r>
            <a:endParaRPr lang="en-US" sz="1200" u="none"/>
          </a:p>
        </p:txBody>
      </p:sp>
      <p:sp>
        <p:nvSpPr>
          <p:cNvPr id="5331262" name="Rectangle 318"/>
          <p:cNvSpPr>
            <a:spLocks noChangeArrowheads="1"/>
          </p:cNvSpPr>
          <p:nvPr/>
        </p:nvSpPr>
        <p:spPr bwMode="auto">
          <a:xfrm>
            <a:off x="5027789" y="4127501"/>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250</a:t>
            </a:r>
            <a:endParaRPr lang="en-US" sz="1200" u="none"/>
          </a:p>
        </p:txBody>
      </p:sp>
      <p:sp>
        <p:nvSpPr>
          <p:cNvPr id="5331263" name="Line 319"/>
          <p:cNvSpPr>
            <a:spLocks noChangeShapeType="1"/>
          </p:cNvSpPr>
          <p:nvPr/>
        </p:nvSpPr>
        <p:spPr bwMode="auto">
          <a:xfrm>
            <a:off x="5428545" y="6000750"/>
            <a:ext cx="2834922"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64" name="Line 320"/>
          <p:cNvSpPr>
            <a:spLocks noChangeShapeType="1"/>
          </p:cNvSpPr>
          <p:nvPr/>
        </p:nvSpPr>
        <p:spPr bwMode="auto">
          <a:xfrm flipV="1">
            <a:off x="5428545" y="6000750"/>
            <a:ext cx="0"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65" name="Line 321"/>
          <p:cNvSpPr>
            <a:spLocks noChangeShapeType="1"/>
          </p:cNvSpPr>
          <p:nvPr/>
        </p:nvSpPr>
        <p:spPr bwMode="auto">
          <a:xfrm flipV="1">
            <a:off x="5617634" y="6000750"/>
            <a:ext cx="0"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66" name="Line 322"/>
          <p:cNvSpPr>
            <a:spLocks noChangeShapeType="1"/>
          </p:cNvSpPr>
          <p:nvPr/>
        </p:nvSpPr>
        <p:spPr bwMode="auto">
          <a:xfrm flipV="1">
            <a:off x="5806723" y="6000750"/>
            <a:ext cx="1411"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67" name="Line 323"/>
          <p:cNvSpPr>
            <a:spLocks noChangeShapeType="1"/>
          </p:cNvSpPr>
          <p:nvPr/>
        </p:nvSpPr>
        <p:spPr bwMode="auto">
          <a:xfrm flipV="1">
            <a:off x="5995812" y="6000750"/>
            <a:ext cx="1411"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68" name="Line 324"/>
          <p:cNvSpPr>
            <a:spLocks noChangeShapeType="1"/>
          </p:cNvSpPr>
          <p:nvPr/>
        </p:nvSpPr>
        <p:spPr bwMode="auto">
          <a:xfrm flipV="1">
            <a:off x="6184901" y="6000750"/>
            <a:ext cx="1411"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69" name="Line 325"/>
          <p:cNvSpPr>
            <a:spLocks noChangeShapeType="1"/>
          </p:cNvSpPr>
          <p:nvPr/>
        </p:nvSpPr>
        <p:spPr bwMode="auto">
          <a:xfrm flipV="1">
            <a:off x="6373990" y="6000750"/>
            <a:ext cx="1411"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0" name="Line 326"/>
          <p:cNvSpPr>
            <a:spLocks noChangeShapeType="1"/>
          </p:cNvSpPr>
          <p:nvPr/>
        </p:nvSpPr>
        <p:spPr bwMode="auto">
          <a:xfrm flipV="1">
            <a:off x="6564489" y="6000750"/>
            <a:ext cx="0"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1" name="Line 327"/>
          <p:cNvSpPr>
            <a:spLocks noChangeShapeType="1"/>
          </p:cNvSpPr>
          <p:nvPr/>
        </p:nvSpPr>
        <p:spPr bwMode="auto">
          <a:xfrm flipV="1">
            <a:off x="6753578" y="6000750"/>
            <a:ext cx="0"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2" name="Line 328"/>
          <p:cNvSpPr>
            <a:spLocks noChangeShapeType="1"/>
          </p:cNvSpPr>
          <p:nvPr/>
        </p:nvSpPr>
        <p:spPr bwMode="auto">
          <a:xfrm flipV="1">
            <a:off x="6938434" y="6000750"/>
            <a:ext cx="0"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3" name="Line 329"/>
          <p:cNvSpPr>
            <a:spLocks noChangeShapeType="1"/>
          </p:cNvSpPr>
          <p:nvPr/>
        </p:nvSpPr>
        <p:spPr bwMode="auto">
          <a:xfrm flipV="1">
            <a:off x="7127523" y="6000750"/>
            <a:ext cx="0"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4" name="Line 330"/>
          <p:cNvSpPr>
            <a:spLocks noChangeShapeType="1"/>
          </p:cNvSpPr>
          <p:nvPr/>
        </p:nvSpPr>
        <p:spPr bwMode="auto">
          <a:xfrm flipV="1">
            <a:off x="7316612" y="6000750"/>
            <a:ext cx="1411"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5" name="Line 331"/>
          <p:cNvSpPr>
            <a:spLocks noChangeShapeType="1"/>
          </p:cNvSpPr>
          <p:nvPr/>
        </p:nvSpPr>
        <p:spPr bwMode="auto">
          <a:xfrm flipV="1">
            <a:off x="7505701" y="6000750"/>
            <a:ext cx="1411"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6" name="Line 332"/>
          <p:cNvSpPr>
            <a:spLocks noChangeShapeType="1"/>
          </p:cNvSpPr>
          <p:nvPr/>
        </p:nvSpPr>
        <p:spPr bwMode="auto">
          <a:xfrm flipV="1">
            <a:off x="7694790" y="6000750"/>
            <a:ext cx="1411"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7" name="Line 333"/>
          <p:cNvSpPr>
            <a:spLocks noChangeShapeType="1"/>
          </p:cNvSpPr>
          <p:nvPr/>
        </p:nvSpPr>
        <p:spPr bwMode="auto">
          <a:xfrm flipV="1">
            <a:off x="7883879" y="6000750"/>
            <a:ext cx="1411"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8" name="Line 334"/>
          <p:cNvSpPr>
            <a:spLocks noChangeShapeType="1"/>
          </p:cNvSpPr>
          <p:nvPr/>
        </p:nvSpPr>
        <p:spPr bwMode="auto">
          <a:xfrm flipV="1">
            <a:off x="8074378" y="6000750"/>
            <a:ext cx="0"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79" name="Line 335"/>
          <p:cNvSpPr>
            <a:spLocks noChangeShapeType="1"/>
          </p:cNvSpPr>
          <p:nvPr/>
        </p:nvSpPr>
        <p:spPr bwMode="auto">
          <a:xfrm flipV="1">
            <a:off x="8263467" y="6000750"/>
            <a:ext cx="0" cy="3175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80" name="Rectangle 336"/>
          <p:cNvSpPr>
            <a:spLocks noChangeArrowheads="1"/>
          </p:cNvSpPr>
          <p:nvPr/>
        </p:nvSpPr>
        <p:spPr bwMode="auto">
          <a:xfrm>
            <a:off x="5401734" y="608965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0</a:t>
            </a:r>
            <a:endParaRPr lang="en-US" sz="1200" u="none"/>
          </a:p>
        </p:txBody>
      </p:sp>
      <p:sp>
        <p:nvSpPr>
          <p:cNvPr id="5331281" name="Rectangle 337"/>
          <p:cNvSpPr>
            <a:spLocks noChangeArrowheads="1"/>
          </p:cNvSpPr>
          <p:nvPr/>
        </p:nvSpPr>
        <p:spPr bwMode="auto">
          <a:xfrm>
            <a:off x="5967590" y="608965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a:t>
            </a:r>
            <a:endParaRPr lang="en-US" sz="1200" u="none"/>
          </a:p>
        </p:txBody>
      </p:sp>
      <p:sp>
        <p:nvSpPr>
          <p:cNvPr id="5331282" name="Rectangle 338"/>
          <p:cNvSpPr>
            <a:spLocks noChangeArrowheads="1"/>
          </p:cNvSpPr>
          <p:nvPr/>
        </p:nvSpPr>
        <p:spPr bwMode="auto">
          <a:xfrm>
            <a:off x="6537679" y="608965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a:t>
            </a:r>
            <a:endParaRPr lang="en-US" sz="1200" u="none"/>
          </a:p>
        </p:txBody>
      </p:sp>
      <p:sp>
        <p:nvSpPr>
          <p:cNvPr id="5331283" name="Rectangle 339"/>
          <p:cNvSpPr>
            <a:spLocks noChangeArrowheads="1"/>
          </p:cNvSpPr>
          <p:nvPr/>
        </p:nvSpPr>
        <p:spPr bwMode="auto">
          <a:xfrm>
            <a:off x="7097889" y="608965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3</a:t>
            </a:r>
            <a:endParaRPr lang="en-US" sz="1200" u="none"/>
          </a:p>
        </p:txBody>
      </p:sp>
      <p:sp>
        <p:nvSpPr>
          <p:cNvPr id="5331284" name="Rectangle 340"/>
          <p:cNvSpPr>
            <a:spLocks noChangeArrowheads="1"/>
          </p:cNvSpPr>
          <p:nvPr/>
        </p:nvSpPr>
        <p:spPr bwMode="auto">
          <a:xfrm>
            <a:off x="7669390" y="608965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4</a:t>
            </a:r>
            <a:endParaRPr lang="en-US" sz="1200" u="none"/>
          </a:p>
        </p:txBody>
      </p:sp>
      <p:sp>
        <p:nvSpPr>
          <p:cNvPr id="5331285" name="Rectangle 341"/>
          <p:cNvSpPr>
            <a:spLocks noChangeArrowheads="1"/>
          </p:cNvSpPr>
          <p:nvPr/>
        </p:nvSpPr>
        <p:spPr bwMode="auto">
          <a:xfrm>
            <a:off x="8181622" y="6089651"/>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5</a:t>
            </a:r>
            <a:endParaRPr lang="en-US" sz="1200" u="none"/>
          </a:p>
        </p:txBody>
      </p:sp>
      <p:sp>
        <p:nvSpPr>
          <p:cNvPr id="5331286" name="Rectangle 342"/>
          <p:cNvSpPr>
            <a:spLocks noChangeArrowheads="1"/>
          </p:cNvSpPr>
          <p:nvPr/>
        </p:nvSpPr>
        <p:spPr bwMode="auto">
          <a:xfrm>
            <a:off x="6310489" y="6229351"/>
            <a:ext cx="141865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Hrs. after morphine</a:t>
            </a:r>
            <a:endParaRPr lang="en-US" sz="1200" u="none"/>
          </a:p>
        </p:txBody>
      </p:sp>
      <p:sp>
        <p:nvSpPr>
          <p:cNvPr id="5331287" name="Rectangle 343"/>
          <p:cNvSpPr>
            <a:spLocks noChangeArrowheads="1"/>
          </p:cNvSpPr>
          <p:nvPr/>
        </p:nvSpPr>
        <p:spPr bwMode="auto">
          <a:xfrm rot="16200000">
            <a:off x="4218717" y="4880511"/>
            <a:ext cx="1399422"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 of Basal Release</a:t>
            </a:r>
            <a:endParaRPr lang="en-US" sz="1200" u="none"/>
          </a:p>
        </p:txBody>
      </p:sp>
      <p:sp>
        <p:nvSpPr>
          <p:cNvPr id="5331288" name="Line 344"/>
          <p:cNvSpPr>
            <a:spLocks noChangeShapeType="1"/>
          </p:cNvSpPr>
          <p:nvPr/>
        </p:nvSpPr>
        <p:spPr bwMode="auto">
          <a:xfrm rot="-2677329" flipH="1" flipV="1">
            <a:off x="5233812" y="5703889"/>
            <a:ext cx="114300" cy="317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89" name="Line 345"/>
          <p:cNvSpPr>
            <a:spLocks noChangeShapeType="1"/>
          </p:cNvSpPr>
          <p:nvPr/>
        </p:nvSpPr>
        <p:spPr bwMode="auto">
          <a:xfrm flipV="1">
            <a:off x="5286022" y="5718175"/>
            <a:ext cx="0" cy="31750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91" name="Line 347"/>
          <p:cNvSpPr>
            <a:spLocks noChangeShapeType="1"/>
          </p:cNvSpPr>
          <p:nvPr/>
        </p:nvSpPr>
        <p:spPr bwMode="auto">
          <a:xfrm flipV="1">
            <a:off x="5452534" y="5100638"/>
            <a:ext cx="165100" cy="309562"/>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294" name="Oval 350"/>
          <p:cNvSpPr>
            <a:spLocks noChangeArrowheads="1"/>
          </p:cNvSpPr>
          <p:nvPr/>
        </p:nvSpPr>
        <p:spPr bwMode="auto">
          <a:xfrm>
            <a:off x="5410200" y="5343526"/>
            <a:ext cx="70556" cy="6826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306" name="Line 362"/>
          <p:cNvSpPr>
            <a:spLocks noChangeShapeType="1"/>
          </p:cNvSpPr>
          <p:nvPr/>
        </p:nvSpPr>
        <p:spPr bwMode="auto">
          <a:xfrm flipV="1">
            <a:off x="5617634" y="4932364"/>
            <a:ext cx="189089" cy="168275"/>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18" name="Line 374"/>
          <p:cNvSpPr>
            <a:spLocks noChangeShapeType="1"/>
          </p:cNvSpPr>
          <p:nvPr/>
        </p:nvSpPr>
        <p:spPr bwMode="auto">
          <a:xfrm flipV="1">
            <a:off x="5806723" y="4789489"/>
            <a:ext cx="189089" cy="147637"/>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33" name="Line 389"/>
          <p:cNvSpPr>
            <a:spLocks noChangeShapeType="1"/>
          </p:cNvSpPr>
          <p:nvPr/>
        </p:nvSpPr>
        <p:spPr bwMode="auto">
          <a:xfrm flipV="1">
            <a:off x="5994401" y="4654550"/>
            <a:ext cx="190500" cy="146050"/>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34" name="Line 390"/>
          <p:cNvSpPr>
            <a:spLocks noChangeShapeType="1"/>
          </p:cNvSpPr>
          <p:nvPr/>
        </p:nvSpPr>
        <p:spPr bwMode="auto">
          <a:xfrm flipV="1">
            <a:off x="6184901" y="4622800"/>
            <a:ext cx="189089" cy="31750"/>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35" name="Line 391"/>
          <p:cNvSpPr>
            <a:spLocks noChangeShapeType="1"/>
          </p:cNvSpPr>
          <p:nvPr/>
        </p:nvSpPr>
        <p:spPr bwMode="auto">
          <a:xfrm>
            <a:off x="6373989" y="4622801"/>
            <a:ext cx="190500" cy="15875"/>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36" name="Line 392"/>
          <p:cNvSpPr>
            <a:spLocks noChangeShapeType="1"/>
          </p:cNvSpPr>
          <p:nvPr/>
        </p:nvSpPr>
        <p:spPr bwMode="auto">
          <a:xfrm>
            <a:off x="6564489" y="4638676"/>
            <a:ext cx="189089" cy="4763"/>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37" name="Line 393"/>
          <p:cNvSpPr>
            <a:spLocks noChangeShapeType="1"/>
          </p:cNvSpPr>
          <p:nvPr/>
        </p:nvSpPr>
        <p:spPr bwMode="auto">
          <a:xfrm>
            <a:off x="6753578" y="4643438"/>
            <a:ext cx="184856" cy="11112"/>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38" name="Line 394"/>
          <p:cNvSpPr>
            <a:spLocks noChangeShapeType="1"/>
          </p:cNvSpPr>
          <p:nvPr/>
        </p:nvSpPr>
        <p:spPr bwMode="auto">
          <a:xfrm>
            <a:off x="6938434" y="4654550"/>
            <a:ext cx="189089" cy="63500"/>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39" name="Line 395"/>
          <p:cNvSpPr>
            <a:spLocks noChangeShapeType="1"/>
          </p:cNvSpPr>
          <p:nvPr/>
        </p:nvSpPr>
        <p:spPr bwMode="auto">
          <a:xfrm>
            <a:off x="7127523" y="4718051"/>
            <a:ext cx="189089" cy="104775"/>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40" name="Line 396"/>
          <p:cNvSpPr>
            <a:spLocks noChangeShapeType="1"/>
          </p:cNvSpPr>
          <p:nvPr/>
        </p:nvSpPr>
        <p:spPr bwMode="auto">
          <a:xfrm>
            <a:off x="7316612" y="4822825"/>
            <a:ext cx="189089" cy="115888"/>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41" name="Line 397"/>
          <p:cNvSpPr>
            <a:spLocks noChangeShapeType="1"/>
          </p:cNvSpPr>
          <p:nvPr/>
        </p:nvSpPr>
        <p:spPr bwMode="auto">
          <a:xfrm>
            <a:off x="7505701" y="4938713"/>
            <a:ext cx="189089" cy="184150"/>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42" name="Line 398"/>
          <p:cNvSpPr>
            <a:spLocks noChangeShapeType="1"/>
          </p:cNvSpPr>
          <p:nvPr/>
        </p:nvSpPr>
        <p:spPr bwMode="auto">
          <a:xfrm>
            <a:off x="7694790" y="5122864"/>
            <a:ext cx="189089" cy="84137"/>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43" name="Line 399"/>
          <p:cNvSpPr>
            <a:spLocks noChangeShapeType="1"/>
          </p:cNvSpPr>
          <p:nvPr/>
        </p:nvSpPr>
        <p:spPr bwMode="auto">
          <a:xfrm>
            <a:off x="7883878" y="5218114"/>
            <a:ext cx="190500" cy="14287"/>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344" name="Line 400"/>
          <p:cNvSpPr>
            <a:spLocks noChangeShapeType="1"/>
          </p:cNvSpPr>
          <p:nvPr/>
        </p:nvSpPr>
        <p:spPr bwMode="auto">
          <a:xfrm>
            <a:off x="8074378" y="5221289"/>
            <a:ext cx="189089" cy="79375"/>
          </a:xfrm>
          <a:prstGeom prst="line">
            <a:avLst/>
          </a:prstGeom>
          <a:noFill/>
          <a:ln w="28575">
            <a:solidFill>
              <a:schemeClr val="accent1"/>
            </a:solidFill>
            <a:round/>
            <a:headEnd/>
            <a:tailEnd/>
          </a:ln>
          <a:effectLst>
            <a:outerShdw dist="35921" dir="2700000" algn="ctr" rotWithShape="0">
              <a:srgbClr val="000000"/>
            </a:outerShdw>
          </a:effectLst>
        </p:spPr>
        <p:txBody>
          <a:bodyPr/>
          <a:lstStyle/>
          <a:p>
            <a:pPr>
              <a:defRPr/>
            </a:pPr>
            <a:endParaRPr lang="en-US"/>
          </a:p>
        </p:txBody>
      </p:sp>
      <p:sp>
        <p:nvSpPr>
          <p:cNvPr id="5331410" name="Text Box 466"/>
          <p:cNvSpPr txBox="1">
            <a:spLocks noChangeArrowheads="1"/>
          </p:cNvSpPr>
          <p:nvPr/>
        </p:nvSpPr>
        <p:spPr bwMode="auto">
          <a:xfrm>
            <a:off x="7004225" y="4175126"/>
            <a:ext cx="1568058" cy="40011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1" hangingPunct="1">
              <a:defRPr/>
            </a:pPr>
            <a:r>
              <a:rPr lang="en-US" sz="2000" b="1" u="none" dirty="0">
                <a:solidFill>
                  <a:schemeClr val="accent6">
                    <a:lumMod val="60000"/>
                    <a:lumOff val="40000"/>
                  </a:schemeClr>
                </a:solidFill>
                <a:latin typeface="Arial" pitchFamily="34" charset="0"/>
              </a:rPr>
              <a:t>MORPHINE</a:t>
            </a:r>
          </a:p>
        </p:txBody>
      </p:sp>
      <p:sp>
        <p:nvSpPr>
          <p:cNvPr id="5331412" name="Rectangle 468"/>
          <p:cNvSpPr>
            <a:spLocks noChangeArrowheads="1"/>
          </p:cNvSpPr>
          <p:nvPr/>
        </p:nvSpPr>
        <p:spPr bwMode="auto">
          <a:xfrm>
            <a:off x="372533" y="3838903"/>
            <a:ext cx="4131733" cy="2590800"/>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lgn="ctr">
              <a:defRPr/>
            </a:pPr>
            <a:endParaRPr lang="en-US" b="1" u="none">
              <a:solidFill>
                <a:srgbClr val="FFFF00"/>
              </a:solidFill>
            </a:endParaRPr>
          </a:p>
        </p:txBody>
      </p:sp>
      <p:sp>
        <p:nvSpPr>
          <p:cNvPr id="5331413" name="Line 469"/>
          <p:cNvSpPr>
            <a:spLocks noChangeShapeType="1"/>
          </p:cNvSpPr>
          <p:nvPr/>
        </p:nvSpPr>
        <p:spPr bwMode="auto">
          <a:xfrm>
            <a:off x="1169812" y="4059239"/>
            <a:ext cx="1411" cy="15192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14" name="Line 470"/>
          <p:cNvSpPr>
            <a:spLocks noChangeShapeType="1"/>
          </p:cNvSpPr>
          <p:nvPr/>
        </p:nvSpPr>
        <p:spPr bwMode="auto">
          <a:xfrm>
            <a:off x="1135945" y="4873625"/>
            <a:ext cx="33867"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15" name="Line 471"/>
          <p:cNvSpPr>
            <a:spLocks noChangeShapeType="1"/>
          </p:cNvSpPr>
          <p:nvPr/>
        </p:nvSpPr>
        <p:spPr bwMode="auto">
          <a:xfrm>
            <a:off x="1135945" y="4468814"/>
            <a:ext cx="33867" cy="158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16" name="Rectangle 472"/>
          <p:cNvSpPr>
            <a:spLocks noChangeArrowheads="1"/>
          </p:cNvSpPr>
          <p:nvPr/>
        </p:nvSpPr>
        <p:spPr bwMode="auto">
          <a:xfrm>
            <a:off x="1024467" y="5872163"/>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0</a:t>
            </a:r>
            <a:endParaRPr lang="en-US" sz="1200" u="none"/>
          </a:p>
        </p:txBody>
      </p:sp>
      <p:sp>
        <p:nvSpPr>
          <p:cNvPr id="5331417" name="Rectangle 473"/>
          <p:cNvSpPr>
            <a:spLocks noChangeArrowheads="1"/>
          </p:cNvSpPr>
          <p:nvPr/>
        </p:nvSpPr>
        <p:spPr bwMode="auto">
          <a:xfrm>
            <a:off x="901701" y="5224463"/>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100</a:t>
            </a:r>
            <a:endParaRPr lang="en-US" sz="1200" u="none"/>
          </a:p>
        </p:txBody>
      </p:sp>
      <p:sp>
        <p:nvSpPr>
          <p:cNvPr id="5331418" name="Rectangle 474"/>
          <p:cNvSpPr>
            <a:spLocks noChangeArrowheads="1"/>
          </p:cNvSpPr>
          <p:nvPr/>
        </p:nvSpPr>
        <p:spPr bwMode="auto">
          <a:xfrm>
            <a:off x="901701" y="4813301"/>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150</a:t>
            </a:r>
            <a:endParaRPr lang="en-US" sz="1200" u="none"/>
          </a:p>
        </p:txBody>
      </p:sp>
      <p:sp>
        <p:nvSpPr>
          <p:cNvPr id="5331419" name="Rectangle 475"/>
          <p:cNvSpPr>
            <a:spLocks noChangeArrowheads="1"/>
          </p:cNvSpPr>
          <p:nvPr/>
        </p:nvSpPr>
        <p:spPr bwMode="auto">
          <a:xfrm>
            <a:off x="901701" y="4408488"/>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200</a:t>
            </a:r>
            <a:endParaRPr lang="en-US" sz="1200" u="none"/>
          </a:p>
        </p:txBody>
      </p:sp>
      <p:sp>
        <p:nvSpPr>
          <p:cNvPr id="5331420" name="Rectangle 476"/>
          <p:cNvSpPr>
            <a:spLocks noChangeArrowheads="1"/>
          </p:cNvSpPr>
          <p:nvPr/>
        </p:nvSpPr>
        <p:spPr bwMode="auto">
          <a:xfrm>
            <a:off x="901701" y="3998913"/>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250</a:t>
            </a:r>
            <a:endParaRPr lang="en-US" sz="1200" u="none"/>
          </a:p>
        </p:txBody>
      </p:sp>
      <p:sp>
        <p:nvSpPr>
          <p:cNvPr id="5331421" name="Line 477"/>
          <p:cNvSpPr>
            <a:spLocks noChangeShapeType="1"/>
          </p:cNvSpPr>
          <p:nvPr/>
        </p:nvSpPr>
        <p:spPr bwMode="auto">
          <a:xfrm>
            <a:off x="1143000" y="5934075"/>
            <a:ext cx="3386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grpSp>
        <p:nvGrpSpPr>
          <p:cNvPr id="2" name="Group 478"/>
          <p:cNvGrpSpPr>
            <a:grpSpLocks/>
          </p:cNvGrpSpPr>
          <p:nvPr/>
        </p:nvGrpSpPr>
        <p:grpSpPr bwMode="auto">
          <a:xfrm>
            <a:off x="1288345" y="5934073"/>
            <a:ext cx="1834444" cy="278042"/>
            <a:chOff x="2062" y="3229"/>
            <a:chExt cx="1980" cy="306"/>
          </a:xfrm>
        </p:grpSpPr>
        <p:sp>
          <p:nvSpPr>
            <p:cNvPr id="5331423" name="Line 479"/>
            <p:cNvSpPr>
              <a:spLocks noChangeShapeType="1"/>
            </p:cNvSpPr>
            <p:nvPr/>
          </p:nvSpPr>
          <p:spPr bwMode="auto">
            <a:xfrm>
              <a:off x="2089" y="3229"/>
              <a:ext cx="1951" cy="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24" name="Line 480"/>
            <p:cNvSpPr>
              <a:spLocks noChangeShapeType="1"/>
            </p:cNvSpPr>
            <p:nvPr/>
          </p:nvSpPr>
          <p:spPr bwMode="auto">
            <a:xfrm flipV="1">
              <a:off x="2089"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25" name="Line 481"/>
            <p:cNvSpPr>
              <a:spLocks noChangeShapeType="1"/>
            </p:cNvSpPr>
            <p:nvPr/>
          </p:nvSpPr>
          <p:spPr bwMode="auto">
            <a:xfrm flipV="1">
              <a:off x="2306"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26" name="Line 482"/>
            <p:cNvSpPr>
              <a:spLocks noChangeShapeType="1"/>
            </p:cNvSpPr>
            <p:nvPr/>
          </p:nvSpPr>
          <p:spPr bwMode="auto">
            <a:xfrm flipV="1">
              <a:off x="2520"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27" name="Line 483"/>
            <p:cNvSpPr>
              <a:spLocks noChangeShapeType="1"/>
            </p:cNvSpPr>
            <p:nvPr/>
          </p:nvSpPr>
          <p:spPr bwMode="auto">
            <a:xfrm flipV="1">
              <a:off x="2738"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28" name="Line 484"/>
            <p:cNvSpPr>
              <a:spLocks noChangeShapeType="1"/>
            </p:cNvSpPr>
            <p:nvPr/>
          </p:nvSpPr>
          <p:spPr bwMode="auto">
            <a:xfrm flipV="1">
              <a:off x="2955"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29" name="Line 485"/>
            <p:cNvSpPr>
              <a:spLocks noChangeShapeType="1"/>
            </p:cNvSpPr>
            <p:nvPr/>
          </p:nvSpPr>
          <p:spPr bwMode="auto">
            <a:xfrm flipV="1">
              <a:off x="3175"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30" name="Line 486"/>
            <p:cNvSpPr>
              <a:spLocks noChangeShapeType="1"/>
            </p:cNvSpPr>
            <p:nvPr/>
          </p:nvSpPr>
          <p:spPr bwMode="auto">
            <a:xfrm flipV="1">
              <a:off x="3392"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31" name="Line 487"/>
            <p:cNvSpPr>
              <a:spLocks noChangeShapeType="1"/>
            </p:cNvSpPr>
            <p:nvPr/>
          </p:nvSpPr>
          <p:spPr bwMode="auto">
            <a:xfrm flipV="1">
              <a:off x="3609"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32" name="Line 488"/>
            <p:cNvSpPr>
              <a:spLocks noChangeShapeType="1"/>
            </p:cNvSpPr>
            <p:nvPr/>
          </p:nvSpPr>
          <p:spPr bwMode="auto">
            <a:xfrm flipV="1">
              <a:off x="3826"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33" name="Line 489"/>
            <p:cNvSpPr>
              <a:spLocks noChangeShapeType="1"/>
            </p:cNvSpPr>
            <p:nvPr/>
          </p:nvSpPr>
          <p:spPr bwMode="auto">
            <a:xfrm flipV="1">
              <a:off x="4040"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34" name="Rectangle 490"/>
            <p:cNvSpPr>
              <a:spLocks noChangeArrowheads="1"/>
            </p:cNvSpPr>
            <p:nvPr/>
          </p:nvSpPr>
          <p:spPr bwMode="auto">
            <a:xfrm>
              <a:off x="2062" y="3332"/>
              <a:ext cx="92" cy="2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0</a:t>
              </a:r>
              <a:endParaRPr lang="en-US" sz="1200" u="none"/>
            </a:p>
          </p:txBody>
        </p:sp>
        <p:sp>
          <p:nvSpPr>
            <p:cNvPr id="5331435" name="Rectangle 491"/>
            <p:cNvSpPr>
              <a:spLocks noChangeArrowheads="1"/>
            </p:cNvSpPr>
            <p:nvPr/>
          </p:nvSpPr>
          <p:spPr bwMode="auto">
            <a:xfrm>
              <a:off x="2706" y="3332"/>
              <a:ext cx="92" cy="2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a:t>
              </a:r>
              <a:endParaRPr lang="en-US" sz="1200" u="none"/>
            </a:p>
          </p:txBody>
        </p:sp>
        <p:sp>
          <p:nvSpPr>
            <p:cNvPr id="5331436" name="Rectangle 492"/>
            <p:cNvSpPr>
              <a:spLocks noChangeArrowheads="1"/>
            </p:cNvSpPr>
            <p:nvPr/>
          </p:nvSpPr>
          <p:spPr bwMode="auto">
            <a:xfrm>
              <a:off x="3363" y="3332"/>
              <a:ext cx="92" cy="2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a:t>
              </a:r>
              <a:endParaRPr lang="en-US" sz="1200" u="none"/>
            </a:p>
          </p:txBody>
        </p:sp>
        <p:sp>
          <p:nvSpPr>
            <p:cNvPr id="5331437" name="Rectangle 493"/>
            <p:cNvSpPr>
              <a:spLocks noChangeArrowheads="1"/>
            </p:cNvSpPr>
            <p:nvPr/>
          </p:nvSpPr>
          <p:spPr bwMode="auto">
            <a:xfrm>
              <a:off x="3932" y="3332"/>
              <a:ext cx="92" cy="203"/>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3</a:t>
              </a:r>
              <a:endParaRPr lang="en-US" sz="1200" u="none"/>
            </a:p>
          </p:txBody>
        </p:sp>
      </p:grpSp>
      <p:sp>
        <p:nvSpPr>
          <p:cNvPr id="5331438" name="Rectangle 494"/>
          <p:cNvSpPr>
            <a:spLocks noChangeArrowheads="1"/>
          </p:cNvSpPr>
          <p:nvPr/>
        </p:nvSpPr>
        <p:spPr bwMode="auto">
          <a:xfrm>
            <a:off x="1706034" y="6218238"/>
            <a:ext cx="130805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Hrs. after nicotine</a:t>
            </a:r>
            <a:endParaRPr lang="en-US" sz="1200" u="none"/>
          </a:p>
        </p:txBody>
      </p:sp>
      <p:sp>
        <p:nvSpPr>
          <p:cNvPr id="5331439" name="Rectangle 495"/>
          <p:cNvSpPr>
            <a:spLocks noChangeArrowheads="1"/>
          </p:cNvSpPr>
          <p:nvPr/>
        </p:nvSpPr>
        <p:spPr bwMode="auto">
          <a:xfrm rot="16200000">
            <a:off x="86984" y="4797961"/>
            <a:ext cx="1399422"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 of Basal Release</a:t>
            </a:r>
            <a:endParaRPr lang="en-US" sz="1200" u="none"/>
          </a:p>
        </p:txBody>
      </p:sp>
      <p:sp>
        <p:nvSpPr>
          <p:cNvPr id="5331440" name="Line 496"/>
          <p:cNvSpPr>
            <a:spLocks noChangeShapeType="1"/>
          </p:cNvSpPr>
          <p:nvPr/>
        </p:nvSpPr>
        <p:spPr bwMode="auto">
          <a:xfrm>
            <a:off x="1279878" y="5284788"/>
            <a:ext cx="3386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41" name="Line 497"/>
          <p:cNvSpPr>
            <a:spLocks noChangeShapeType="1"/>
          </p:cNvSpPr>
          <p:nvPr/>
        </p:nvSpPr>
        <p:spPr bwMode="auto">
          <a:xfrm flipV="1">
            <a:off x="1313745" y="4305300"/>
            <a:ext cx="200378" cy="97948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43" name="Oval 499"/>
          <p:cNvSpPr>
            <a:spLocks noChangeArrowheads="1"/>
          </p:cNvSpPr>
          <p:nvPr/>
        </p:nvSpPr>
        <p:spPr bwMode="auto">
          <a:xfrm>
            <a:off x="1275645" y="5246688"/>
            <a:ext cx="71967" cy="6985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45" name="Line 501"/>
          <p:cNvSpPr>
            <a:spLocks noChangeShapeType="1"/>
          </p:cNvSpPr>
          <p:nvPr/>
        </p:nvSpPr>
        <p:spPr bwMode="auto">
          <a:xfrm>
            <a:off x="1514123" y="4305301"/>
            <a:ext cx="198966" cy="36671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46" name="Line 502"/>
          <p:cNvSpPr>
            <a:spLocks noChangeShapeType="1"/>
          </p:cNvSpPr>
          <p:nvPr/>
        </p:nvSpPr>
        <p:spPr bwMode="auto">
          <a:xfrm>
            <a:off x="1713090" y="4672013"/>
            <a:ext cx="201789" cy="12065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47" name="Line 503"/>
          <p:cNvSpPr>
            <a:spLocks noChangeShapeType="1"/>
          </p:cNvSpPr>
          <p:nvPr/>
        </p:nvSpPr>
        <p:spPr bwMode="auto">
          <a:xfrm>
            <a:off x="1914879" y="4792663"/>
            <a:ext cx="200378" cy="4286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48" name="Line 504"/>
          <p:cNvSpPr>
            <a:spLocks noChangeShapeType="1"/>
          </p:cNvSpPr>
          <p:nvPr/>
        </p:nvSpPr>
        <p:spPr bwMode="auto">
          <a:xfrm>
            <a:off x="2115256" y="4835525"/>
            <a:ext cx="204611" cy="3333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49" name="Line 505"/>
          <p:cNvSpPr>
            <a:spLocks noChangeShapeType="1"/>
          </p:cNvSpPr>
          <p:nvPr/>
        </p:nvSpPr>
        <p:spPr bwMode="auto">
          <a:xfrm>
            <a:off x="2319867" y="4868864"/>
            <a:ext cx="200378" cy="7143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50" name="Line 506"/>
          <p:cNvSpPr>
            <a:spLocks noChangeShapeType="1"/>
          </p:cNvSpPr>
          <p:nvPr/>
        </p:nvSpPr>
        <p:spPr bwMode="auto">
          <a:xfrm>
            <a:off x="2520245" y="4940301"/>
            <a:ext cx="201789" cy="1587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51" name="Line 507"/>
          <p:cNvSpPr>
            <a:spLocks noChangeShapeType="1"/>
          </p:cNvSpPr>
          <p:nvPr/>
        </p:nvSpPr>
        <p:spPr bwMode="auto">
          <a:xfrm>
            <a:off x="2722034" y="4956176"/>
            <a:ext cx="198966" cy="1111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52" name="Line 508"/>
          <p:cNvSpPr>
            <a:spLocks noChangeShapeType="1"/>
          </p:cNvSpPr>
          <p:nvPr/>
        </p:nvSpPr>
        <p:spPr bwMode="auto">
          <a:xfrm>
            <a:off x="2921000" y="4967288"/>
            <a:ext cx="200378" cy="476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61" name="Oval 517"/>
          <p:cNvSpPr>
            <a:spLocks noChangeArrowheads="1"/>
          </p:cNvSpPr>
          <p:nvPr/>
        </p:nvSpPr>
        <p:spPr bwMode="auto">
          <a:xfrm>
            <a:off x="1474612" y="4267200"/>
            <a:ext cx="71966" cy="7143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62" name="Oval 518"/>
          <p:cNvSpPr>
            <a:spLocks noChangeArrowheads="1"/>
          </p:cNvSpPr>
          <p:nvPr/>
        </p:nvSpPr>
        <p:spPr bwMode="auto">
          <a:xfrm>
            <a:off x="1674989" y="4633913"/>
            <a:ext cx="71966" cy="6985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63" name="Oval 519"/>
          <p:cNvSpPr>
            <a:spLocks noChangeArrowheads="1"/>
          </p:cNvSpPr>
          <p:nvPr/>
        </p:nvSpPr>
        <p:spPr bwMode="auto">
          <a:xfrm>
            <a:off x="1876778" y="4754563"/>
            <a:ext cx="71967" cy="6985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64" name="Oval 520"/>
          <p:cNvSpPr>
            <a:spLocks noChangeArrowheads="1"/>
          </p:cNvSpPr>
          <p:nvPr/>
        </p:nvSpPr>
        <p:spPr bwMode="auto">
          <a:xfrm>
            <a:off x="2075745" y="4797425"/>
            <a:ext cx="71966" cy="7143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65" name="Oval 521"/>
          <p:cNvSpPr>
            <a:spLocks noChangeArrowheads="1"/>
          </p:cNvSpPr>
          <p:nvPr/>
        </p:nvSpPr>
        <p:spPr bwMode="auto">
          <a:xfrm>
            <a:off x="2281767" y="4830764"/>
            <a:ext cx="71966" cy="7143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66" name="Oval 522"/>
          <p:cNvSpPr>
            <a:spLocks noChangeArrowheads="1"/>
          </p:cNvSpPr>
          <p:nvPr/>
        </p:nvSpPr>
        <p:spPr bwMode="auto">
          <a:xfrm>
            <a:off x="2482145" y="4902200"/>
            <a:ext cx="71966" cy="6985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67" name="Oval 523"/>
          <p:cNvSpPr>
            <a:spLocks noChangeArrowheads="1"/>
          </p:cNvSpPr>
          <p:nvPr/>
        </p:nvSpPr>
        <p:spPr bwMode="auto">
          <a:xfrm>
            <a:off x="2682523" y="4918075"/>
            <a:ext cx="71966" cy="7143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68" name="Oval 524"/>
          <p:cNvSpPr>
            <a:spLocks noChangeArrowheads="1"/>
          </p:cNvSpPr>
          <p:nvPr/>
        </p:nvSpPr>
        <p:spPr bwMode="auto">
          <a:xfrm>
            <a:off x="2882901" y="4929189"/>
            <a:ext cx="71966" cy="7143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69" name="Oval 525"/>
          <p:cNvSpPr>
            <a:spLocks noChangeArrowheads="1"/>
          </p:cNvSpPr>
          <p:nvPr/>
        </p:nvSpPr>
        <p:spPr bwMode="auto">
          <a:xfrm>
            <a:off x="3083278" y="4933950"/>
            <a:ext cx="71966" cy="7143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485" name="Line 541"/>
          <p:cNvSpPr>
            <a:spLocks noChangeShapeType="1"/>
          </p:cNvSpPr>
          <p:nvPr/>
        </p:nvSpPr>
        <p:spPr bwMode="auto">
          <a:xfrm>
            <a:off x="1140178" y="5270500"/>
            <a:ext cx="3386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86" name="Line 542"/>
          <p:cNvSpPr>
            <a:spLocks noChangeShapeType="1"/>
          </p:cNvSpPr>
          <p:nvPr/>
        </p:nvSpPr>
        <p:spPr bwMode="auto">
          <a:xfrm>
            <a:off x="1171222" y="5634039"/>
            <a:ext cx="0" cy="3016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87" name="Line 543"/>
          <p:cNvSpPr>
            <a:spLocks noChangeShapeType="1"/>
          </p:cNvSpPr>
          <p:nvPr/>
        </p:nvSpPr>
        <p:spPr bwMode="auto">
          <a:xfrm flipV="1">
            <a:off x="1126067" y="5607050"/>
            <a:ext cx="100189" cy="4603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88" name="Line 544"/>
          <p:cNvSpPr>
            <a:spLocks noChangeShapeType="1"/>
          </p:cNvSpPr>
          <p:nvPr/>
        </p:nvSpPr>
        <p:spPr bwMode="auto">
          <a:xfrm flipV="1">
            <a:off x="1123245" y="5561014"/>
            <a:ext cx="100189" cy="460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489" name="Text Box 545"/>
          <p:cNvSpPr txBox="1">
            <a:spLocks noChangeArrowheads="1"/>
          </p:cNvSpPr>
          <p:nvPr/>
        </p:nvSpPr>
        <p:spPr bwMode="auto">
          <a:xfrm>
            <a:off x="2713711" y="4175126"/>
            <a:ext cx="1410964" cy="40011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1" hangingPunct="1">
              <a:defRPr/>
            </a:pPr>
            <a:r>
              <a:rPr lang="en-US" sz="2000" b="1" u="none" dirty="0">
                <a:solidFill>
                  <a:schemeClr val="accent6">
                    <a:lumMod val="60000"/>
                    <a:lumOff val="40000"/>
                  </a:schemeClr>
                </a:solidFill>
                <a:latin typeface="Arial" pitchFamily="34" charset="0"/>
              </a:rPr>
              <a:t>NICOTINE</a:t>
            </a:r>
          </a:p>
        </p:txBody>
      </p:sp>
      <p:sp>
        <p:nvSpPr>
          <p:cNvPr id="5331491" name="Rectangle 547"/>
          <p:cNvSpPr>
            <a:spLocks noChangeArrowheads="1"/>
          </p:cNvSpPr>
          <p:nvPr/>
        </p:nvSpPr>
        <p:spPr bwMode="auto">
          <a:xfrm>
            <a:off x="307978" y="6213012"/>
            <a:ext cx="8663516" cy="646331"/>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defRPr/>
            </a:pPr>
            <a:r>
              <a:rPr lang="en-US" sz="1200" b="1" u="none" dirty="0">
                <a:solidFill>
                  <a:schemeClr val="bg1"/>
                </a:solidFill>
                <a:latin typeface="Arial" pitchFamily="34" charset="0"/>
              </a:rPr>
              <a:t>Source: Di Chiara and </a:t>
            </a:r>
            <a:r>
              <a:rPr lang="en-US" sz="1200" b="1" u="none" dirty="0" err="1">
                <a:solidFill>
                  <a:schemeClr val="bg1"/>
                </a:solidFill>
                <a:latin typeface="Arial" pitchFamily="34" charset="0"/>
              </a:rPr>
              <a:t>Impera</a:t>
            </a:r>
            <a:r>
              <a:rPr lang="en-US" sz="1200" b="0" i="0" u="none" strike="noStrike" dirty="0" err="1">
                <a:solidFill>
                  <a:schemeClr val="bg1"/>
                </a:solidFill>
                <a:effectLst/>
                <a:latin typeface="Roboto" panose="02000000000000000000" pitchFamily="2" charset="0"/>
              </a:rPr>
              <a:t>Di</a:t>
            </a:r>
            <a:r>
              <a:rPr lang="en-US" sz="1200" b="0" i="0" u="none" strike="noStrike" dirty="0">
                <a:solidFill>
                  <a:schemeClr val="bg1"/>
                </a:solidFill>
                <a:effectLst/>
                <a:latin typeface="Roboto" panose="02000000000000000000" pitchFamily="2" charset="0"/>
              </a:rPr>
              <a:t> Chiara G, </a:t>
            </a:r>
            <a:r>
              <a:rPr lang="en-US" sz="1200" b="0" i="0" u="none" strike="noStrike" dirty="0" err="1">
                <a:solidFill>
                  <a:schemeClr val="bg1"/>
                </a:solidFill>
                <a:effectLst/>
                <a:latin typeface="Roboto" panose="02000000000000000000" pitchFamily="2" charset="0"/>
              </a:rPr>
              <a:t>Imperato</a:t>
            </a:r>
            <a:r>
              <a:rPr lang="en-US" sz="1200" b="0" i="0" u="none" strike="noStrike" dirty="0">
                <a:solidFill>
                  <a:schemeClr val="bg1"/>
                </a:solidFill>
                <a:effectLst/>
                <a:latin typeface="Roboto" panose="02000000000000000000" pitchFamily="2" charset="0"/>
              </a:rPr>
              <a:t> A. Drugs abused by humans preferentially increase synaptic dopamine concentrations in the mesolimbic system of freely moving rats. Proc Natl </a:t>
            </a:r>
            <a:r>
              <a:rPr lang="en-US" sz="1200" b="0" i="0" u="none" strike="noStrike" dirty="0" err="1">
                <a:solidFill>
                  <a:schemeClr val="bg1"/>
                </a:solidFill>
                <a:effectLst/>
                <a:latin typeface="Roboto" panose="02000000000000000000" pitchFamily="2" charset="0"/>
              </a:rPr>
              <a:t>Acad</a:t>
            </a:r>
            <a:r>
              <a:rPr lang="en-US" sz="1200" b="0" i="0" u="none" strike="noStrike" dirty="0">
                <a:solidFill>
                  <a:schemeClr val="bg1"/>
                </a:solidFill>
                <a:effectLst/>
                <a:latin typeface="Roboto" panose="02000000000000000000" pitchFamily="2" charset="0"/>
              </a:rPr>
              <a:t> Sci U S A. 1988 Jul;85(14):5274-8. </a:t>
            </a:r>
            <a:r>
              <a:rPr lang="en-US" sz="1200" b="0" i="0" u="none" strike="noStrike" dirty="0" err="1">
                <a:solidFill>
                  <a:schemeClr val="bg1"/>
                </a:solidFill>
                <a:effectLst/>
                <a:latin typeface="Roboto" panose="02000000000000000000" pitchFamily="2" charset="0"/>
              </a:rPr>
              <a:t>doi</a:t>
            </a:r>
            <a:r>
              <a:rPr lang="en-US" sz="1200" b="0" i="0" u="none" strike="noStrike" dirty="0">
                <a:solidFill>
                  <a:schemeClr val="bg1"/>
                </a:solidFill>
                <a:effectLst/>
                <a:latin typeface="Roboto" panose="02000000000000000000" pitchFamily="2" charset="0"/>
              </a:rPr>
              <a:t>: 10.1073/pnas.85.14.5274. PMID: 2899326; PMCID: PMC281732</a:t>
            </a:r>
            <a:r>
              <a:rPr lang="en-US" sz="1200" b="1" u="none" dirty="0">
                <a:solidFill>
                  <a:schemeClr val="bg1"/>
                </a:solidFill>
                <a:latin typeface="Arial" pitchFamily="34" charset="0"/>
              </a:rPr>
              <a:t>to</a:t>
            </a:r>
          </a:p>
        </p:txBody>
      </p:sp>
      <p:sp>
        <p:nvSpPr>
          <p:cNvPr id="5331492" name="Rectangle 548"/>
          <p:cNvSpPr>
            <a:spLocks noChangeArrowheads="1"/>
          </p:cNvSpPr>
          <p:nvPr/>
        </p:nvSpPr>
        <p:spPr bwMode="auto">
          <a:xfrm>
            <a:off x="0" y="76200"/>
            <a:ext cx="9144000" cy="649286"/>
          </a:xfrm>
          <a:prstGeom prst="rect">
            <a:avLst/>
          </a:prstGeom>
          <a:noFill/>
          <a:ln w="9525">
            <a:noFill/>
            <a:miter lim="800000"/>
            <a:headEnd/>
            <a:tailEnd/>
          </a:ln>
          <a:effectLst>
            <a:outerShdw dist="35921" dir="2700000" algn="ctr" rotWithShape="0">
              <a:srgbClr val="000000"/>
            </a:outerShdw>
          </a:effectLst>
        </p:spPr>
        <p:txBody>
          <a:bodyPr anchor="ctr"/>
          <a:lstStyle/>
          <a:p>
            <a:pPr algn="ctr" eaLnBrk="1" hangingPunct="1">
              <a:defRPr/>
            </a:pPr>
            <a:r>
              <a:rPr lang="en-US" sz="2800" u="none" dirty="0">
                <a:solidFill>
                  <a:schemeClr val="accent6">
                    <a:lumMod val="60000"/>
                    <a:lumOff val="40000"/>
                  </a:schemeClr>
                </a:solidFill>
                <a:latin typeface="Arial" panose="020B0604020202020204" pitchFamily="34" charset="0"/>
                <a:cs typeface="Arial" panose="020B0604020202020204" pitchFamily="34" charset="0"/>
              </a:rPr>
              <a:t>Drugs Elevate Dopamine Levels More or For Longer  </a:t>
            </a:r>
          </a:p>
        </p:txBody>
      </p:sp>
      <p:sp>
        <p:nvSpPr>
          <p:cNvPr id="5331106" name="Rectangle 162"/>
          <p:cNvSpPr>
            <a:spLocks noChangeArrowheads="1"/>
          </p:cNvSpPr>
          <p:nvPr/>
        </p:nvSpPr>
        <p:spPr bwMode="auto">
          <a:xfrm>
            <a:off x="4614041" y="790903"/>
            <a:ext cx="4131733" cy="2971800"/>
          </a:xfrm>
          <a:prstGeom prst="rect">
            <a:avLst/>
          </a:prstGeom>
          <a:gradFill rotWithShape="0">
            <a:gsLst>
              <a:gs pos="0">
                <a:srgbClr val="000066"/>
              </a:gs>
              <a:gs pos="50000">
                <a:srgbClr val="0000FF"/>
              </a:gs>
              <a:gs pos="100000">
                <a:srgbClr val="000066"/>
              </a:gs>
            </a:gsLst>
            <a:lin ang="5400000" scaled="1"/>
          </a:gradFill>
          <a:ln w="9525">
            <a:noFill/>
            <a:miter lim="800000"/>
            <a:headEnd/>
            <a:tailEnd/>
          </a:ln>
          <a:effectLst>
            <a:outerShdw dist="35921" dir="2700000" algn="ctr" rotWithShape="0">
              <a:srgbClr val="000000"/>
            </a:outerShdw>
          </a:effectLst>
        </p:spPr>
        <p:txBody>
          <a:bodyPr wrap="none" anchor="ctr"/>
          <a:lstStyle/>
          <a:p>
            <a:pPr>
              <a:defRPr/>
            </a:pPr>
            <a:endParaRPr lang="en-US"/>
          </a:p>
        </p:txBody>
      </p:sp>
      <p:sp>
        <p:nvSpPr>
          <p:cNvPr id="5331107" name="Line 163"/>
          <p:cNvSpPr>
            <a:spLocks noChangeShapeType="1"/>
          </p:cNvSpPr>
          <p:nvPr/>
        </p:nvSpPr>
        <p:spPr bwMode="auto">
          <a:xfrm>
            <a:off x="5271911" y="1282700"/>
            <a:ext cx="1412" cy="2066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08" name="Line 164"/>
          <p:cNvSpPr>
            <a:spLocks noChangeShapeType="1"/>
          </p:cNvSpPr>
          <p:nvPr/>
        </p:nvSpPr>
        <p:spPr bwMode="auto">
          <a:xfrm>
            <a:off x="5233811" y="2316164"/>
            <a:ext cx="38100" cy="158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09" name="Line 165"/>
          <p:cNvSpPr>
            <a:spLocks noChangeShapeType="1"/>
          </p:cNvSpPr>
          <p:nvPr/>
        </p:nvSpPr>
        <p:spPr bwMode="auto">
          <a:xfrm>
            <a:off x="5233811" y="1801813"/>
            <a:ext cx="38100"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10" name="Line 166"/>
          <p:cNvSpPr>
            <a:spLocks noChangeShapeType="1"/>
          </p:cNvSpPr>
          <p:nvPr/>
        </p:nvSpPr>
        <p:spPr bwMode="auto">
          <a:xfrm>
            <a:off x="5233811" y="1282700"/>
            <a:ext cx="38100"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11" name="Rectangle 167"/>
          <p:cNvSpPr>
            <a:spLocks noChangeArrowheads="1"/>
          </p:cNvSpPr>
          <p:nvPr/>
        </p:nvSpPr>
        <p:spPr bwMode="auto">
          <a:xfrm>
            <a:off x="5108222" y="3286126"/>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0</a:t>
            </a:r>
            <a:endParaRPr lang="en-US" sz="1200" u="none"/>
          </a:p>
        </p:txBody>
      </p:sp>
      <p:sp>
        <p:nvSpPr>
          <p:cNvPr id="5331112" name="Rectangle 168"/>
          <p:cNvSpPr>
            <a:spLocks noChangeArrowheads="1"/>
          </p:cNvSpPr>
          <p:nvPr/>
        </p:nvSpPr>
        <p:spPr bwMode="auto">
          <a:xfrm>
            <a:off x="4968523" y="2773363"/>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100</a:t>
            </a:r>
            <a:endParaRPr lang="en-US" sz="1200" u="none"/>
          </a:p>
        </p:txBody>
      </p:sp>
      <p:sp>
        <p:nvSpPr>
          <p:cNvPr id="5331113" name="Rectangle 169"/>
          <p:cNvSpPr>
            <a:spLocks noChangeArrowheads="1"/>
          </p:cNvSpPr>
          <p:nvPr/>
        </p:nvSpPr>
        <p:spPr bwMode="auto">
          <a:xfrm>
            <a:off x="4968523" y="2254251"/>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200</a:t>
            </a:r>
            <a:endParaRPr lang="en-US" sz="1200" u="none"/>
          </a:p>
        </p:txBody>
      </p:sp>
      <p:sp>
        <p:nvSpPr>
          <p:cNvPr id="5331114" name="Rectangle 170"/>
          <p:cNvSpPr>
            <a:spLocks noChangeArrowheads="1"/>
          </p:cNvSpPr>
          <p:nvPr/>
        </p:nvSpPr>
        <p:spPr bwMode="auto">
          <a:xfrm>
            <a:off x="4968523" y="1739901"/>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300</a:t>
            </a:r>
            <a:endParaRPr lang="en-US" sz="1200" u="none"/>
          </a:p>
        </p:txBody>
      </p:sp>
      <p:sp>
        <p:nvSpPr>
          <p:cNvPr id="5331115" name="Rectangle 171"/>
          <p:cNvSpPr>
            <a:spLocks noChangeArrowheads="1"/>
          </p:cNvSpPr>
          <p:nvPr/>
        </p:nvSpPr>
        <p:spPr bwMode="auto">
          <a:xfrm>
            <a:off x="5024578" y="1190845"/>
            <a:ext cx="254878"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400</a:t>
            </a:r>
            <a:endParaRPr lang="en-US" sz="1200" u="none"/>
          </a:p>
        </p:txBody>
      </p:sp>
      <p:sp>
        <p:nvSpPr>
          <p:cNvPr id="5331116" name="Line 172"/>
          <p:cNvSpPr>
            <a:spLocks noChangeShapeType="1"/>
          </p:cNvSpPr>
          <p:nvPr/>
        </p:nvSpPr>
        <p:spPr bwMode="auto">
          <a:xfrm>
            <a:off x="5242278" y="3349625"/>
            <a:ext cx="39511"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17" name="Line 173"/>
          <p:cNvSpPr>
            <a:spLocks noChangeShapeType="1"/>
          </p:cNvSpPr>
          <p:nvPr/>
        </p:nvSpPr>
        <p:spPr bwMode="auto">
          <a:xfrm>
            <a:off x="5437012" y="3349625"/>
            <a:ext cx="2720622" cy="1588"/>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18" name="Line 174"/>
          <p:cNvSpPr>
            <a:spLocks noChangeShapeType="1"/>
          </p:cNvSpPr>
          <p:nvPr/>
        </p:nvSpPr>
        <p:spPr bwMode="auto">
          <a:xfrm flipV="1">
            <a:off x="5437012" y="3349626"/>
            <a:ext cx="0"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19" name="Line 175"/>
          <p:cNvSpPr>
            <a:spLocks noChangeShapeType="1"/>
          </p:cNvSpPr>
          <p:nvPr/>
        </p:nvSpPr>
        <p:spPr bwMode="auto">
          <a:xfrm flipV="1">
            <a:off x="5619044" y="3349626"/>
            <a:ext cx="1412"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0" name="Line 176"/>
          <p:cNvSpPr>
            <a:spLocks noChangeShapeType="1"/>
          </p:cNvSpPr>
          <p:nvPr/>
        </p:nvSpPr>
        <p:spPr bwMode="auto">
          <a:xfrm flipV="1">
            <a:off x="5798256" y="3349626"/>
            <a:ext cx="0"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1" name="Line 177"/>
          <p:cNvSpPr>
            <a:spLocks noChangeShapeType="1"/>
          </p:cNvSpPr>
          <p:nvPr/>
        </p:nvSpPr>
        <p:spPr bwMode="auto">
          <a:xfrm flipV="1">
            <a:off x="5980289" y="3349626"/>
            <a:ext cx="1412"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2" name="Line 178"/>
          <p:cNvSpPr>
            <a:spLocks noChangeShapeType="1"/>
          </p:cNvSpPr>
          <p:nvPr/>
        </p:nvSpPr>
        <p:spPr bwMode="auto">
          <a:xfrm flipV="1">
            <a:off x="6163733" y="3349626"/>
            <a:ext cx="1412"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3" name="Line 179"/>
          <p:cNvSpPr>
            <a:spLocks noChangeShapeType="1"/>
          </p:cNvSpPr>
          <p:nvPr/>
        </p:nvSpPr>
        <p:spPr bwMode="auto">
          <a:xfrm flipV="1">
            <a:off x="6340123" y="3349626"/>
            <a:ext cx="1411"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4" name="Line 180"/>
          <p:cNvSpPr>
            <a:spLocks noChangeShapeType="1"/>
          </p:cNvSpPr>
          <p:nvPr/>
        </p:nvSpPr>
        <p:spPr bwMode="auto">
          <a:xfrm flipV="1">
            <a:off x="6524978" y="3349626"/>
            <a:ext cx="0"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5" name="Line 181"/>
          <p:cNvSpPr>
            <a:spLocks noChangeShapeType="1"/>
          </p:cNvSpPr>
          <p:nvPr/>
        </p:nvSpPr>
        <p:spPr bwMode="auto">
          <a:xfrm flipV="1">
            <a:off x="6708422" y="3349626"/>
            <a:ext cx="1412"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6" name="Line 182"/>
          <p:cNvSpPr>
            <a:spLocks noChangeShapeType="1"/>
          </p:cNvSpPr>
          <p:nvPr/>
        </p:nvSpPr>
        <p:spPr bwMode="auto">
          <a:xfrm flipV="1">
            <a:off x="6884812" y="3349626"/>
            <a:ext cx="0"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7" name="Line 183"/>
          <p:cNvSpPr>
            <a:spLocks noChangeShapeType="1"/>
          </p:cNvSpPr>
          <p:nvPr/>
        </p:nvSpPr>
        <p:spPr bwMode="auto">
          <a:xfrm flipV="1">
            <a:off x="7068256" y="3349626"/>
            <a:ext cx="1411"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8" name="Line 184"/>
          <p:cNvSpPr>
            <a:spLocks noChangeShapeType="1"/>
          </p:cNvSpPr>
          <p:nvPr/>
        </p:nvSpPr>
        <p:spPr bwMode="auto">
          <a:xfrm flipV="1">
            <a:off x="7251701" y="3349626"/>
            <a:ext cx="1411"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29" name="Line 185"/>
          <p:cNvSpPr>
            <a:spLocks noChangeShapeType="1"/>
          </p:cNvSpPr>
          <p:nvPr/>
        </p:nvSpPr>
        <p:spPr bwMode="auto">
          <a:xfrm flipV="1">
            <a:off x="7429500" y="3349626"/>
            <a:ext cx="0"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30" name="Line 186"/>
          <p:cNvSpPr>
            <a:spLocks noChangeShapeType="1"/>
          </p:cNvSpPr>
          <p:nvPr/>
        </p:nvSpPr>
        <p:spPr bwMode="auto">
          <a:xfrm flipV="1">
            <a:off x="7612945" y="3349626"/>
            <a:ext cx="1411"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31" name="Line 187"/>
          <p:cNvSpPr>
            <a:spLocks noChangeShapeType="1"/>
          </p:cNvSpPr>
          <p:nvPr/>
        </p:nvSpPr>
        <p:spPr bwMode="auto">
          <a:xfrm flipV="1">
            <a:off x="7796390" y="3349626"/>
            <a:ext cx="1411"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32" name="Line 188"/>
          <p:cNvSpPr>
            <a:spLocks noChangeShapeType="1"/>
          </p:cNvSpPr>
          <p:nvPr/>
        </p:nvSpPr>
        <p:spPr bwMode="auto">
          <a:xfrm flipV="1">
            <a:off x="7972778" y="3349626"/>
            <a:ext cx="1412"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33" name="Line 189"/>
          <p:cNvSpPr>
            <a:spLocks noChangeShapeType="1"/>
          </p:cNvSpPr>
          <p:nvPr/>
        </p:nvSpPr>
        <p:spPr bwMode="auto">
          <a:xfrm flipV="1">
            <a:off x="8157634" y="3349626"/>
            <a:ext cx="0" cy="34925"/>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34" name="Rectangle 190"/>
          <p:cNvSpPr>
            <a:spLocks noChangeArrowheads="1"/>
          </p:cNvSpPr>
          <p:nvPr/>
        </p:nvSpPr>
        <p:spPr bwMode="auto">
          <a:xfrm>
            <a:off x="5405968" y="3424238"/>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0</a:t>
            </a:r>
            <a:endParaRPr lang="en-US" sz="1200" u="none"/>
          </a:p>
        </p:txBody>
      </p:sp>
      <p:sp>
        <p:nvSpPr>
          <p:cNvPr id="5331135" name="Rectangle 191"/>
          <p:cNvSpPr>
            <a:spLocks noChangeArrowheads="1"/>
          </p:cNvSpPr>
          <p:nvPr/>
        </p:nvSpPr>
        <p:spPr bwMode="auto">
          <a:xfrm>
            <a:off x="5946422" y="3424238"/>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1</a:t>
            </a:r>
            <a:endParaRPr lang="en-US" sz="1200" u="none"/>
          </a:p>
        </p:txBody>
      </p:sp>
      <p:sp>
        <p:nvSpPr>
          <p:cNvPr id="5331136" name="Rectangle 192"/>
          <p:cNvSpPr>
            <a:spLocks noChangeArrowheads="1"/>
          </p:cNvSpPr>
          <p:nvPr/>
        </p:nvSpPr>
        <p:spPr bwMode="auto">
          <a:xfrm>
            <a:off x="6493934" y="3424238"/>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2</a:t>
            </a:r>
            <a:endParaRPr lang="en-US" sz="1200" u="none"/>
          </a:p>
        </p:txBody>
      </p:sp>
      <p:sp>
        <p:nvSpPr>
          <p:cNvPr id="5331137" name="Rectangle 193"/>
          <p:cNvSpPr>
            <a:spLocks noChangeArrowheads="1"/>
          </p:cNvSpPr>
          <p:nvPr/>
        </p:nvSpPr>
        <p:spPr bwMode="auto">
          <a:xfrm>
            <a:off x="7037212" y="3424238"/>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3</a:t>
            </a:r>
            <a:endParaRPr lang="en-US" sz="1200" u="none"/>
          </a:p>
        </p:txBody>
      </p:sp>
      <p:sp>
        <p:nvSpPr>
          <p:cNvPr id="5331138" name="Rectangle 194"/>
          <p:cNvSpPr>
            <a:spLocks noChangeArrowheads="1"/>
          </p:cNvSpPr>
          <p:nvPr/>
        </p:nvSpPr>
        <p:spPr bwMode="auto">
          <a:xfrm>
            <a:off x="7581901" y="3424238"/>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4</a:t>
            </a:r>
            <a:endParaRPr lang="en-US" sz="1200" u="none"/>
          </a:p>
        </p:txBody>
      </p:sp>
      <p:sp>
        <p:nvSpPr>
          <p:cNvPr id="5331139" name="Rectangle 195"/>
          <p:cNvSpPr>
            <a:spLocks noChangeArrowheads="1"/>
          </p:cNvSpPr>
          <p:nvPr/>
        </p:nvSpPr>
        <p:spPr bwMode="auto">
          <a:xfrm>
            <a:off x="8043334" y="3424238"/>
            <a:ext cx="84960"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5</a:t>
            </a:r>
            <a:endParaRPr lang="en-US" sz="1200" u="none"/>
          </a:p>
        </p:txBody>
      </p:sp>
      <p:sp>
        <p:nvSpPr>
          <p:cNvPr id="5331140" name="Rectangle 196"/>
          <p:cNvSpPr>
            <a:spLocks noChangeArrowheads="1"/>
          </p:cNvSpPr>
          <p:nvPr/>
        </p:nvSpPr>
        <p:spPr bwMode="auto">
          <a:xfrm>
            <a:off x="6251222" y="3573463"/>
            <a:ext cx="1288814"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Hrs. after cocaine</a:t>
            </a:r>
            <a:endParaRPr lang="en-US" sz="1200" u="none"/>
          </a:p>
        </p:txBody>
      </p:sp>
      <p:sp>
        <p:nvSpPr>
          <p:cNvPr id="5331141" name="Rectangle 197"/>
          <p:cNvSpPr>
            <a:spLocks noChangeArrowheads="1"/>
          </p:cNvSpPr>
          <p:nvPr/>
        </p:nvSpPr>
        <p:spPr bwMode="auto">
          <a:xfrm rot="16200000">
            <a:off x="4121350" y="2054762"/>
            <a:ext cx="1399422" cy="184666"/>
          </a:xfrm>
          <a:prstGeom prst="rect">
            <a:avLst/>
          </a:prstGeom>
          <a:noFill/>
          <a:ln w="9525">
            <a:noFill/>
            <a:miter lim="800000"/>
            <a:headEnd/>
            <a:tailEnd/>
          </a:ln>
          <a:effectLst>
            <a:outerShdw dist="35921" dir="2700000" algn="ctr" rotWithShape="0">
              <a:srgbClr val="000000"/>
            </a:outerShdw>
          </a:effectLst>
        </p:spPr>
        <p:txBody>
          <a:bodyPr wrap="none" lIns="0" tIns="0" rIns="0" bIns="0">
            <a:spAutoFit/>
          </a:bodyPr>
          <a:lstStyle/>
          <a:p>
            <a:pPr>
              <a:defRPr/>
            </a:pPr>
            <a:r>
              <a:rPr lang="en-US" sz="1200" b="1" u="none">
                <a:solidFill>
                  <a:srgbClr val="FFFFFF"/>
                </a:solidFill>
                <a:latin typeface="Arial" pitchFamily="34" charset="0"/>
              </a:rPr>
              <a:t>% of Basal Release</a:t>
            </a:r>
            <a:endParaRPr lang="en-US" sz="1200" u="none"/>
          </a:p>
        </p:txBody>
      </p:sp>
      <p:sp>
        <p:nvSpPr>
          <p:cNvPr id="5331142" name="Line 198"/>
          <p:cNvSpPr>
            <a:spLocks noChangeShapeType="1"/>
          </p:cNvSpPr>
          <p:nvPr/>
        </p:nvSpPr>
        <p:spPr bwMode="auto">
          <a:xfrm>
            <a:off x="5397500" y="2833689"/>
            <a:ext cx="38100" cy="158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143" name="Line 199"/>
          <p:cNvSpPr>
            <a:spLocks noChangeShapeType="1"/>
          </p:cNvSpPr>
          <p:nvPr/>
        </p:nvSpPr>
        <p:spPr bwMode="auto">
          <a:xfrm flipV="1">
            <a:off x="5435601" y="2225676"/>
            <a:ext cx="183444" cy="60801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46" name="Oval 202"/>
          <p:cNvSpPr>
            <a:spLocks noChangeArrowheads="1"/>
          </p:cNvSpPr>
          <p:nvPr/>
        </p:nvSpPr>
        <p:spPr bwMode="auto">
          <a:xfrm>
            <a:off x="5433898" y="2746704"/>
            <a:ext cx="81844"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49" name="Line 205"/>
          <p:cNvSpPr>
            <a:spLocks noChangeShapeType="1"/>
          </p:cNvSpPr>
          <p:nvPr/>
        </p:nvSpPr>
        <p:spPr bwMode="auto">
          <a:xfrm flipV="1">
            <a:off x="5619045" y="2035175"/>
            <a:ext cx="176389" cy="19050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0" name="Line 206"/>
          <p:cNvSpPr>
            <a:spLocks noChangeShapeType="1"/>
          </p:cNvSpPr>
          <p:nvPr/>
        </p:nvSpPr>
        <p:spPr bwMode="auto">
          <a:xfrm flipV="1">
            <a:off x="5795434" y="1879600"/>
            <a:ext cx="184855" cy="15557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1" name="Line 207"/>
          <p:cNvSpPr>
            <a:spLocks noChangeShapeType="1"/>
          </p:cNvSpPr>
          <p:nvPr/>
        </p:nvSpPr>
        <p:spPr bwMode="auto">
          <a:xfrm flipV="1">
            <a:off x="5980290" y="1646238"/>
            <a:ext cx="183444" cy="23336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2" name="Line 208"/>
          <p:cNvSpPr>
            <a:spLocks noChangeShapeType="1"/>
          </p:cNvSpPr>
          <p:nvPr/>
        </p:nvSpPr>
        <p:spPr bwMode="auto">
          <a:xfrm>
            <a:off x="6163734" y="1646238"/>
            <a:ext cx="176389" cy="5080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3" name="Line 209"/>
          <p:cNvSpPr>
            <a:spLocks noChangeShapeType="1"/>
          </p:cNvSpPr>
          <p:nvPr/>
        </p:nvSpPr>
        <p:spPr bwMode="auto">
          <a:xfrm>
            <a:off x="6340123" y="1697038"/>
            <a:ext cx="183444" cy="8096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4" name="Line 210"/>
          <p:cNvSpPr>
            <a:spLocks noChangeShapeType="1"/>
          </p:cNvSpPr>
          <p:nvPr/>
        </p:nvSpPr>
        <p:spPr bwMode="auto">
          <a:xfrm>
            <a:off x="6523568" y="1778000"/>
            <a:ext cx="183444" cy="12541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5" name="Line 211"/>
          <p:cNvSpPr>
            <a:spLocks noChangeShapeType="1"/>
          </p:cNvSpPr>
          <p:nvPr/>
        </p:nvSpPr>
        <p:spPr bwMode="auto">
          <a:xfrm>
            <a:off x="6707012" y="1903413"/>
            <a:ext cx="176388" cy="10318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6" name="Line 212"/>
          <p:cNvSpPr>
            <a:spLocks noChangeShapeType="1"/>
          </p:cNvSpPr>
          <p:nvPr/>
        </p:nvSpPr>
        <p:spPr bwMode="auto">
          <a:xfrm>
            <a:off x="6883401" y="2006600"/>
            <a:ext cx="183444" cy="39052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7" name="Line 213"/>
          <p:cNvSpPr>
            <a:spLocks noChangeShapeType="1"/>
          </p:cNvSpPr>
          <p:nvPr/>
        </p:nvSpPr>
        <p:spPr bwMode="auto">
          <a:xfrm>
            <a:off x="7066845" y="2397126"/>
            <a:ext cx="184856" cy="3492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8" name="Line 214"/>
          <p:cNvSpPr>
            <a:spLocks noChangeShapeType="1"/>
          </p:cNvSpPr>
          <p:nvPr/>
        </p:nvSpPr>
        <p:spPr bwMode="auto">
          <a:xfrm>
            <a:off x="7251701" y="2432051"/>
            <a:ext cx="176388" cy="6826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59" name="Line 215"/>
          <p:cNvSpPr>
            <a:spLocks noChangeShapeType="1"/>
          </p:cNvSpPr>
          <p:nvPr/>
        </p:nvSpPr>
        <p:spPr bwMode="auto">
          <a:xfrm>
            <a:off x="7428090" y="2500314"/>
            <a:ext cx="183444" cy="5238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60" name="Line 216"/>
          <p:cNvSpPr>
            <a:spLocks noChangeShapeType="1"/>
          </p:cNvSpPr>
          <p:nvPr/>
        </p:nvSpPr>
        <p:spPr bwMode="auto">
          <a:xfrm>
            <a:off x="7611534" y="2552701"/>
            <a:ext cx="183444" cy="7461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61" name="Line 217"/>
          <p:cNvSpPr>
            <a:spLocks noChangeShapeType="1"/>
          </p:cNvSpPr>
          <p:nvPr/>
        </p:nvSpPr>
        <p:spPr bwMode="auto">
          <a:xfrm>
            <a:off x="7794978" y="2627313"/>
            <a:ext cx="177800" cy="5080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62" name="Line 218"/>
          <p:cNvSpPr>
            <a:spLocks noChangeShapeType="1"/>
          </p:cNvSpPr>
          <p:nvPr/>
        </p:nvSpPr>
        <p:spPr bwMode="auto">
          <a:xfrm>
            <a:off x="7972778" y="2678113"/>
            <a:ext cx="183444" cy="1270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91" name="Oval 247"/>
          <p:cNvSpPr>
            <a:spLocks noChangeArrowheads="1"/>
          </p:cNvSpPr>
          <p:nvPr/>
        </p:nvSpPr>
        <p:spPr bwMode="auto">
          <a:xfrm>
            <a:off x="5573889" y="2184401"/>
            <a:ext cx="83256"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92" name="Oval 248"/>
          <p:cNvSpPr>
            <a:spLocks noChangeArrowheads="1"/>
          </p:cNvSpPr>
          <p:nvPr/>
        </p:nvSpPr>
        <p:spPr bwMode="auto">
          <a:xfrm>
            <a:off x="5751690" y="1995488"/>
            <a:ext cx="81844" cy="74612"/>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93" name="Oval 249"/>
          <p:cNvSpPr>
            <a:spLocks noChangeArrowheads="1"/>
          </p:cNvSpPr>
          <p:nvPr/>
        </p:nvSpPr>
        <p:spPr bwMode="auto">
          <a:xfrm>
            <a:off x="5935134" y="1839913"/>
            <a:ext cx="81844" cy="74612"/>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94" name="Oval 250"/>
          <p:cNvSpPr>
            <a:spLocks noChangeArrowheads="1"/>
          </p:cNvSpPr>
          <p:nvPr/>
        </p:nvSpPr>
        <p:spPr bwMode="auto">
          <a:xfrm>
            <a:off x="6118578" y="1604963"/>
            <a:ext cx="83256" cy="74612"/>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95" name="Oval 251"/>
          <p:cNvSpPr>
            <a:spLocks noChangeArrowheads="1"/>
          </p:cNvSpPr>
          <p:nvPr/>
        </p:nvSpPr>
        <p:spPr bwMode="auto">
          <a:xfrm>
            <a:off x="6296378" y="1657351"/>
            <a:ext cx="81844"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96" name="Oval 252"/>
          <p:cNvSpPr>
            <a:spLocks noChangeArrowheads="1"/>
          </p:cNvSpPr>
          <p:nvPr/>
        </p:nvSpPr>
        <p:spPr bwMode="auto">
          <a:xfrm>
            <a:off x="6479823" y="1738313"/>
            <a:ext cx="81844" cy="74612"/>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97" name="Oval 253"/>
          <p:cNvSpPr>
            <a:spLocks noChangeArrowheads="1"/>
          </p:cNvSpPr>
          <p:nvPr/>
        </p:nvSpPr>
        <p:spPr bwMode="auto">
          <a:xfrm>
            <a:off x="6663267" y="1863726"/>
            <a:ext cx="81844"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98" name="Oval 254"/>
          <p:cNvSpPr>
            <a:spLocks noChangeArrowheads="1"/>
          </p:cNvSpPr>
          <p:nvPr/>
        </p:nvSpPr>
        <p:spPr bwMode="auto">
          <a:xfrm>
            <a:off x="6839657" y="1966913"/>
            <a:ext cx="81844" cy="74612"/>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199" name="Oval 255"/>
          <p:cNvSpPr>
            <a:spLocks noChangeArrowheads="1"/>
          </p:cNvSpPr>
          <p:nvPr/>
        </p:nvSpPr>
        <p:spPr bwMode="auto">
          <a:xfrm>
            <a:off x="7023101" y="2357438"/>
            <a:ext cx="81844" cy="74612"/>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200" name="Oval 256"/>
          <p:cNvSpPr>
            <a:spLocks noChangeArrowheads="1"/>
          </p:cNvSpPr>
          <p:nvPr/>
        </p:nvSpPr>
        <p:spPr bwMode="auto">
          <a:xfrm>
            <a:off x="7206545" y="2390776"/>
            <a:ext cx="83255"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201" name="Oval 257"/>
          <p:cNvSpPr>
            <a:spLocks noChangeArrowheads="1"/>
          </p:cNvSpPr>
          <p:nvPr/>
        </p:nvSpPr>
        <p:spPr bwMode="auto">
          <a:xfrm>
            <a:off x="7384346" y="2460626"/>
            <a:ext cx="81844"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202" name="Oval 258"/>
          <p:cNvSpPr>
            <a:spLocks noChangeArrowheads="1"/>
          </p:cNvSpPr>
          <p:nvPr/>
        </p:nvSpPr>
        <p:spPr bwMode="auto">
          <a:xfrm>
            <a:off x="7567790" y="2511426"/>
            <a:ext cx="81844"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203" name="Oval 259"/>
          <p:cNvSpPr>
            <a:spLocks noChangeArrowheads="1"/>
          </p:cNvSpPr>
          <p:nvPr/>
        </p:nvSpPr>
        <p:spPr bwMode="auto">
          <a:xfrm>
            <a:off x="7751234" y="2586038"/>
            <a:ext cx="81844" cy="7620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204" name="Oval 260"/>
          <p:cNvSpPr>
            <a:spLocks noChangeArrowheads="1"/>
          </p:cNvSpPr>
          <p:nvPr/>
        </p:nvSpPr>
        <p:spPr bwMode="auto">
          <a:xfrm>
            <a:off x="7929034" y="2638426"/>
            <a:ext cx="81844" cy="7461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205" name="Oval 261"/>
          <p:cNvSpPr>
            <a:spLocks noChangeArrowheads="1"/>
          </p:cNvSpPr>
          <p:nvPr/>
        </p:nvSpPr>
        <p:spPr bwMode="auto">
          <a:xfrm>
            <a:off x="8112479" y="2649538"/>
            <a:ext cx="80433" cy="74612"/>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331246" name="Line 302"/>
          <p:cNvSpPr>
            <a:spLocks noChangeShapeType="1"/>
          </p:cNvSpPr>
          <p:nvPr/>
        </p:nvSpPr>
        <p:spPr bwMode="auto">
          <a:xfrm>
            <a:off x="5226756" y="2820988"/>
            <a:ext cx="36689"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p>
        </p:txBody>
      </p:sp>
      <p:sp>
        <p:nvSpPr>
          <p:cNvPr id="5331247" name="Text Box 303"/>
          <p:cNvSpPr txBox="1">
            <a:spLocks noChangeArrowheads="1"/>
          </p:cNvSpPr>
          <p:nvPr/>
        </p:nvSpPr>
        <p:spPr bwMode="auto">
          <a:xfrm>
            <a:off x="6944078" y="876301"/>
            <a:ext cx="1156086" cy="40011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1" hangingPunct="1">
              <a:defRPr/>
            </a:pPr>
            <a:r>
              <a:rPr lang="en-US" sz="2000" b="1" u="none">
                <a:solidFill>
                  <a:srgbClr val="FFFF00"/>
                </a:solidFill>
              </a:rPr>
              <a:t>COCAINE</a:t>
            </a:r>
          </a:p>
        </p:txBody>
      </p:sp>
      <p:sp>
        <p:nvSpPr>
          <p:cNvPr id="54525" name="Text Box 2154"/>
          <p:cNvSpPr txBox="1">
            <a:spLocks noChangeArrowheads="1"/>
          </p:cNvSpPr>
          <p:nvPr/>
        </p:nvSpPr>
        <p:spPr bwMode="auto">
          <a:xfrm>
            <a:off x="6942667" y="914401"/>
            <a:ext cx="1313180" cy="400110"/>
          </a:xfrm>
          <a:prstGeom prst="rect">
            <a:avLst/>
          </a:prstGeom>
          <a:solidFill>
            <a:srgbClr val="001E74"/>
          </a:solidFill>
          <a:ln w="9525">
            <a:noFill/>
            <a:miter lim="800000"/>
            <a:headEnd/>
            <a:tailEnd/>
          </a:ln>
        </p:spPr>
        <p:txBody>
          <a:bodyPr wrap="none">
            <a:spAutoFit/>
          </a:bodyPr>
          <a:lstStyle/>
          <a:p>
            <a:r>
              <a:rPr lang="en-US" sz="2000" b="1" u="none" dirty="0">
                <a:solidFill>
                  <a:schemeClr val="tx2"/>
                </a:solidFill>
                <a:latin typeface="Arial" pitchFamily="34" charset="0"/>
              </a:rPr>
              <a:t>                </a:t>
            </a:r>
          </a:p>
        </p:txBody>
      </p:sp>
      <p:sp>
        <p:nvSpPr>
          <p:cNvPr id="5724267" name="Text Box 2155"/>
          <p:cNvSpPr txBox="1">
            <a:spLocks noChangeArrowheads="1"/>
          </p:cNvSpPr>
          <p:nvPr/>
        </p:nvSpPr>
        <p:spPr bwMode="auto">
          <a:xfrm>
            <a:off x="7005079" y="1143001"/>
            <a:ext cx="1369286" cy="40011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eaLnBrk="1" hangingPunct="1">
              <a:defRPr/>
            </a:pPr>
            <a:r>
              <a:rPr lang="en-US" sz="2000" b="1" u="none" dirty="0">
                <a:solidFill>
                  <a:schemeClr val="accent6">
                    <a:lumMod val="60000"/>
                    <a:lumOff val="40000"/>
                  </a:schemeClr>
                </a:solidFill>
                <a:latin typeface="Arial" pitchFamily="34" charset="0"/>
              </a:rPr>
              <a:t>COCAINE</a:t>
            </a:r>
          </a:p>
        </p:txBody>
      </p:sp>
      <p:sp>
        <p:nvSpPr>
          <p:cNvPr id="5724271" name="Oval 2159"/>
          <p:cNvSpPr>
            <a:spLocks noChangeArrowheads="1"/>
          </p:cNvSpPr>
          <p:nvPr/>
        </p:nvSpPr>
        <p:spPr bwMode="auto">
          <a:xfrm>
            <a:off x="5606345" y="502920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74" name="Oval 2162"/>
          <p:cNvSpPr>
            <a:spLocks noChangeArrowheads="1"/>
          </p:cNvSpPr>
          <p:nvPr/>
        </p:nvSpPr>
        <p:spPr bwMode="auto">
          <a:xfrm>
            <a:off x="5791200" y="487680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75" name="Oval 2163"/>
          <p:cNvSpPr>
            <a:spLocks noChangeArrowheads="1"/>
          </p:cNvSpPr>
          <p:nvPr/>
        </p:nvSpPr>
        <p:spPr bwMode="auto">
          <a:xfrm>
            <a:off x="5980289" y="474345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76" name="Oval 2164"/>
          <p:cNvSpPr>
            <a:spLocks noChangeArrowheads="1"/>
          </p:cNvSpPr>
          <p:nvPr/>
        </p:nvSpPr>
        <p:spPr bwMode="auto">
          <a:xfrm>
            <a:off x="6182078" y="4614863"/>
            <a:ext cx="70556" cy="68262"/>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77" name="Oval 2165"/>
          <p:cNvSpPr>
            <a:spLocks noChangeArrowheads="1"/>
          </p:cNvSpPr>
          <p:nvPr/>
        </p:nvSpPr>
        <p:spPr bwMode="auto">
          <a:xfrm>
            <a:off x="6352822" y="457200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78" name="Oval 2166"/>
          <p:cNvSpPr>
            <a:spLocks noChangeArrowheads="1"/>
          </p:cNvSpPr>
          <p:nvPr/>
        </p:nvSpPr>
        <p:spPr bwMode="auto">
          <a:xfrm>
            <a:off x="6536267" y="459740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79" name="Oval 2167"/>
          <p:cNvSpPr>
            <a:spLocks noChangeArrowheads="1"/>
          </p:cNvSpPr>
          <p:nvPr/>
        </p:nvSpPr>
        <p:spPr bwMode="auto">
          <a:xfrm>
            <a:off x="6739467" y="4614863"/>
            <a:ext cx="70556" cy="68262"/>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80" name="Oval 2168"/>
          <p:cNvSpPr>
            <a:spLocks noChangeArrowheads="1"/>
          </p:cNvSpPr>
          <p:nvPr/>
        </p:nvSpPr>
        <p:spPr bwMode="auto">
          <a:xfrm>
            <a:off x="6921501" y="464820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81" name="Oval 2169"/>
          <p:cNvSpPr>
            <a:spLocks noChangeArrowheads="1"/>
          </p:cNvSpPr>
          <p:nvPr/>
        </p:nvSpPr>
        <p:spPr bwMode="auto">
          <a:xfrm>
            <a:off x="7117645" y="4687888"/>
            <a:ext cx="70556" cy="68262"/>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82" name="Oval 2170"/>
          <p:cNvSpPr>
            <a:spLocks noChangeArrowheads="1"/>
          </p:cNvSpPr>
          <p:nvPr/>
        </p:nvSpPr>
        <p:spPr bwMode="auto">
          <a:xfrm>
            <a:off x="7281334" y="480060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83" name="Oval 2171"/>
          <p:cNvSpPr>
            <a:spLocks noChangeArrowheads="1"/>
          </p:cNvSpPr>
          <p:nvPr/>
        </p:nvSpPr>
        <p:spPr bwMode="auto">
          <a:xfrm>
            <a:off x="7484534" y="4899026"/>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84" name="Oval 2172"/>
          <p:cNvSpPr>
            <a:spLocks noChangeArrowheads="1"/>
          </p:cNvSpPr>
          <p:nvPr/>
        </p:nvSpPr>
        <p:spPr bwMode="auto">
          <a:xfrm>
            <a:off x="7636934" y="5091113"/>
            <a:ext cx="70556" cy="68262"/>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85" name="Oval 2173"/>
          <p:cNvSpPr>
            <a:spLocks noChangeArrowheads="1"/>
          </p:cNvSpPr>
          <p:nvPr/>
        </p:nvSpPr>
        <p:spPr bwMode="auto">
          <a:xfrm>
            <a:off x="7840134" y="518160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86" name="Oval 2174"/>
          <p:cNvSpPr>
            <a:spLocks noChangeArrowheads="1"/>
          </p:cNvSpPr>
          <p:nvPr/>
        </p:nvSpPr>
        <p:spPr bwMode="auto">
          <a:xfrm>
            <a:off x="8034867" y="520065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
        <p:nvSpPr>
          <p:cNvPr id="5724287" name="Oval 2175"/>
          <p:cNvSpPr>
            <a:spLocks noChangeArrowheads="1"/>
          </p:cNvSpPr>
          <p:nvPr/>
        </p:nvSpPr>
        <p:spPr bwMode="auto">
          <a:xfrm>
            <a:off x="8229600" y="5257801"/>
            <a:ext cx="70556" cy="68263"/>
          </a:xfrm>
          <a:prstGeom prst="ellipse">
            <a:avLst/>
          </a:prstGeom>
          <a:solidFill>
            <a:schemeClr val="accent1"/>
          </a:solidFill>
          <a:ln w="9525">
            <a:solidFill>
              <a:srgbClr val="FF9966"/>
            </a:solidFill>
            <a:round/>
            <a:headEnd/>
            <a:tailEnd/>
          </a:ln>
          <a:effectLst>
            <a:outerShdw dist="35921" dir="2700000" algn="ctr" rotWithShape="0">
              <a:srgbClr val="000000"/>
            </a:outerShdw>
          </a:effectLst>
        </p:spPr>
        <p:txBody>
          <a:bodyPr/>
          <a:lstStyle/>
          <a:p>
            <a:pPr>
              <a:defRPr/>
            </a:pPr>
            <a:endParaRPr lang="en-US"/>
          </a:p>
        </p:txBody>
      </p:sp>
    </p:spTree>
    <p:extLst>
      <p:ext uri="{BB962C8B-B14F-4D97-AF65-F5344CB8AC3E}">
        <p14:creationId xmlns:p14="http://schemas.microsoft.com/office/powerpoint/2010/main" val="122637307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r>
              <a:rPr lang="en-US" dirty="0"/>
              <a:t>Binge Intoxication stage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43000"/>
            <a:ext cx="8305800" cy="5181600"/>
          </a:xfrm>
          <a:prstGeom prst="rect">
            <a:avLst/>
          </a:prstGeom>
        </p:spPr>
      </p:pic>
    </p:spTree>
    <p:extLst>
      <p:ext uri="{BB962C8B-B14F-4D97-AF65-F5344CB8AC3E}">
        <p14:creationId xmlns:p14="http://schemas.microsoft.com/office/powerpoint/2010/main" val="199900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BEFB-BB39-F59E-BB14-CAB2E388FD6B}"/>
              </a:ext>
            </a:extLst>
          </p:cNvPr>
          <p:cNvSpPr>
            <a:spLocks noGrp="1"/>
          </p:cNvSpPr>
          <p:nvPr>
            <p:ph type="title"/>
          </p:nvPr>
        </p:nvSpPr>
        <p:spPr/>
        <p:txBody>
          <a:bodyPr>
            <a:normAutofit/>
          </a:bodyPr>
          <a:lstStyle/>
          <a:p>
            <a:r>
              <a:rPr lang="en-US" sz="2800" dirty="0">
                <a:solidFill>
                  <a:schemeClr val="bg1"/>
                </a:solidFill>
              </a:rPr>
              <a:t>The Brain’s adjustment for homeostasis – downregulation of receptors</a:t>
            </a:r>
          </a:p>
        </p:txBody>
      </p:sp>
      <p:pic>
        <p:nvPicPr>
          <p:cNvPr id="4" name="Content Placeholder 3">
            <a:extLst>
              <a:ext uri="{FF2B5EF4-FFF2-40B4-BE49-F238E27FC236}">
                <a16:creationId xmlns:a16="http://schemas.microsoft.com/office/drawing/2014/main" id="{5E648ADB-34C3-610B-6D38-FDFACAA67C83}"/>
              </a:ext>
            </a:extLst>
          </p:cNvPr>
          <p:cNvPicPr>
            <a:picLocks noGrp="1" noChangeAspect="1"/>
          </p:cNvPicPr>
          <p:nvPr>
            <p:ph idx="1"/>
          </p:nvPr>
        </p:nvPicPr>
        <p:blipFill>
          <a:blip r:embed="rId2"/>
          <a:stretch>
            <a:fillRect/>
          </a:stretch>
        </p:blipFill>
        <p:spPr>
          <a:xfrm>
            <a:off x="2362200" y="1600200"/>
            <a:ext cx="4419600" cy="4572000"/>
          </a:xfrm>
        </p:spPr>
      </p:pic>
      <p:sp>
        <p:nvSpPr>
          <p:cNvPr id="5" name="TextBox 4">
            <a:extLst>
              <a:ext uri="{FF2B5EF4-FFF2-40B4-BE49-F238E27FC236}">
                <a16:creationId xmlns:a16="http://schemas.microsoft.com/office/drawing/2014/main" id="{CC6AC8BF-8576-2E4E-132C-2ED142F0F47E}"/>
              </a:ext>
            </a:extLst>
          </p:cNvPr>
          <p:cNvSpPr txBox="1"/>
          <p:nvPr/>
        </p:nvSpPr>
        <p:spPr>
          <a:xfrm>
            <a:off x="1371600" y="6094319"/>
            <a:ext cx="6553200" cy="738664"/>
          </a:xfrm>
          <a:prstGeom prst="rect">
            <a:avLst/>
          </a:prstGeom>
          <a:noFill/>
        </p:spPr>
        <p:txBody>
          <a:bodyPr wrap="square" rtlCol="0">
            <a:spAutoFit/>
          </a:bodyPr>
          <a:lstStyle/>
          <a:p>
            <a:r>
              <a:rPr lang="en-US" sz="1400" b="0" i="0" u="none" strike="noStrike" dirty="0">
                <a:solidFill>
                  <a:srgbClr val="FF0000"/>
                </a:solidFill>
                <a:effectLst/>
                <a:latin typeface="-apple-system"/>
              </a:rPr>
              <a:t>Volkow, N., Fowler, J., Wang, GJ. </a:t>
            </a:r>
            <a:r>
              <a:rPr lang="en-US" sz="1400" b="0" i="1" u="none" strike="noStrike" dirty="0">
                <a:solidFill>
                  <a:srgbClr val="FF0000"/>
                </a:solidFill>
                <a:effectLst/>
                <a:latin typeface="-apple-system"/>
              </a:rPr>
              <a:t>et al.</a:t>
            </a:r>
            <a:r>
              <a:rPr lang="en-US" sz="1400" b="0" i="0" u="none" strike="noStrike" dirty="0">
                <a:solidFill>
                  <a:srgbClr val="FF0000"/>
                </a:solidFill>
                <a:effectLst/>
                <a:latin typeface="-apple-system"/>
              </a:rPr>
              <a:t> Dopamine in drug abuse and addiction: results from imaging studies and treatment implications. </a:t>
            </a:r>
            <a:r>
              <a:rPr lang="en-US" sz="1400" b="0" i="1" u="none" strike="noStrike" dirty="0">
                <a:solidFill>
                  <a:srgbClr val="FF0000"/>
                </a:solidFill>
                <a:effectLst/>
                <a:latin typeface="-apple-system"/>
              </a:rPr>
              <a:t>Mol Psychiatry</a:t>
            </a:r>
            <a:r>
              <a:rPr lang="en-US" sz="1400" b="0" i="0" u="none" strike="noStrike" dirty="0">
                <a:solidFill>
                  <a:srgbClr val="FF0000"/>
                </a:solidFill>
                <a:effectLst/>
                <a:latin typeface="-apple-system"/>
              </a:rPr>
              <a:t> </a:t>
            </a:r>
            <a:r>
              <a:rPr lang="en-US" sz="1400" b="1" i="0" u="none" strike="noStrike" dirty="0">
                <a:solidFill>
                  <a:srgbClr val="FF0000"/>
                </a:solidFill>
                <a:effectLst/>
                <a:latin typeface="-apple-system"/>
              </a:rPr>
              <a:t>9</a:t>
            </a:r>
            <a:r>
              <a:rPr lang="en-US" sz="1400" b="0" i="0" u="none" strike="noStrike" dirty="0">
                <a:solidFill>
                  <a:srgbClr val="FF0000"/>
                </a:solidFill>
                <a:effectLst/>
                <a:latin typeface="-apple-system"/>
              </a:rPr>
              <a:t>, 557–569 (2004). https://</a:t>
            </a:r>
            <a:r>
              <a:rPr lang="en-US" sz="1400" b="0" i="0" u="none" strike="noStrike" dirty="0" err="1">
                <a:solidFill>
                  <a:srgbClr val="FF0000"/>
                </a:solidFill>
                <a:effectLst/>
                <a:latin typeface="-apple-system"/>
              </a:rPr>
              <a:t>doi.org</a:t>
            </a:r>
            <a:r>
              <a:rPr lang="en-US" sz="1400" b="0" i="0" u="none" strike="noStrike" dirty="0">
                <a:solidFill>
                  <a:srgbClr val="FF0000"/>
                </a:solidFill>
                <a:effectLst/>
                <a:latin typeface="-apple-system"/>
              </a:rPr>
              <a:t>/10.1038/sj.mp.4001507</a:t>
            </a:r>
            <a:endParaRPr lang="en-US" sz="1400" dirty="0">
              <a:solidFill>
                <a:srgbClr val="FF0000"/>
              </a:solidFill>
            </a:endParaRPr>
          </a:p>
        </p:txBody>
      </p:sp>
    </p:spTree>
    <p:extLst>
      <p:ext uri="{BB962C8B-B14F-4D97-AF65-F5344CB8AC3E}">
        <p14:creationId xmlns:p14="http://schemas.microsoft.com/office/powerpoint/2010/main" val="350835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Dark side of addiction: Withdrawal/ Negative affect/ compulsive use.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8077200" cy="4953000"/>
          </a:xfrm>
          <a:prstGeom prst="rect">
            <a:avLst/>
          </a:prstGeom>
        </p:spPr>
      </p:pic>
    </p:spTree>
    <p:extLst>
      <p:ext uri="{BB962C8B-B14F-4D97-AF65-F5344CB8AC3E}">
        <p14:creationId xmlns:p14="http://schemas.microsoft.com/office/powerpoint/2010/main" val="3930840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072"/>
            <a:ext cx="7924800" cy="1143000"/>
          </a:xfrm>
        </p:spPr>
        <p:txBody>
          <a:bodyPr>
            <a:normAutofit fontScale="90000"/>
          </a:bodyPr>
          <a:lstStyle/>
          <a:p>
            <a:r>
              <a:rPr lang="en-US" dirty="0"/>
              <a:t>Impairment of executive function the third stage</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815640" y="1384981"/>
            <a:ext cx="5512720" cy="3733800"/>
          </a:xfrm>
        </p:spPr>
      </p:pic>
      <p:sp>
        <p:nvSpPr>
          <p:cNvPr id="3" name="TextBox 2"/>
          <p:cNvSpPr txBox="1"/>
          <p:nvPr/>
        </p:nvSpPr>
        <p:spPr>
          <a:xfrm>
            <a:off x="304800" y="5486400"/>
            <a:ext cx="8534400" cy="923330"/>
          </a:xfrm>
          <a:prstGeom prst="rect">
            <a:avLst/>
          </a:prstGeom>
          <a:noFill/>
        </p:spPr>
        <p:txBody>
          <a:bodyPr wrap="square" rtlCol="0">
            <a:spAutoFit/>
          </a:bodyPr>
          <a:lstStyle/>
          <a:p>
            <a:r>
              <a:rPr lang="en-US" dirty="0">
                <a:solidFill>
                  <a:schemeClr val="bg1"/>
                </a:solidFill>
              </a:rPr>
              <a:t>PFC and Orbital Frontal Cortex are involved in telling right from wrong, putting the brakes on bad behavior and inhibiting harmful behavior.   In addiction these are impaired.  Glutamate, is also released by the areas which are cue driven, and stimulates dopamine.</a:t>
            </a:r>
          </a:p>
        </p:txBody>
      </p:sp>
    </p:spTree>
    <p:extLst>
      <p:ext uri="{BB962C8B-B14F-4D97-AF65-F5344CB8AC3E}">
        <p14:creationId xmlns:p14="http://schemas.microsoft.com/office/powerpoint/2010/main" val="3602055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5" descr="bu-signature-small_186_RGB">
            <a:extLst>
              <a:ext uri="{FF2B5EF4-FFF2-40B4-BE49-F238E27FC236}">
                <a16:creationId xmlns:a16="http://schemas.microsoft.com/office/drawing/2014/main" id="{0049BC1D-E871-DF4E-8C5E-B15590A00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91" y="5646695"/>
            <a:ext cx="1365259" cy="76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3ED4071-BB75-8F4D-B3B5-EFA4483FE6A4}" type="slidenum">
              <a:rPr lang="en-US" smtClean="0"/>
              <a:t>25</a:t>
            </a:fld>
            <a:endParaRPr lang="en-US"/>
          </a:p>
        </p:txBody>
      </p:sp>
      <p:sp>
        <p:nvSpPr>
          <p:cNvPr id="442370" name="Rectangle 2">
            <a:extLst>
              <a:ext uri="{FF2B5EF4-FFF2-40B4-BE49-F238E27FC236}">
                <a16:creationId xmlns:a16="http://schemas.microsoft.com/office/drawing/2014/main" id="{D8D6FD0E-4FEC-E14A-8E6D-8D04BB3B3870}"/>
              </a:ext>
            </a:extLst>
          </p:cNvPr>
          <p:cNvSpPr>
            <a:spLocks noGrp="1" noChangeArrowheads="1"/>
          </p:cNvSpPr>
          <p:nvPr>
            <p:ph type="title"/>
          </p:nvPr>
        </p:nvSpPr>
        <p:spPr/>
        <p:txBody>
          <a:bodyPr>
            <a:normAutofit/>
          </a:bodyPr>
          <a:lstStyle/>
          <a:p>
            <a:r>
              <a:rPr lang="en-US" altLang="en-US" sz="4000" b="1" dirty="0">
                <a:latin typeface="+mj-lt"/>
              </a:rPr>
              <a:t>What this addiction cycle </a:t>
            </a:r>
            <a:r>
              <a:rPr lang="en-US" altLang="en-US" sz="4000" dirty="0">
                <a:latin typeface="+mj-lt"/>
              </a:rPr>
              <a:t>looks like</a:t>
            </a:r>
            <a:endParaRPr lang="en-US" altLang="en-US" sz="4000" b="1" dirty="0">
              <a:latin typeface="+mj-lt"/>
            </a:endParaRPr>
          </a:p>
        </p:txBody>
      </p:sp>
      <p:sp>
        <p:nvSpPr>
          <p:cNvPr id="442371" name="Line 3">
            <a:extLst>
              <a:ext uri="{FF2B5EF4-FFF2-40B4-BE49-F238E27FC236}">
                <a16:creationId xmlns:a16="http://schemas.microsoft.com/office/drawing/2014/main" id="{7B5BD158-4802-4143-A1C2-6CD9C3A0B25E}"/>
              </a:ext>
            </a:extLst>
          </p:cNvPr>
          <p:cNvSpPr>
            <a:spLocks noChangeShapeType="1"/>
          </p:cNvSpPr>
          <p:nvPr/>
        </p:nvSpPr>
        <p:spPr bwMode="auto">
          <a:xfrm>
            <a:off x="2114550" y="6019800"/>
            <a:ext cx="54916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72" name="Rectangle 4">
            <a:extLst>
              <a:ext uri="{FF2B5EF4-FFF2-40B4-BE49-F238E27FC236}">
                <a16:creationId xmlns:a16="http://schemas.microsoft.com/office/drawing/2014/main" id="{3FA29D28-7E1A-4742-B7F3-21A036D66500}"/>
              </a:ext>
            </a:extLst>
          </p:cNvPr>
          <p:cNvSpPr>
            <a:spLocks noChangeArrowheads="1"/>
          </p:cNvSpPr>
          <p:nvPr/>
        </p:nvSpPr>
        <p:spPr bwMode="auto">
          <a:xfrm>
            <a:off x="1428749" y="1318437"/>
            <a:ext cx="6396813" cy="1805763"/>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73" name="Rectangle 5">
            <a:extLst>
              <a:ext uri="{FF2B5EF4-FFF2-40B4-BE49-F238E27FC236}">
                <a16:creationId xmlns:a16="http://schemas.microsoft.com/office/drawing/2014/main" id="{6F19B46F-A629-2446-B2C7-203BDB5F365A}"/>
              </a:ext>
            </a:extLst>
          </p:cNvPr>
          <p:cNvSpPr>
            <a:spLocks noChangeArrowheads="1"/>
          </p:cNvSpPr>
          <p:nvPr/>
        </p:nvSpPr>
        <p:spPr bwMode="auto">
          <a:xfrm>
            <a:off x="1428749" y="4204248"/>
            <a:ext cx="6396813" cy="1891752"/>
          </a:xfrm>
          <a:prstGeom prst="rect">
            <a:avLst/>
          </a:prstGeom>
          <a:solidFill>
            <a:srgbClr val="A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000">
              <a:latin typeface="Arial" panose="020B0604020202020204" pitchFamily="34" charset="0"/>
            </a:endParaRPr>
          </a:p>
        </p:txBody>
      </p:sp>
      <p:sp>
        <p:nvSpPr>
          <p:cNvPr id="442374" name="Text Box 6">
            <a:extLst>
              <a:ext uri="{FF2B5EF4-FFF2-40B4-BE49-F238E27FC236}">
                <a16:creationId xmlns:a16="http://schemas.microsoft.com/office/drawing/2014/main" id="{6529D044-9F71-0443-9147-2843CDEB7A9C}"/>
              </a:ext>
            </a:extLst>
          </p:cNvPr>
          <p:cNvSpPr txBox="1">
            <a:spLocks noChangeArrowheads="1"/>
          </p:cNvSpPr>
          <p:nvPr/>
        </p:nvSpPr>
        <p:spPr bwMode="auto">
          <a:xfrm rot="16200000">
            <a:off x="938559" y="4947483"/>
            <a:ext cx="14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a:latin typeface="Arial" panose="020B0604020202020204" pitchFamily="34" charset="0"/>
              </a:rPr>
              <a:t>Withdrawal</a:t>
            </a:r>
          </a:p>
        </p:txBody>
      </p:sp>
      <p:sp>
        <p:nvSpPr>
          <p:cNvPr id="442375" name="Text Box 7">
            <a:extLst>
              <a:ext uri="{FF2B5EF4-FFF2-40B4-BE49-F238E27FC236}">
                <a16:creationId xmlns:a16="http://schemas.microsoft.com/office/drawing/2014/main" id="{1FDBC07F-7530-6241-A37D-9D97D4FAAEC2}"/>
              </a:ext>
            </a:extLst>
          </p:cNvPr>
          <p:cNvSpPr txBox="1">
            <a:spLocks noChangeArrowheads="1"/>
          </p:cNvSpPr>
          <p:nvPr/>
        </p:nvSpPr>
        <p:spPr bwMode="auto">
          <a:xfrm rot="16200000">
            <a:off x="1161678" y="3514901"/>
            <a:ext cx="10477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a:latin typeface="Arial" panose="020B0604020202020204" pitchFamily="34" charset="0"/>
              </a:rPr>
              <a:t>Normal</a:t>
            </a:r>
          </a:p>
        </p:txBody>
      </p:sp>
      <p:sp>
        <p:nvSpPr>
          <p:cNvPr id="442376" name="Text Box 8">
            <a:extLst>
              <a:ext uri="{FF2B5EF4-FFF2-40B4-BE49-F238E27FC236}">
                <a16:creationId xmlns:a16="http://schemas.microsoft.com/office/drawing/2014/main" id="{180F7EFE-C885-7D4B-9856-83133FB8F029}"/>
              </a:ext>
            </a:extLst>
          </p:cNvPr>
          <p:cNvSpPr txBox="1">
            <a:spLocks noChangeArrowheads="1"/>
          </p:cNvSpPr>
          <p:nvPr/>
        </p:nvSpPr>
        <p:spPr bwMode="auto">
          <a:xfrm rot="16200000">
            <a:off x="1060375" y="2067474"/>
            <a:ext cx="12503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a:latin typeface="Arial" panose="020B0604020202020204" pitchFamily="34" charset="0"/>
              </a:rPr>
              <a:t>Euphoria</a:t>
            </a:r>
          </a:p>
        </p:txBody>
      </p:sp>
      <p:sp>
        <p:nvSpPr>
          <p:cNvPr id="442379" name="Line 11">
            <a:extLst>
              <a:ext uri="{FF2B5EF4-FFF2-40B4-BE49-F238E27FC236}">
                <a16:creationId xmlns:a16="http://schemas.microsoft.com/office/drawing/2014/main" id="{1AB2C51F-F1C0-D040-8050-487BD0609733}"/>
              </a:ext>
            </a:extLst>
          </p:cNvPr>
          <p:cNvSpPr>
            <a:spLocks noChangeShapeType="1"/>
          </p:cNvSpPr>
          <p:nvPr/>
        </p:nvSpPr>
        <p:spPr bwMode="auto">
          <a:xfrm>
            <a:off x="1428750" y="2871803"/>
            <a:ext cx="0" cy="15477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80" name="Line 12">
            <a:extLst>
              <a:ext uri="{FF2B5EF4-FFF2-40B4-BE49-F238E27FC236}">
                <a16:creationId xmlns:a16="http://schemas.microsoft.com/office/drawing/2014/main" id="{56EFB58E-FBB9-3A4A-BBD7-171E17EC15EA}"/>
              </a:ext>
            </a:extLst>
          </p:cNvPr>
          <p:cNvSpPr>
            <a:spLocks noChangeShapeType="1"/>
          </p:cNvSpPr>
          <p:nvPr/>
        </p:nvSpPr>
        <p:spPr bwMode="auto">
          <a:xfrm>
            <a:off x="7816259" y="2862014"/>
            <a:ext cx="0" cy="16337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81" name="Freeform 13">
            <a:extLst>
              <a:ext uri="{FF2B5EF4-FFF2-40B4-BE49-F238E27FC236}">
                <a16:creationId xmlns:a16="http://schemas.microsoft.com/office/drawing/2014/main" id="{F3D21E06-6A17-6443-ACA8-9838BB07B07E}"/>
              </a:ext>
            </a:extLst>
          </p:cNvPr>
          <p:cNvSpPr>
            <a:spLocks/>
          </p:cNvSpPr>
          <p:nvPr/>
        </p:nvSpPr>
        <p:spPr bwMode="auto">
          <a:xfrm>
            <a:off x="2005039" y="1730533"/>
            <a:ext cx="2051808" cy="2536667"/>
          </a:xfrm>
          <a:custGeom>
            <a:avLst/>
            <a:gdLst>
              <a:gd name="T0" fmla="*/ 0 w 2208"/>
              <a:gd name="T1" fmla="*/ 1416 h 1416"/>
              <a:gd name="T2" fmla="*/ 192 w 2208"/>
              <a:gd name="T3" fmla="*/ 24 h 1416"/>
              <a:gd name="T4" fmla="*/ 384 w 2208"/>
              <a:gd name="T5" fmla="*/ 1272 h 1416"/>
              <a:gd name="T6" fmla="*/ 576 w 2208"/>
              <a:gd name="T7" fmla="*/ 72 h 1416"/>
              <a:gd name="T8" fmla="*/ 768 w 2208"/>
              <a:gd name="T9" fmla="*/ 1128 h 1416"/>
              <a:gd name="T10" fmla="*/ 960 w 2208"/>
              <a:gd name="T11" fmla="*/ 216 h 1416"/>
              <a:gd name="T12" fmla="*/ 1152 w 2208"/>
              <a:gd name="T13" fmla="*/ 1224 h 1416"/>
              <a:gd name="T14" fmla="*/ 1344 w 2208"/>
              <a:gd name="T15" fmla="*/ 312 h 1416"/>
              <a:gd name="T16" fmla="*/ 1536 w 2208"/>
              <a:gd name="T17" fmla="*/ 1176 h 1416"/>
              <a:gd name="T18" fmla="*/ 1680 w 2208"/>
              <a:gd name="T19" fmla="*/ 504 h 1416"/>
              <a:gd name="T20" fmla="*/ 1872 w 2208"/>
              <a:gd name="T21" fmla="*/ 1368 h 1416"/>
              <a:gd name="T22" fmla="*/ 1968 w 2208"/>
              <a:gd name="T23" fmla="*/ 456 h 1416"/>
              <a:gd name="T24" fmla="*/ 2208 w 2208"/>
              <a:gd name="T25" fmla="*/ 132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8" h="1416">
                <a:moveTo>
                  <a:pt x="0" y="1416"/>
                </a:moveTo>
                <a:cubicBezTo>
                  <a:pt x="64" y="732"/>
                  <a:pt x="128" y="48"/>
                  <a:pt x="192" y="24"/>
                </a:cubicBezTo>
                <a:cubicBezTo>
                  <a:pt x="256" y="0"/>
                  <a:pt x="320" y="1264"/>
                  <a:pt x="384" y="1272"/>
                </a:cubicBezTo>
                <a:cubicBezTo>
                  <a:pt x="448" y="1280"/>
                  <a:pt x="512" y="96"/>
                  <a:pt x="576" y="72"/>
                </a:cubicBezTo>
                <a:cubicBezTo>
                  <a:pt x="640" y="48"/>
                  <a:pt x="704" y="1104"/>
                  <a:pt x="768" y="1128"/>
                </a:cubicBezTo>
                <a:cubicBezTo>
                  <a:pt x="832" y="1152"/>
                  <a:pt x="896" y="200"/>
                  <a:pt x="960" y="216"/>
                </a:cubicBezTo>
                <a:cubicBezTo>
                  <a:pt x="1024" y="232"/>
                  <a:pt x="1088" y="1208"/>
                  <a:pt x="1152" y="1224"/>
                </a:cubicBezTo>
                <a:cubicBezTo>
                  <a:pt x="1216" y="1240"/>
                  <a:pt x="1280" y="320"/>
                  <a:pt x="1344" y="312"/>
                </a:cubicBezTo>
                <a:cubicBezTo>
                  <a:pt x="1408" y="304"/>
                  <a:pt x="1480" y="1144"/>
                  <a:pt x="1536" y="1176"/>
                </a:cubicBezTo>
                <a:cubicBezTo>
                  <a:pt x="1592" y="1208"/>
                  <a:pt x="1624" y="472"/>
                  <a:pt x="1680" y="504"/>
                </a:cubicBezTo>
                <a:cubicBezTo>
                  <a:pt x="1736" y="536"/>
                  <a:pt x="1824" y="1376"/>
                  <a:pt x="1872" y="1368"/>
                </a:cubicBezTo>
                <a:cubicBezTo>
                  <a:pt x="1920" y="1360"/>
                  <a:pt x="1912" y="464"/>
                  <a:pt x="1968" y="456"/>
                </a:cubicBezTo>
                <a:cubicBezTo>
                  <a:pt x="2024" y="448"/>
                  <a:pt x="2168" y="1176"/>
                  <a:pt x="2208" y="1320"/>
                </a:cubicBezTo>
              </a:path>
            </a:pathLst>
          </a:custGeom>
          <a:noFill/>
          <a:ln w="889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82" name="Freeform 14">
            <a:extLst>
              <a:ext uri="{FF2B5EF4-FFF2-40B4-BE49-F238E27FC236}">
                <a16:creationId xmlns:a16="http://schemas.microsoft.com/office/drawing/2014/main" id="{CD09B136-F1F6-8C48-A750-ECAF95F28F5A}"/>
              </a:ext>
            </a:extLst>
          </p:cNvPr>
          <p:cNvSpPr>
            <a:spLocks/>
          </p:cNvSpPr>
          <p:nvPr/>
        </p:nvSpPr>
        <p:spPr bwMode="auto">
          <a:xfrm>
            <a:off x="4056847" y="3400147"/>
            <a:ext cx="1810419" cy="1734106"/>
          </a:xfrm>
          <a:custGeom>
            <a:avLst/>
            <a:gdLst>
              <a:gd name="T0" fmla="*/ 0 w 2304"/>
              <a:gd name="T1" fmla="*/ 336 h 968"/>
              <a:gd name="T2" fmla="*/ 144 w 2304"/>
              <a:gd name="T3" fmla="*/ 912 h 968"/>
              <a:gd name="T4" fmla="*/ 288 w 2304"/>
              <a:gd name="T5" fmla="*/ 0 h 968"/>
              <a:gd name="T6" fmla="*/ 528 w 2304"/>
              <a:gd name="T7" fmla="*/ 912 h 968"/>
              <a:gd name="T8" fmla="*/ 672 w 2304"/>
              <a:gd name="T9" fmla="*/ 48 h 968"/>
              <a:gd name="T10" fmla="*/ 864 w 2304"/>
              <a:gd name="T11" fmla="*/ 912 h 968"/>
              <a:gd name="T12" fmla="*/ 1008 w 2304"/>
              <a:gd name="T13" fmla="*/ 48 h 968"/>
              <a:gd name="T14" fmla="*/ 1344 w 2304"/>
              <a:gd name="T15" fmla="*/ 912 h 968"/>
              <a:gd name="T16" fmla="*/ 1440 w 2304"/>
              <a:gd name="T17" fmla="*/ 192 h 968"/>
              <a:gd name="T18" fmla="*/ 1632 w 2304"/>
              <a:gd name="T19" fmla="*/ 912 h 968"/>
              <a:gd name="T20" fmla="*/ 1776 w 2304"/>
              <a:gd name="T21" fmla="*/ 240 h 968"/>
              <a:gd name="T22" fmla="*/ 2016 w 2304"/>
              <a:gd name="T23" fmla="*/ 912 h 968"/>
              <a:gd name="T24" fmla="*/ 2112 w 2304"/>
              <a:gd name="T25" fmla="*/ 240 h 968"/>
              <a:gd name="T26" fmla="*/ 2304 w 2304"/>
              <a:gd name="T27" fmla="*/ 912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4" h="968">
                <a:moveTo>
                  <a:pt x="0" y="336"/>
                </a:moveTo>
                <a:cubicBezTo>
                  <a:pt x="48" y="652"/>
                  <a:pt x="96" y="968"/>
                  <a:pt x="144" y="912"/>
                </a:cubicBezTo>
                <a:cubicBezTo>
                  <a:pt x="192" y="856"/>
                  <a:pt x="224" y="0"/>
                  <a:pt x="288" y="0"/>
                </a:cubicBezTo>
                <a:cubicBezTo>
                  <a:pt x="352" y="0"/>
                  <a:pt x="464" y="904"/>
                  <a:pt x="528" y="912"/>
                </a:cubicBezTo>
                <a:cubicBezTo>
                  <a:pt x="592" y="920"/>
                  <a:pt x="616" y="48"/>
                  <a:pt x="672" y="48"/>
                </a:cubicBezTo>
                <a:cubicBezTo>
                  <a:pt x="728" y="48"/>
                  <a:pt x="808" y="912"/>
                  <a:pt x="864" y="912"/>
                </a:cubicBezTo>
                <a:cubicBezTo>
                  <a:pt x="920" y="912"/>
                  <a:pt x="928" y="48"/>
                  <a:pt x="1008" y="48"/>
                </a:cubicBezTo>
                <a:cubicBezTo>
                  <a:pt x="1088" y="48"/>
                  <a:pt x="1272" y="888"/>
                  <a:pt x="1344" y="912"/>
                </a:cubicBezTo>
                <a:cubicBezTo>
                  <a:pt x="1416" y="936"/>
                  <a:pt x="1392" y="192"/>
                  <a:pt x="1440" y="192"/>
                </a:cubicBezTo>
                <a:cubicBezTo>
                  <a:pt x="1488" y="192"/>
                  <a:pt x="1576" y="904"/>
                  <a:pt x="1632" y="912"/>
                </a:cubicBezTo>
                <a:cubicBezTo>
                  <a:pt x="1688" y="920"/>
                  <a:pt x="1712" y="240"/>
                  <a:pt x="1776" y="240"/>
                </a:cubicBezTo>
                <a:cubicBezTo>
                  <a:pt x="1840" y="240"/>
                  <a:pt x="1960" y="912"/>
                  <a:pt x="2016" y="912"/>
                </a:cubicBezTo>
                <a:cubicBezTo>
                  <a:pt x="2072" y="912"/>
                  <a:pt x="2064" y="240"/>
                  <a:pt x="2112" y="240"/>
                </a:cubicBezTo>
                <a:cubicBezTo>
                  <a:pt x="2160" y="240"/>
                  <a:pt x="2232" y="576"/>
                  <a:pt x="2304" y="912"/>
                </a:cubicBezTo>
              </a:path>
            </a:pathLst>
          </a:custGeom>
          <a:noFill/>
          <a:ln w="889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83" name="Text Box 15">
            <a:extLst>
              <a:ext uri="{FF2B5EF4-FFF2-40B4-BE49-F238E27FC236}">
                <a16:creationId xmlns:a16="http://schemas.microsoft.com/office/drawing/2014/main" id="{F0B19B40-F6BB-B643-94FC-1FB68B81B988}"/>
              </a:ext>
            </a:extLst>
          </p:cNvPr>
          <p:cNvSpPr txBox="1">
            <a:spLocks noChangeArrowheads="1"/>
          </p:cNvSpPr>
          <p:nvPr/>
        </p:nvSpPr>
        <p:spPr bwMode="auto">
          <a:xfrm>
            <a:off x="3782476" y="5193118"/>
            <a:ext cx="21557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b="1" dirty="0">
                <a:latin typeface="Arial Narrow" panose="020B0604020202020204" pitchFamily="34" charset="0"/>
              </a:rPr>
              <a:t>Tolerance &amp; Physical Dependence</a:t>
            </a:r>
          </a:p>
        </p:txBody>
      </p:sp>
      <p:sp>
        <p:nvSpPr>
          <p:cNvPr id="442384" name="Freeform 16">
            <a:extLst>
              <a:ext uri="{FF2B5EF4-FFF2-40B4-BE49-F238E27FC236}">
                <a16:creationId xmlns:a16="http://schemas.microsoft.com/office/drawing/2014/main" id="{3BA0E705-3CA6-7441-9758-0856CE7BB1A6}"/>
              </a:ext>
            </a:extLst>
          </p:cNvPr>
          <p:cNvSpPr>
            <a:spLocks/>
          </p:cNvSpPr>
          <p:nvPr/>
        </p:nvSpPr>
        <p:spPr bwMode="auto">
          <a:xfrm>
            <a:off x="5867266" y="3215378"/>
            <a:ext cx="1931113" cy="1977740"/>
          </a:xfrm>
          <a:custGeom>
            <a:avLst/>
            <a:gdLst>
              <a:gd name="T0" fmla="*/ 0 w 1536"/>
              <a:gd name="T1" fmla="*/ 1104 h 1248"/>
              <a:gd name="T2" fmla="*/ 48 w 1536"/>
              <a:gd name="T3" fmla="*/ 1152 h 1248"/>
              <a:gd name="T4" fmla="*/ 144 w 1536"/>
              <a:gd name="T5" fmla="*/ 1152 h 1248"/>
              <a:gd name="T6" fmla="*/ 144 w 1536"/>
              <a:gd name="T7" fmla="*/ 576 h 1248"/>
              <a:gd name="T8" fmla="*/ 816 w 1536"/>
              <a:gd name="T9" fmla="*/ 48 h 1248"/>
              <a:gd name="T10" fmla="*/ 1536 w 1536"/>
              <a:gd name="T11" fmla="*/ 288 h 1248"/>
            </a:gdLst>
            <a:ahLst/>
            <a:cxnLst>
              <a:cxn ang="0">
                <a:pos x="T0" y="T1"/>
              </a:cxn>
              <a:cxn ang="0">
                <a:pos x="T2" y="T3"/>
              </a:cxn>
              <a:cxn ang="0">
                <a:pos x="T4" y="T5"/>
              </a:cxn>
              <a:cxn ang="0">
                <a:pos x="T6" y="T7"/>
              </a:cxn>
              <a:cxn ang="0">
                <a:pos x="T8" y="T9"/>
              </a:cxn>
              <a:cxn ang="0">
                <a:pos x="T10" y="T11"/>
              </a:cxn>
            </a:cxnLst>
            <a:rect l="0" t="0" r="r" b="b"/>
            <a:pathLst>
              <a:path w="1536" h="1248">
                <a:moveTo>
                  <a:pt x="0" y="1104"/>
                </a:moveTo>
                <a:cubicBezTo>
                  <a:pt x="12" y="1124"/>
                  <a:pt x="24" y="1144"/>
                  <a:pt x="48" y="1152"/>
                </a:cubicBezTo>
                <a:cubicBezTo>
                  <a:pt x="72" y="1160"/>
                  <a:pt x="128" y="1248"/>
                  <a:pt x="144" y="1152"/>
                </a:cubicBezTo>
                <a:cubicBezTo>
                  <a:pt x="160" y="1056"/>
                  <a:pt x="32" y="760"/>
                  <a:pt x="144" y="576"/>
                </a:cubicBezTo>
                <a:cubicBezTo>
                  <a:pt x="256" y="392"/>
                  <a:pt x="584" y="96"/>
                  <a:pt x="816" y="48"/>
                </a:cubicBezTo>
                <a:cubicBezTo>
                  <a:pt x="1048" y="0"/>
                  <a:pt x="1416" y="248"/>
                  <a:pt x="1536" y="288"/>
                </a:cubicBezTo>
              </a:path>
            </a:pathLst>
          </a:custGeom>
          <a:noFill/>
          <a:ln w="889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385" name="Text Box 17">
            <a:extLst>
              <a:ext uri="{FF2B5EF4-FFF2-40B4-BE49-F238E27FC236}">
                <a16:creationId xmlns:a16="http://schemas.microsoft.com/office/drawing/2014/main" id="{83E275FB-7171-A64B-9D19-8488D9B21346}"/>
              </a:ext>
            </a:extLst>
          </p:cNvPr>
          <p:cNvSpPr txBox="1">
            <a:spLocks noChangeArrowheads="1"/>
          </p:cNvSpPr>
          <p:nvPr/>
        </p:nvSpPr>
        <p:spPr bwMode="auto">
          <a:xfrm>
            <a:off x="6399208" y="1499156"/>
            <a:ext cx="1206946" cy="923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a:solidFill>
                  <a:schemeClr val="bg2"/>
                </a:solidFill>
                <a:latin typeface="Arial Narrow" panose="020B0604020202020204" pitchFamily="34" charset="0"/>
              </a:rPr>
              <a:t>Medication Assisted</a:t>
            </a:r>
          </a:p>
          <a:p>
            <a:pPr algn="ctr"/>
            <a:r>
              <a:rPr lang="en-US" altLang="en-US" b="1" dirty="0">
                <a:solidFill>
                  <a:schemeClr val="bg2"/>
                </a:solidFill>
                <a:latin typeface="Arial Narrow" panose="020B0604020202020204" pitchFamily="34" charset="0"/>
              </a:rPr>
              <a:t>Therapy</a:t>
            </a:r>
          </a:p>
        </p:txBody>
      </p:sp>
      <p:sp>
        <p:nvSpPr>
          <p:cNvPr id="20" name="Text Box 17">
            <a:extLst>
              <a:ext uri="{FF2B5EF4-FFF2-40B4-BE49-F238E27FC236}">
                <a16:creationId xmlns:a16="http://schemas.microsoft.com/office/drawing/2014/main" id="{83E275FB-7171-A64B-9D19-8488D9B21346}"/>
              </a:ext>
            </a:extLst>
          </p:cNvPr>
          <p:cNvSpPr txBox="1">
            <a:spLocks noChangeArrowheads="1"/>
          </p:cNvSpPr>
          <p:nvPr/>
        </p:nvSpPr>
        <p:spPr bwMode="auto">
          <a:xfrm>
            <a:off x="4056847" y="1499156"/>
            <a:ext cx="1451277" cy="36933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a:solidFill>
                  <a:schemeClr val="bg2"/>
                </a:solidFill>
                <a:latin typeface="Arial Narrow" panose="020B0604020202020204" pitchFamily="34" charset="0"/>
              </a:rPr>
              <a:t>Chronic Use</a:t>
            </a:r>
          </a:p>
        </p:txBody>
      </p:sp>
      <p:sp>
        <p:nvSpPr>
          <p:cNvPr id="21" name="Text Box 17">
            <a:extLst>
              <a:ext uri="{FF2B5EF4-FFF2-40B4-BE49-F238E27FC236}">
                <a16:creationId xmlns:a16="http://schemas.microsoft.com/office/drawing/2014/main" id="{83E275FB-7171-A64B-9D19-8488D9B21346}"/>
              </a:ext>
            </a:extLst>
          </p:cNvPr>
          <p:cNvSpPr txBox="1">
            <a:spLocks noChangeArrowheads="1"/>
          </p:cNvSpPr>
          <p:nvPr/>
        </p:nvSpPr>
        <p:spPr bwMode="auto">
          <a:xfrm>
            <a:off x="2230281" y="1442309"/>
            <a:ext cx="1206946" cy="36933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a:solidFill>
                  <a:schemeClr val="bg2"/>
                </a:solidFill>
                <a:latin typeface="Arial Narrow" panose="020B0604020202020204" pitchFamily="34" charset="0"/>
              </a:rPr>
              <a:t>Acute Use</a:t>
            </a:r>
          </a:p>
        </p:txBody>
      </p:sp>
    </p:spTree>
    <p:custDataLst>
      <p:tags r:id="rId1"/>
    </p:custDataLst>
    <p:extLst>
      <p:ext uri="{BB962C8B-B14F-4D97-AF65-F5344CB8AC3E}">
        <p14:creationId xmlns:p14="http://schemas.microsoft.com/office/powerpoint/2010/main" val="617243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0A9D-2E61-D302-C52A-F80174850B7C}"/>
              </a:ext>
            </a:extLst>
          </p:cNvPr>
          <p:cNvSpPr>
            <a:spLocks noGrp="1"/>
          </p:cNvSpPr>
          <p:nvPr>
            <p:ph type="title"/>
          </p:nvPr>
        </p:nvSpPr>
        <p:spPr/>
        <p:txBody>
          <a:bodyPr>
            <a:normAutofit fontScale="90000"/>
          </a:bodyPr>
          <a:lstStyle/>
          <a:p>
            <a:r>
              <a:rPr lang="en-US" dirty="0">
                <a:solidFill>
                  <a:srgbClr val="FF0000"/>
                </a:solidFill>
              </a:rPr>
              <a:t>Definition of Addiction – ASAM adopted in 2017</a:t>
            </a:r>
            <a:endParaRPr lang="en-US" dirty="0"/>
          </a:p>
        </p:txBody>
      </p:sp>
      <p:sp>
        <p:nvSpPr>
          <p:cNvPr id="3" name="Content Placeholder 2">
            <a:extLst>
              <a:ext uri="{FF2B5EF4-FFF2-40B4-BE49-F238E27FC236}">
                <a16:creationId xmlns:a16="http://schemas.microsoft.com/office/drawing/2014/main" id="{EEC5D55F-ECB7-8C69-DEAB-103E4A7DAFA1}"/>
              </a:ext>
            </a:extLst>
          </p:cNvPr>
          <p:cNvSpPr>
            <a:spLocks noGrp="1"/>
          </p:cNvSpPr>
          <p:nvPr>
            <p:ph idx="1"/>
          </p:nvPr>
        </p:nvSpPr>
        <p:spPr/>
        <p:txBody>
          <a:bodyPr>
            <a:normAutofit fontScale="92500" lnSpcReduction="10000"/>
          </a:bodyPr>
          <a:lstStyle/>
          <a:p>
            <a:r>
              <a:rPr lang="en-US" dirty="0">
                <a:solidFill>
                  <a:schemeClr val="bg1"/>
                </a:solidFill>
              </a:rPr>
              <a:t>Addiction is a treatable, chronic medical disease involving complex interactions among brain circuits, genetics, the environment and an individual’s life experience.</a:t>
            </a:r>
          </a:p>
          <a:p>
            <a:r>
              <a:rPr lang="en-US" dirty="0">
                <a:solidFill>
                  <a:schemeClr val="bg1"/>
                </a:solidFill>
              </a:rPr>
              <a:t>People with addiction use substances or engage in behaviors that become compulsive and continue despite harmful consequences.</a:t>
            </a:r>
          </a:p>
          <a:p>
            <a:r>
              <a:rPr lang="en-US" dirty="0">
                <a:solidFill>
                  <a:schemeClr val="bg1"/>
                </a:solidFill>
              </a:rPr>
              <a:t>Prevention and treatment approaches are generally as successful as those for other chronic diseases.</a:t>
            </a:r>
          </a:p>
        </p:txBody>
      </p:sp>
      <p:sp>
        <p:nvSpPr>
          <p:cNvPr id="4" name="TextBox 3">
            <a:extLst>
              <a:ext uri="{FF2B5EF4-FFF2-40B4-BE49-F238E27FC236}">
                <a16:creationId xmlns:a16="http://schemas.microsoft.com/office/drawing/2014/main" id="{564AB123-AF21-FD8C-AEEA-0FDAAA934085}"/>
              </a:ext>
            </a:extLst>
          </p:cNvPr>
          <p:cNvSpPr txBox="1"/>
          <p:nvPr/>
        </p:nvSpPr>
        <p:spPr>
          <a:xfrm>
            <a:off x="3657600" y="6248400"/>
            <a:ext cx="5029200" cy="600164"/>
          </a:xfrm>
          <a:prstGeom prst="rect">
            <a:avLst/>
          </a:prstGeom>
          <a:noFill/>
        </p:spPr>
        <p:txBody>
          <a:bodyPr wrap="square" rtlCol="0">
            <a:spAutoFit/>
          </a:bodyPr>
          <a:lstStyle/>
          <a:p>
            <a:r>
              <a:rPr lang="en-US" sz="1100" dirty="0">
                <a:solidFill>
                  <a:schemeClr val="bg1"/>
                </a:solidFill>
                <a:effectLst/>
                <a:latin typeface="AdvHelN"/>
              </a:rPr>
              <a:t>American Society of Addiction Medicine. (2011). Public policy state- </a:t>
            </a:r>
            <a:r>
              <a:rPr lang="en-US" sz="1100" dirty="0" err="1">
                <a:solidFill>
                  <a:schemeClr val="bg1"/>
                </a:solidFill>
                <a:effectLst/>
                <a:latin typeface="AdvHelN"/>
              </a:rPr>
              <a:t>ment</a:t>
            </a:r>
            <a:r>
              <a:rPr lang="en-US" sz="1100" dirty="0">
                <a:solidFill>
                  <a:schemeClr val="bg1"/>
                </a:solidFill>
                <a:effectLst/>
                <a:latin typeface="AdvHelN"/>
              </a:rPr>
              <a:t>: Definition of addiction. Chevy Chase, MD: Author. Retrieved from http://</a:t>
            </a:r>
            <a:r>
              <a:rPr lang="en-US" sz="1100" dirty="0" err="1">
                <a:solidFill>
                  <a:schemeClr val="bg1"/>
                </a:solidFill>
                <a:effectLst/>
                <a:latin typeface="AdvHelN"/>
              </a:rPr>
              <a:t>www.asam.org</a:t>
            </a:r>
            <a:r>
              <a:rPr lang="en-US" sz="1100" dirty="0">
                <a:solidFill>
                  <a:schemeClr val="bg1"/>
                </a:solidFill>
                <a:effectLst/>
                <a:latin typeface="AdvHelN"/>
              </a:rPr>
              <a:t>/quality-practice/</a:t>
            </a:r>
            <a:r>
              <a:rPr lang="en-US" sz="1100" dirty="0" err="1">
                <a:solidFill>
                  <a:schemeClr val="bg1"/>
                </a:solidFill>
                <a:effectLst/>
                <a:latin typeface="AdvHelN"/>
              </a:rPr>
              <a:t>definiti</a:t>
            </a:r>
            <a:r>
              <a:rPr lang="en-US" sz="1100" dirty="0">
                <a:solidFill>
                  <a:schemeClr val="bg1"/>
                </a:solidFill>
                <a:effectLst/>
                <a:latin typeface="AdvHelN"/>
              </a:rPr>
              <a:t> on-of-addiction </a:t>
            </a:r>
            <a:endParaRPr lang="en-US" sz="1100" dirty="0">
              <a:solidFill>
                <a:schemeClr val="bg1"/>
              </a:solidFill>
            </a:endParaRPr>
          </a:p>
        </p:txBody>
      </p:sp>
    </p:spTree>
    <p:extLst>
      <p:ext uri="{BB962C8B-B14F-4D97-AF65-F5344CB8AC3E}">
        <p14:creationId xmlns:p14="http://schemas.microsoft.com/office/powerpoint/2010/main" val="410611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BF1F63-4705-854C-A90E-B08697EA9D5E}" type="slidenum">
              <a:rPr lang="en-US" smtClean="0"/>
              <a:t>27</a:t>
            </a:fld>
            <a:endParaRPr lang="en-US"/>
          </a:p>
        </p:txBody>
      </p:sp>
      <p:sp>
        <p:nvSpPr>
          <p:cNvPr id="3" name="Title 2"/>
          <p:cNvSpPr>
            <a:spLocks noGrp="1"/>
          </p:cNvSpPr>
          <p:nvPr>
            <p:ph type="title"/>
          </p:nvPr>
        </p:nvSpPr>
        <p:spPr/>
        <p:txBody>
          <a:bodyPr>
            <a:normAutofit fontScale="90000"/>
          </a:bodyPr>
          <a:lstStyle/>
          <a:p>
            <a:r>
              <a:rPr lang="en-US" sz="4000" dirty="0">
                <a:solidFill>
                  <a:schemeClr val="bg1"/>
                </a:solidFill>
              </a:rPr>
              <a:t>DSM-5 Criteria </a:t>
            </a:r>
            <a:r>
              <a:rPr lang="en-US" sz="4000" dirty="0"/>
              <a:t>- OUD</a:t>
            </a:r>
          </a:p>
        </p:txBody>
      </p:sp>
      <p:sp>
        <p:nvSpPr>
          <p:cNvPr id="7" name="Content Placeholder 6"/>
          <p:cNvSpPr>
            <a:spLocks noGrp="1"/>
          </p:cNvSpPr>
          <p:nvPr>
            <p:ph sz="quarter" idx="16"/>
          </p:nvPr>
        </p:nvSpPr>
        <p:spPr>
          <a:xfrm>
            <a:off x="438150" y="1085850"/>
            <a:ext cx="6819900" cy="5080000"/>
          </a:xfrm>
        </p:spPr>
        <p:txBody>
          <a:bodyPr>
            <a:normAutofit fontScale="70000" lnSpcReduction="20000"/>
          </a:bodyPr>
          <a:lstStyle/>
          <a:p>
            <a:r>
              <a:rPr lang="en-US" dirty="0">
                <a:solidFill>
                  <a:schemeClr val="bg1"/>
                </a:solidFill>
              </a:rPr>
              <a:t>Opioids taken in larger amounts, longer than intended</a:t>
            </a:r>
          </a:p>
          <a:p>
            <a:r>
              <a:rPr lang="en-US" dirty="0">
                <a:solidFill>
                  <a:schemeClr val="bg1"/>
                </a:solidFill>
              </a:rPr>
              <a:t>Unsuccessful efforts to cut down or control use</a:t>
            </a:r>
          </a:p>
          <a:p>
            <a:r>
              <a:rPr lang="en-US" dirty="0">
                <a:solidFill>
                  <a:schemeClr val="bg1"/>
                </a:solidFill>
              </a:rPr>
              <a:t>A great deal of time spent obtaining, using, or recovering from use</a:t>
            </a:r>
          </a:p>
          <a:p>
            <a:r>
              <a:rPr lang="en-US" dirty="0">
                <a:solidFill>
                  <a:schemeClr val="bg1"/>
                </a:solidFill>
              </a:rPr>
              <a:t>Craving</a:t>
            </a:r>
          </a:p>
          <a:p>
            <a:r>
              <a:rPr lang="en-US" dirty="0">
                <a:solidFill>
                  <a:schemeClr val="bg1"/>
                </a:solidFill>
              </a:rPr>
              <a:t>Recurrent use results in failure to fulfill work, home, school obligations</a:t>
            </a:r>
          </a:p>
          <a:p>
            <a:r>
              <a:rPr lang="en-US" dirty="0">
                <a:solidFill>
                  <a:schemeClr val="bg1"/>
                </a:solidFill>
              </a:rPr>
              <a:t>Continued use resulting in interpersonal/social problems</a:t>
            </a:r>
          </a:p>
          <a:p>
            <a:r>
              <a:rPr lang="en-US" dirty="0">
                <a:solidFill>
                  <a:schemeClr val="bg1"/>
                </a:solidFill>
              </a:rPr>
              <a:t>Recurrent use in hazardous situations</a:t>
            </a:r>
          </a:p>
          <a:p>
            <a:r>
              <a:rPr lang="en-US" dirty="0">
                <a:solidFill>
                  <a:schemeClr val="bg1"/>
                </a:solidFill>
              </a:rPr>
              <a:t>Important social, occupational or recreational activities are reduced due to use</a:t>
            </a:r>
          </a:p>
          <a:p>
            <a:r>
              <a:rPr lang="en-US" dirty="0">
                <a:solidFill>
                  <a:schemeClr val="bg1"/>
                </a:solidFill>
              </a:rPr>
              <a:t>Continues use despite knowledge of physical, psychological problems related to use</a:t>
            </a:r>
          </a:p>
          <a:p>
            <a:r>
              <a:rPr lang="en-US" b="1" dirty="0">
                <a:solidFill>
                  <a:schemeClr val="bg1"/>
                </a:solidFill>
              </a:rPr>
              <a:t>Tolerance and withdrawal: NOT criteria if opioids are used solely under appropriate medical supervision</a:t>
            </a:r>
          </a:p>
        </p:txBody>
      </p:sp>
      <p:sp>
        <p:nvSpPr>
          <p:cNvPr id="8" name="Content Placeholder 7"/>
          <p:cNvSpPr>
            <a:spLocks noGrp="1"/>
          </p:cNvSpPr>
          <p:nvPr>
            <p:ph sz="quarter" idx="17"/>
          </p:nvPr>
        </p:nvSpPr>
        <p:spPr>
          <a:xfrm>
            <a:off x="7048500" y="3848100"/>
            <a:ext cx="2095500" cy="1695450"/>
          </a:xfrm>
        </p:spPr>
        <p:txBody>
          <a:bodyPr>
            <a:normAutofit fontScale="70000" lnSpcReduction="20000"/>
          </a:bodyPr>
          <a:lstStyle/>
          <a:p>
            <a:pPr marL="0" indent="0">
              <a:buNone/>
            </a:pPr>
            <a:r>
              <a:rPr lang="en-US" sz="2400" b="1" u="sng" dirty="0">
                <a:solidFill>
                  <a:schemeClr val="bg1"/>
                </a:solidFill>
              </a:rPr>
              <a:t>SEVERITY:</a:t>
            </a:r>
          </a:p>
          <a:p>
            <a:pPr marL="0" indent="0">
              <a:buNone/>
            </a:pPr>
            <a:r>
              <a:rPr lang="en-US" b="1" dirty="0">
                <a:solidFill>
                  <a:schemeClr val="bg1"/>
                </a:solidFill>
              </a:rPr>
              <a:t>  Mild (2-3)</a:t>
            </a:r>
          </a:p>
          <a:p>
            <a:pPr marL="0" indent="0">
              <a:buNone/>
            </a:pPr>
            <a:r>
              <a:rPr lang="en-US" b="1" dirty="0">
                <a:solidFill>
                  <a:schemeClr val="bg1"/>
                </a:solidFill>
              </a:rPr>
              <a:t>  Moderate (4-5)</a:t>
            </a:r>
          </a:p>
          <a:p>
            <a:pPr marL="0" indent="0">
              <a:buNone/>
            </a:pPr>
            <a:r>
              <a:rPr lang="en-US" b="1" dirty="0">
                <a:solidFill>
                  <a:schemeClr val="bg1"/>
                </a:solidFill>
              </a:rPr>
              <a:t>  Severe (≥6)</a:t>
            </a:r>
          </a:p>
        </p:txBody>
      </p:sp>
    </p:spTree>
    <p:extLst>
      <p:ext uri="{BB962C8B-B14F-4D97-AF65-F5344CB8AC3E}">
        <p14:creationId xmlns:p14="http://schemas.microsoft.com/office/powerpoint/2010/main" val="2949693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96693" y="3328161"/>
            <a:ext cx="6541021" cy="1058231"/>
          </a:xfrm>
        </p:spPr>
        <p:txBody>
          <a:bodyPr anchor="b">
            <a:normAutofit/>
          </a:bodyPr>
          <a:lstStyle/>
          <a:p>
            <a:r>
              <a:rPr lang="en-US" dirty="0"/>
              <a:t>Pharmacology of opioids</a:t>
            </a:r>
          </a:p>
        </p:txBody>
      </p:sp>
      <p:sp>
        <p:nvSpPr>
          <p:cNvPr id="10" name="Subtitle 2">
            <a:extLst>
              <a:ext uri="{FF2B5EF4-FFF2-40B4-BE49-F238E27FC236}">
                <a16:creationId xmlns:a16="http://schemas.microsoft.com/office/drawing/2014/main" id="{ACCE8F06-271E-D60C-D679-A16B1ACDF1BF}"/>
              </a:ext>
            </a:extLst>
          </p:cNvPr>
          <p:cNvSpPr>
            <a:spLocks noGrp="1"/>
          </p:cNvSpPr>
          <p:nvPr>
            <p:ph type="subTitle" idx="1"/>
          </p:nvPr>
        </p:nvSpPr>
        <p:spPr>
          <a:xfrm>
            <a:off x="1283910" y="4435619"/>
            <a:ext cx="6549418" cy="440093"/>
          </a:xfrm>
        </p:spPr>
        <p:txBody>
          <a:bodyPr/>
          <a:lstStyle/>
          <a:p>
            <a:r>
              <a:rPr lang="en-US" dirty="0"/>
              <a:t>    And Medications used for OUD</a:t>
            </a:r>
          </a:p>
        </p:txBody>
      </p:sp>
      <p:sp>
        <p:nvSpPr>
          <p:cNvPr id="4" name="Slide Number Placeholder 3" hidden="1"/>
          <p:cNvSpPr>
            <a:spLocks noGrp="1"/>
          </p:cNvSpPr>
          <p:nvPr>
            <p:ph type="sldNum" sz="quarter" idx="11"/>
          </p:nvPr>
        </p:nvSpPr>
        <p:spPr/>
        <p:txBody>
          <a:bodyPr/>
          <a:lstStyle/>
          <a:p>
            <a:pPr>
              <a:spcAft>
                <a:spcPts val="600"/>
              </a:spcAft>
            </a:pPr>
            <a:fld id="{33ED4071-BB75-8F4D-B3B5-EFA4483FE6A4}" type="slidenum">
              <a:rPr lang="en-US" smtClean="0"/>
              <a:pPr>
                <a:spcAft>
                  <a:spcPts val="600"/>
                </a:spcAft>
              </a:pPr>
              <a:t>28</a:t>
            </a:fld>
            <a:endParaRPr lang="en-US"/>
          </a:p>
        </p:txBody>
      </p:sp>
    </p:spTree>
    <p:extLst>
      <p:ext uri="{BB962C8B-B14F-4D97-AF65-F5344CB8AC3E}">
        <p14:creationId xmlns:p14="http://schemas.microsoft.com/office/powerpoint/2010/main" val="2674565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5400" cap="flat" cmpd="sng" algn="ctr">
            <a:solidFill>
              <a:schemeClr val="bg2"/>
            </a:solidFill>
            <a:prstDash val="solid"/>
            <a:round/>
            <a:headEnd type="none" w="med" len="med"/>
            <a:tailEnd type="none" w="med" len="med"/>
          </a:ln>
        </p:spPr>
        <p:txBody>
          <a:bodyPr>
            <a:normAutofit/>
          </a:bodyPr>
          <a:lstStyle/>
          <a:p>
            <a:pPr algn="ctr"/>
            <a:r>
              <a:rPr lang="en-US" sz="4000" dirty="0">
                <a:solidFill>
                  <a:srgbClr val="FF0000"/>
                </a:solidFill>
                <a:latin typeface="+mj-lt"/>
                <a:cs typeface="Calibri"/>
              </a:rPr>
              <a:t>Full opioid agonist:</a:t>
            </a:r>
          </a:p>
        </p:txBody>
      </p:sp>
      <p:sp>
        <p:nvSpPr>
          <p:cNvPr id="5" name="Pie 4"/>
          <p:cNvSpPr/>
          <p:nvPr/>
        </p:nvSpPr>
        <p:spPr>
          <a:xfrm rot="1254544">
            <a:off x="3830873" y="2048511"/>
            <a:ext cx="750755" cy="1052366"/>
          </a:xfrm>
          <a:prstGeom prst="pie">
            <a:avLst>
              <a:gd name="adj1" fmla="val 0"/>
              <a:gd name="adj2" fmla="val 168231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Diagonal Stripe 5"/>
          <p:cNvSpPr/>
          <p:nvPr/>
        </p:nvSpPr>
        <p:spPr>
          <a:xfrm rot="1543358">
            <a:off x="4348451" y="1726241"/>
            <a:ext cx="709664" cy="1141121"/>
          </a:xfrm>
          <a:prstGeom prst="diagStripe">
            <a:avLst/>
          </a:prstGeom>
          <a:solidFill>
            <a:schemeClr val="accent4"/>
          </a:solidFill>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0" name="Diagonal Stripe 9"/>
          <p:cNvSpPr/>
          <p:nvPr/>
        </p:nvSpPr>
        <p:spPr>
          <a:xfrm rot="12187847">
            <a:off x="4318649" y="1762943"/>
            <a:ext cx="758201" cy="1026628"/>
          </a:xfrm>
          <a:prstGeom prst="diagStripe">
            <a:avLst/>
          </a:prstGeom>
          <a:solidFill>
            <a:schemeClr val="accent4"/>
          </a:solidFill>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1" name="TextBox 10"/>
          <p:cNvSpPr txBox="1"/>
          <p:nvPr/>
        </p:nvSpPr>
        <p:spPr>
          <a:xfrm>
            <a:off x="3928168" y="2120453"/>
            <a:ext cx="337625" cy="369332"/>
          </a:xfrm>
          <a:prstGeom prst="rect">
            <a:avLst/>
          </a:prstGeom>
          <a:noFill/>
        </p:spPr>
        <p:txBody>
          <a:bodyPr wrap="square" rtlCol="0">
            <a:spAutoFit/>
          </a:bodyPr>
          <a:lstStyle/>
          <a:p>
            <a:r>
              <a:rPr lang="en-US" dirty="0">
                <a:solidFill>
                  <a:prstClr val="white"/>
                </a:solidFill>
              </a:rPr>
              <a:t>μ</a:t>
            </a:r>
          </a:p>
        </p:txBody>
      </p:sp>
      <p:sp>
        <p:nvSpPr>
          <p:cNvPr id="12" name="TextBox 11"/>
          <p:cNvSpPr txBox="1"/>
          <p:nvPr/>
        </p:nvSpPr>
        <p:spPr>
          <a:xfrm>
            <a:off x="3812357" y="2372389"/>
            <a:ext cx="1679445" cy="523220"/>
          </a:xfrm>
          <a:prstGeom prst="rect">
            <a:avLst/>
          </a:prstGeom>
          <a:noFill/>
        </p:spPr>
        <p:txBody>
          <a:bodyPr wrap="square" rtlCol="0">
            <a:spAutoFit/>
          </a:bodyPr>
          <a:lstStyle/>
          <a:p>
            <a:r>
              <a:rPr lang="en-US" sz="1400" dirty="0">
                <a:solidFill>
                  <a:prstClr val="white"/>
                </a:solidFill>
              </a:rPr>
              <a:t>opioid </a:t>
            </a:r>
          </a:p>
          <a:p>
            <a:r>
              <a:rPr lang="en-US" sz="1400" dirty="0">
                <a:solidFill>
                  <a:prstClr val="white"/>
                </a:solidFill>
              </a:rPr>
              <a:t>receptor</a:t>
            </a:r>
          </a:p>
        </p:txBody>
      </p:sp>
      <p:sp>
        <p:nvSpPr>
          <p:cNvPr id="13" name="TextBox 12"/>
          <p:cNvSpPr txBox="1"/>
          <p:nvPr/>
        </p:nvSpPr>
        <p:spPr>
          <a:xfrm>
            <a:off x="4697749" y="1751121"/>
            <a:ext cx="337625" cy="369332"/>
          </a:xfrm>
          <a:prstGeom prst="rect">
            <a:avLst/>
          </a:prstGeom>
          <a:noFill/>
        </p:spPr>
        <p:txBody>
          <a:bodyPr wrap="square" rtlCol="0">
            <a:spAutoFit/>
          </a:bodyPr>
          <a:lstStyle/>
          <a:p>
            <a:r>
              <a:rPr lang="en-US" dirty="0"/>
              <a:t>μ</a:t>
            </a:r>
          </a:p>
        </p:txBody>
      </p:sp>
      <p:sp>
        <p:nvSpPr>
          <p:cNvPr id="16" name="TextBox 15"/>
          <p:cNvSpPr txBox="1"/>
          <p:nvPr/>
        </p:nvSpPr>
        <p:spPr>
          <a:xfrm>
            <a:off x="4343046" y="2110779"/>
            <a:ext cx="1099981" cy="523220"/>
          </a:xfrm>
          <a:prstGeom prst="rect">
            <a:avLst/>
          </a:prstGeom>
          <a:noFill/>
        </p:spPr>
        <p:txBody>
          <a:bodyPr wrap="none" rtlCol="0">
            <a:spAutoFit/>
          </a:bodyPr>
          <a:lstStyle/>
          <a:p>
            <a:r>
              <a:rPr lang="en-US" sz="1400" dirty="0">
                <a:solidFill>
                  <a:prstClr val="white"/>
                </a:solidFill>
              </a:rPr>
              <a:t> </a:t>
            </a:r>
            <a:r>
              <a:rPr lang="en-US" sz="1400" dirty="0"/>
              <a:t>receptor</a:t>
            </a:r>
          </a:p>
          <a:p>
            <a:r>
              <a:rPr lang="en-US" sz="1400" dirty="0"/>
              <a:t>Full agonist</a:t>
            </a:r>
          </a:p>
        </p:txBody>
      </p:sp>
      <p:sp>
        <p:nvSpPr>
          <p:cNvPr id="17" name="TextBox 16"/>
          <p:cNvSpPr txBox="1"/>
          <p:nvPr/>
        </p:nvSpPr>
        <p:spPr>
          <a:xfrm>
            <a:off x="790043" y="3493183"/>
            <a:ext cx="7815412" cy="2923877"/>
          </a:xfrm>
          <a:prstGeom prst="rect">
            <a:avLst/>
          </a:prstGeom>
          <a:noFill/>
        </p:spPr>
        <p:txBody>
          <a:bodyPr wrap="square" rtlCol="0">
            <a:spAutoFit/>
          </a:bodyPr>
          <a:lstStyle/>
          <a:p>
            <a:pPr marL="342900" indent="-342900">
              <a:spcAft>
                <a:spcPts val="1200"/>
              </a:spcAft>
              <a:buClr>
                <a:schemeClr val="tx1">
                  <a:lumMod val="65000"/>
                  <a:lumOff val="35000"/>
                </a:schemeClr>
              </a:buClr>
              <a:buFont typeface="Arial"/>
              <a:buChar char="•"/>
            </a:pPr>
            <a:r>
              <a:rPr lang="en-US" sz="2400" dirty="0">
                <a:solidFill>
                  <a:schemeClr val="bg1"/>
                </a:solidFill>
              </a:rPr>
              <a:t>Full agonist binding activates the μ opioid receptor</a:t>
            </a:r>
          </a:p>
          <a:p>
            <a:pPr marL="342900" indent="-342900">
              <a:spcAft>
                <a:spcPts val="1200"/>
              </a:spcAft>
              <a:buClr>
                <a:schemeClr val="tx1">
                  <a:lumMod val="65000"/>
                  <a:lumOff val="35000"/>
                </a:schemeClr>
              </a:buClr>
              <a:buFont typeface="Arial"/>
              <a:buChar char="•"/>
            </a:pPr>
            <a:r>
              <a:rPr lang="en-US" sz="2400" dirty="0">
                <a:solidFill>
                  <a:schemeClr val="bg1"/>
                </a:solidFill>
              </a:rPr>
              <a:t>Additive effect when combined with other full agonists</a:t>
            </a:r>
          </a:p>
          <a:p>
            <a:pPr marL="342900" indent="-342900">
              <a:spcAft>
                <a:spcPts val="1200"/>
              </a:spcAft>
              <a:buClr>
                <a:schemeClr val="tx1">
                  <a:lumMod val="65000"/>
                  <a:lumOff val="35000"/>
                </a:schemeClr>
              </a:buClr>
              <a:buFont typeface="Arial"/>
              <a:buChar char="•"/>
            </a:pPr>
            <a:r>
              <a:rPr lang="en-US" sz="2400" dirty="0">
                <a:solidFill>
                  <a:schemeClr val="bg1"/>
                </a:solidFill>
              </a:rPr>
              <a:t>Is highly reinforcing and has higher potential for abuse</a:t>
            </a:r>
          </a:p>
          <a:p>
            <a:pPr marL="342900" indent="-342900">
              <a:spcAft>
                <a:spcPts val="1200"/>
              </a:spcAft>
              <a:buClr>
                <a:schemeClr val="tx1">
                  <a:lumMod val="65000"/>
                  <a:lumOff val="35000"/>
                </a:schemeClr>
              </a:buClr>
              <a:buFont typeface="Arial"/>
              <a:buChar char="•"/>
            </a:pPr>
            <a:r>
              <a:rPr lang="en-US" sz="2400" dirty="0">
                <a:solidFill>
                  <a:schemeClr val="bg1"/>
                </a:solidFill>
              </a:rPr>
              <a:t>Abrupt discontinuation will result in withdrawal</a:t>
            </a:r>
          </a:p>
          <a:p>
            <a:pPr marL="342900" indent="-342900">
              <a:spcAft>
                <a:spcPts val="1200"/>
              </a:spcAft>
              <a:buClr>
                <a:schemeClr val="tx1">
                  <a:lumMod val="65000"/>
                  <a:lumOff val="35000"/>
                </a:schemeClr>
              </a:buClr>
              <a:buFont typeface="Arial"/>
              <a:buChar char="•"/>
            </a:pPr>
            <a:r>
              <a:rPr lang="en-US" sz="2400" dirty="0">
                <a:solidFill>
                  <a:schemeClr val="bg1"/>
                </a:solidFill>
              </a:rPr>
              <a:t>Hydrocodone, hydromorphone, morphine, heroin, </a:t>
            </a:r>
            <a:r>
              <a:rPr lang="en-US" sz="2400" dirty="0">
                <a:solidFill>
                  <a:srgbClr val="FF0000"/>
                </a:solidFill>
              </a:rPr>
              <a:t>methadone</a:t>
            </a:r>
            <a:r>
              <a:rPr lang="en-US" sz="2400" baseline="30000" dirty="0">
                <a:solidFill>
                  <a:srgbClr val="FF0000"/>
                </a:solidFill>
              </a:rPr>
              <a:t>8</a:t>
            </a:r>
            <a:endParaRPr lang="en-US" sz="2400" dirty="0">
              <a:solidFill>
                <a:schemeClr val="bg1"/>
              </a:solidFill>
            </a:endParaRPr>
          </a:p>
        </p:txBody>
      </p:sp>
      <p:sp>
        <p:nvSpPr>
          <p:cNvPr id="3" name="Slide Number Placeholder 2"/>
          <p:cNvSpPr>
            <a:spLocks noGrp="1"/>
          </p:cNvSpPr>
          <p:nvPr>
            <p:ph type="sldNum" sz="quarter" idx="12"/>
          </p:nvPr>
        </p:nvSpPr>
        <p:spPr/>
        <p:txBody>
          <a:bodyPr/>
          <a:lstStyle/>
          <a:p>
            <a:fld id="{D4BF1F63-4705-854C-A90E-B08697EA9D5E}" type="slidenum">
              <a:rPr lang="en-US" smtClean="0"/>
              <a:t>29</a:t>
            </a:fld>
            <a:endParaRPr lang="en-US"/>
          </a:p>
        </p:txBody>
      </p:sp>
    </p:spTree>
    <p:extLst>
      <p:ext uri="{BB962C8B-B14F-4D97-AF65-F5344CB8AC3E}">
        <p14:creationId xmlns:p14="http://schemas.microsoft.com/office/powerpoint/2010/main" val="412168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1B40-3477-6E51-5F0E-876F1C8A08C0}"/>
              </a:ext>
            </a:extLst>
          </p:cNvPr>
          <p:cNvSpPr>
            <a:spLocks noGrp="1"/>
          </p:cNvSpPr>
          <p:nvPr>
            <p:ph type="title"/>
          </p:nvPr>
        </p:nvSpPr>
        <p:spPr/>
        <p:txBody>
          <a:bodyPr/>
          <a:lstStyle/>
          <a:p>
            <a:r>
              <a:rPr lang="en-US" dirty="0">
                <a:solidFill>
                  <a:srgbClr val="FF0000"/>
                </a:solidFill>
              </a:rPr>
              <a:t>Objectives</a:t>
            </a:r>
          </a:p>
        </p:txBody>
      </p:sp>
      <p:sp>
        <p:nvSpPr>
          <p:cNvPr id="3" name="Content Placeholder 2">
            <a:extLst>
              <a:ext uri="{FF2B5EF4-FFF2-40B4-BE49-F238E27FC236}">
                <a16:creationId xmlns:a16="http://schemas.microsoft.com/office/drawing/2014/main" id="{9685DEBB-2E67-43ED-B252-52D05760D49B}"/>
              </a:ext>
            </a:extLst>
          </p:cNvPr>
          <p:cNvSpPr>
            <a:spLocks noGrp="1"/>
          </p:cNvSpPr>
          <p:nvPr>
            <p:ph idx="1"/>
          </p:nvPr>
        </p:nvSpPr>
        <p:spPr/>
        <p:txBody>
          <a:bodyPr/>
          <a:lstStyle/>
          <a:p>
            <a:r>
              <a:rPr lang="en-US" dirty="0">
                <a:solidFill>
                  <a:schemeClr val="bg1"/>
                </a:solidFill>
              </a:rPr>
              <a:t>To provide </a:t>
            </a:r>
            <a:r>
              <a:rPr lang="en-US">
                <a:solidFill>
                  <a:schemeClr val="bg1"/>
                </a:solidFill>
              </a:rPr>
              <a:t>a summary </a:t>
            </a:r>
            <a:r>
              <a:rPr lang="en-US" dirty="0">
                <a:solidFill>
                  <a:schemeClr val="bg1"/>
                </a:solidFill>
              </a:rPr>
              <a:t>of the history and epidemiology of the current opioid crisis.</a:t>
            </a:r>
          </a:p>
          <a:p>
            <a:r>
              <a:rPr lang="en-US" dirty="0">
                <a:solidFill>
                  <a:schemeClr val="bg1"/>
                </a:solidFill>
              </a:rPr>
              <a:t>To describe the neurobiology of opioid use disorders (OUD) and medications utilized to treat.</a:t>
            </a:r>
          </a:p>
          <a:p>
            <a:r>
              <a:rPr lang="en-US" dirty="0">
                <a:solidFill>
                  <a:schemeClr val="bg1"/>
                </a:solidFill>
              </a:rPr>
              <a:t>To describe the implementation and outcomes related to OUD  treatment in a primary care setting.</a:t>
            </a:r>
            <a:endParaRPr lang="en-US" dirty="0"/>
          </a:p>
        </p:txBody>
      </p:sp>
    </p:spTree>
    <p:extLst>
      <p:ext uri="{BB962C8B-B14F-4D97-AF65-F5344CB8AC3E}">
        <p14:creationId xmlns:p14="http://schemas.microsoft.com/office/powerpoint/2010/main" val="2237181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990600"/>
          </a:xfrm>
          <a:solidFill>
            <a:schemeClr val="tx2"/>
          </a:solidFill>
        </p:spPr>
        <p:txBody>
          <a:bodyPr>
            <a:normAutofit/>
          </a:bodyPr>
          <a:lstStyle/>
          <a:p>
            <a:r>
              <a:rPr lang="en-US" sz="3200" b="1" dirty="0">
                <a:solidFill>
                  <a:schemeClr val="bg1"/>
                </a:solidFill>
              </a:rPr>
              <a:t>Opioid Efficacy in Chronic Pain</a:t>
            </a:r>
          </a:p>
        </p:txBody>
      </p:sp>
      <p:sp>
        <p:nvSpPr>
          <p:cNvPr id="18435" name="Rectangle 3"/>
          <p:cNvSpPr>
            <a:spLocks noGrp="1" noChangeArrowheads="1"/>
          </p:cNvSpPr>
          <p:nvPr>
            <p:ph type="body" idx="1"/>
          </p:nvPr>
        </p:nvSpPr>
        <p:spPr>
          <a:xfrm>
            <a:off x="304800" y="1219200"/>
            <a:ext cx="8534400" cy="4038600"/>
          </a:xfrm>
        </p:spPr>
        <p:txBody>
          <a:bodyPr/>
          <a:lstStyle/>
          <a:p>
            <a:pPr>
              <a:lnSpc>
                <a:spcPct val="90000"/>
              </a:lnSpc>
              <a:spcBef>
                <a:spcPct val="30000"/>
              </a:spcBef>
            </a:pPr>
            <a:r>
              <a:rPr lang="en-US" dirty="0">
                <a:solidFill>
                  <a:schemeClr val="bg1"/>
                </a:solidFill>
              </a:rPr>
              <a:t>Most literature surveys &amp; uncontrolled case series</a:t>
            </a:r>
          </a:p>
          <a:p>
            <a:pPr>
              <a:lnSpc>
                <a:spcPct val="90000"/>
              </a:lnSpc>
              <a:spcBef>
                <a:spcPct val="30000"/>
              </a:spcBef>
            </a:pPr>
            <a:r>
              <a:rPr lang="en-US" dirty="0">
                <a:solidFill>
                  <a:schemeClr val="bg1"/>
                </a:solidFill>
              </a:rPr>
              <a:t>RCTs are short duration &lt;4 months with small sample sizes &lt;300 pts</a:t>
            </a:r>
          </a:p>
          <a:p>
            <a:pPr>
              <a:lnSpc>
                <a:spcPct val="90000"/>
              </a:lnSpc>
              <a:spcBef>
                <a:spcPct val="30000"/>
              </a:spcBef>
            </a:pPr>
            <a:r>
              <a:rPr lang="en-US" dirty="0">
                <a:solidFill>
                  <a:schemeClr val="bg1"/>
                </a:solidFill>
              </a:rPr>
              <a:t>Mostly pharmaceutical company sponsored</a:t>
            </a:r>
          </a:p>
          <a:p>
            <a:pPr>
              <a:lnSpc>
                <a:spcPct val="90000"/>
              </a:lnSpc>
              <a:spcBef>
                <a:spcPct val="30000"/>
              </a:spcBef>
            </a:pPr>
            <a:r>
              <a:rPr lang="en-US" dirty="0">
                <a:solidFill>
                  <a:schemeClr val="bg1"/>
                </a:solidFill>
              </a:rPr>
              <a:t>Pain relief modest</a:t>
            </a:r>
          </a:p>
          <a:p>
            <a:pPr>
              <a:lnSpc>
                <a:spcPct val="90000"/>
              </a:lnSpc>
              <a:spcBef>
                <a:spcPct val="30000"/>
              </a:spcBef>
            </a:pPr>
            <a:r>
              <a:rPr lang="en-US" dirty="0">
                <a:solidFill>
                  <a:schemeClr val="bg1"/>
                </a:solidFill>
              </a:rPr>
              <a:t>Limited functional improvement</a:t>
            </a:r>
          </a:p>
        </p:txBody>
      </p:sp>
      <p:sp>
        <p:nvSpPr>
          <p:cNvPr id="18436" name="Text Box 4"/>
          <p:cNvSpPr txBox="1">
            <a:spLocks noChangeArrowheads="1"/>
          </p:cNvSpPr>
          <p:nvPr/>
        </p:nvSpPr>
        <p:spPr bwMode="auto">
          <a:xfrm>
            <a:off x="609600" y="5252545"/>
            <a:ext cx="53467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ＭＳ Ｐゴシック" charset="-128"/>
              </a:defRPr>
            </a:lvl1pPr>
            <a:lvl2pPr marL="37931725" indent="-37474525">
              <a:defRPr sz="2400">
                <a:solidFill>
                  <a:schemeClr val="tx1"/>
                </a:solidFill>
                <a:latin typeface="Calibri" pitchFamily="34" charset="0"/>
                <a:ea typeface="ＭＳ Ｐゴシック" charset="-128"/>
              </a:defRPr>
            </a:lvl2pPr>
            <a:lvl3pPr>
              <a:defRPr sz="2400">
                <a:solidFill>
                  <a:schemeClr val="tx1"/>
                </a:solidFill>
                <a:latin typeface="Calibri" pitchFamily="34" charset="0"/>
                <a:ea typeface="ＭＳ Ｐゴシック" charset="-128"/>
              </a:defRPr>
            </a:lvl3pPr>
            <a:lvl4pPr>
              <a:defRPr sz="2400">
                <a:solidFill>
                  <a:schemeClr val="tx1"/>
                </a:solidFill>
                <a:latin typeface="Calibri" pitchFamily="34" charset="0"/>
                <a:ea typeface="ＭＳ Ｐゴシック" charset="-128"/>
              </a:defRPr>
            </a:lvl4pPr>
            <a:lvl5pPr>
              <a:defRPr sz="2400">
                <a:solidFill>
                  <a:schemeClr val="tx1"/>
                </a:solidFill>
                <a:latin typeface="Calibri" pitchFamily="34" charset="0"/>
                <a:ea typeface="ＭＳ Ｐゴシック" charset="-128"/>
              </a:defRPr>
            </a:lvl5pPr>
            <a:lvl6pPr marL="457200" eaLnBrk="0" fontAlgn="base" hangingPunct="0">
              <a:spcBef>
                <a:spcPct val="0"/>
              </a:spcBef>
              <a:spcAft>
                <a:spcPct val="0"/>
              </a:spcAft>
              <a:defRPr sz="2400">
                <a:solidFill>
                  <a:schemeClr val="tx1"/>
                </a:solidFill>
                <a:latin typeface="Calibri" pitchFamily="34" charset="0"/>
                <a:ea typeface="ＭＳ Ｐゴシック" charset="-128"/>
              </a:defRPr>
            </a:lvl6pPr>
            <a:lvl7pPr marL="914400" eaLnBrk="0" fontAlgn="base" hangingPunct="0">
              <a:spcBef>
                <a:spcPct val="0"/>
              </a:spcBef>
              <a:spcAft>
                <a:spcPct val="0"/>
              </a:spcAft>
              <a:defRPr sz="2400">
                <a:solidFill>
                  <a:schemeClr val="tx1"/>
                </a:solidFill>
                <a:latin typeface="Calibri" pitchFamily="34" charset="0"/>
                <a:ea typeface="ＭＳ Ｐゴシック" charset="-128"/>
              </a:defRPr>
            </a:lvl7pPr>
            <a:lvl8pPr marL="1371600" eaLnBrk="0" fontAlgn="base" hangingPunct="0">
              <a:spcBef>
                <a:spcPct val="0"/>
              </a:spcBef>
              <a:spcAft>
                <a:spcPct val="0"/>
              </a:spcAft>
              <a:defRPr sz="2400">
                <a:solidFill>
                  <a:schemeClr val="tx1"/>
                </a:solidFill>
                <a:latin typeface="Calibri" pitchFamily="34" charset="0"/>
                <a:ea typeface="ＭＳ Ｐゴシック" charset="-128"/>
              </a:defRPr>
            </a:lvl8pPr>
            <a:lvl9pPr marL="1828800" eaLnBrk="0" fontAlgn="base" hangingPunct="0">
              <a:spcBef>
                <a:spcPct val="0"/>
              </a:spcBef>
              <a:spcAft>
                <a:spcPct val="0"/>
              </a:spcAft>
              <a:defRPr sz="2400">
                <a:solidFill>
                  <a:schemeClr val="tx1"/>
                </a:solidFill>
                <a:latin typeface="Calibri" pitchFamily="34" charset="0"/>
                <a:ea typeface="ＭＳ Ｐゴシック" charset="-128"/>
              </a:defRPr>
            </a:lvl9pPr>
          </a:lstStyle>
          <a:p>
            <a:r>
              <a:rPr lang="en-US" sz="1600" dirty="0" err="1">
                <a:solidFill>
                  <a:schemeClr val="bg1"/>
                </a:solidFill>
                <a:latin typeface="Arial Narrow" pitchFamily="34" charset="0"/>
              </a:rPr>
              <a:t>Balantyne</a:t>
            </a:r>
            <a:r>
              <a:rPr lang="en-US" sz="1600" dirty="0">
                <a:solidFill>
                  <a:schemeClr val="bg1"/>
                </a:solidFill>
                <a:latin typeface="Arial Narrow" pitchFamily="34" charset="0"/>
              </a:rPr>
              <a:t> JC, Mao J. NEJM 2003</a:t>
            </a:r>
          </a:p>
          <a:p>
            <a:r>
              <a:rPr lang="en-US" sz="1600" dirty="0" err="1">
                <a:solidFill>
                  <a:schemeClr val="bg1"/>
                </a:solidFill>
                <a:latin typeface="Arial Narrow" pitchFamily="34" charset="0"/>
              </a:rPr>
              <a:t>Kalso</a:t>
            </a:r>
            <a:r>
              <a:rPr lang="en-US" sz="1600" dirty="0">
                <a:solidFill>
                  <a:schemeClr val="bg1"/>
                </a:solidFill>
                <a:latin typeface="Arial Narrow" pitchFamily="34" charset="0"/>
              </a:rPr>
              <a:t> E et al. Pain 2004 </a:t>
            </a:r>
          </a:p>
          <a:p>
            <a:r>
              <a:rPr lang="en-US" sz="1600" dirty="0">
                <a:solidFill>
                  <a:schemeClr val="bg1"/>
                </a:solidFill>
                <a:latin typeface="Arial Narrow" pitchFamily="34" charset="0"/>
              </a:rPr>
              <a:t>Eisenberg E et al. JAMA. 2005</a:t>
            </a:r>
          </a:p>
          <a:p>
            <a:r>
              <a:rPr lang="en-US" sz="1600" dirty="0" err="1">
                <a:solidFill>
                  <a:schemeClr val="bg1"/>
                </a:solidFill>
                <a:latin typeface="Arial Narrow" pitchFamily="34" charset="0"/>
              </a:rPr>
              <a:t>Furlan</a:t>
            </a:r>
            <a:r>
              <a:rPr lang="en-US" sz="1600" dirty="0">
                <a:solidFill>
                  <a:schemeClr val="bg1"/>
                </a:solidFill>
                <a:latin typeface="Arial Narrow" pitchFamily="34" charset="0"/>
              </a:rPr>
              <a:t> AD et al. CMAJ 2006</a:t>
            </a:r>
          </a:p>
          <a:p>
            <a:r>
              <a:rPr lang="en-US" sz="1600" dirty="0">
                <a:solidFill>
                  <a:schemeClr val="bg1"/>
                </a:solidFill>
                <a:latin typeface="Arial Narrow" pitchFamily="34" charset="0"/>
              </a:rPr>
              <a:t>Martell BA et al. Ann Intern Med 2007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567362"/>
            <a:ext cx="26574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539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219200"/>
          </a:xfrm>
          <a:solidFill>
            <a:schemeClr val="tx2"/>
          </a:solidFill>
        </p:spPr>
        <p:txBody>
          <a:bodyPr>
            <a:normAutofit/>
          </a:bodyPr>
          <a:lstStyle/>
          <a:p>
            <a:r>
              <a:rPr lang="en-US" sz="4800" b="1" dirty="0">
                <a:solidFill>
                  <a:schemeClr val="bg1"/>
                </a:solidFill>
              </a:rPr>
              <a:t>Variability in Response to Opioids</a:t>
            </a:r>
          </a:p>
        </p:txBody>
      </p:sp>
      <p:sp>
        <p:nvSpPr>
          <p:cNvPr id="31747" name="Rectangle 3"/>
          <p:cNvSpPr>
            <a:spLocks noGrp="1" noChangeArrowheads="1"/>
          </p:cNvSpPr>
          <p:nvPr>
            <p:ph type="body" sz="half" idx="2"/>
          </p:nvPr>
        </p:nvSpPr>
        <p:spPr>
          <a:xfrm>
            <a:off x="228600" y="1600200"/>
            <a:ext cx="8610600" cy="4953000"/>
          </a:xfrm>
        </p:spPr>
        <p:txBody>
          <a:bodyPr/>
          <a:lstStyle/>
          <a:p>
            <a:pPr>
              <a:spcBef>
                <a:spcPct val="40000"/>
              </a:spcBef>
              <a:buFontTx/>
              <a:buNone/>
            </a:pPr>
            <a:r>
              <a:rPr lang="en-US" sz="3200" b="1" dirty="0">
                <a:solidFill>
                  <a:schemeClr val="bg1"/>
                </a:solidFill>
              </a:rPr>
              <a:t>Mu Receptor</a:t>
            </a:r>
          </a:p>
          <a:p>
            <a:pPr lvl="1">
              <a:spcBef>
                <a:spcPct val="40000"/>
              </a:spcBef>
              <a:buClr>
                <a:schemeClr val="tx2"/>
              </a:buClr>
              <a:buSzPct val="125000"/>
              <a:buFont typeface="Wingdings" pitchFamily="2" charset="2"/>
              <a:buChar char="§"/>
            </a:pPr>
            <a:r>
              <a:rPr lang="en-US" sz="2800" dirty="0">
                <a:solidFill>
                  <a:schemeClr val="bg1"/>
                </a:solidFill>
              </a:rPr>
              <a:t>G protein-coupled receptor family, signal via second messenger (cAMP)</a:t>
            </a:r>
          </a:p>
          <a:p>
            <a:pPr lvl="1">
              <a:spcBef>
                <a:spcPct val="40000"/>
              </a:spcBef>
              <a:buClr>
                <a:schemeClr val="tx2"/>
              </a:buClr>
              <a:buSzPct val="125000"/>
              <a:buFont typeface="Wingdings" pitchFamily="2" charset="2"/>
              <a:buChar char="§"/>
            </a:pPr>
            <a:r>
              <a:rPr lang="en-US" sz="2800" dirty="0">
                <a:solidFill>
                  <a:schemeClr val="bg1"/>
                </a:solidFill>
              </a:rPr>
              <a:t>&gt;100 polymorphisms in the human MOR gene</a:t>
            </a:r>
          </a:p>
          <a:p>
            <a:pPr lvl="1">
              <a:spcBef>
                <a:spcPct val="40000"/>
              </a:spcBef>
              <a:buClr>
                <a:schemeClr val="tx2"/>
              </a:buClr>
              <a:buSzPct val="125000"/>
              <a:buFont typeface="Wingdings" pitchFamily="2" charset="2"/>
              <a:buChar char="§"/>
            </a:pPr>
            <a:r>
              <a:rPr lang="en-US" sz="2800" dirty="0">
                <a:solidFill>
                  <a:schemeClr val="bg1"/>
                </a:solidFill>
              </a:rPr>
              <a:t>Mu receptor subtypes</a:t>
            </a:r>
          </a:p>
          <a:p>
            <a:pPr lvl="2">
              <a:spcBef>
                <a:spcPct val="40000"/>
              </a:spcBef>
              <a:buClr>
                <a:schemeClr val="tx2"/>
              </a:buClr>
              <a:buSzPct val="125000"/>
              <a:buFont typeface="Wingdings" pitchFamily="2" charset="2"/>
              <a:buChar char="§"/>
            </a:pPr>
            <a:r>
              <a:rPr lang="en-US" sz="2400" dirty="0">
                <a:solidFill>
                  <a:schemeClr val="bg1"/>
                </a:solidFill>
              </a:rPr>
              <a:t>Not all patients respond to same opioid in same way</a:t>
            </a:r>
          </a:p>
          <a:p>
            <a:pPr lvl="2">
              <a:spcBef>
                <a:spcPct val="40000"/>
              </a:spcBef>
              <a:buClr>
                <a:schemeClr val="tx2"/>
              </a:buClr>
              <a:buSzPct val="125000"/>
              <a:buFont typeface="Wingdings" pitchFamily="2" charset="2"/>
              <a:buChar char="§"/>
            </a:pPr>
            <a:r>
              <a:rPr lang="en-US" sz="2400" dirty="0">
                <a:solidFill>
                  <a:schemeClr val="bg1"/>
                </a:solidFill>
              </a:rPr>
              <a:t>Not all pain responds to same opioid in the same way</a:t>
            </a:r>
          </a:p>
          <a:p>
            <a:pPr lvl="2">
              <a:spcBef>
                <a:spcPct val="40000"/>
              </a:spcBef>
              <a:buClr>
                <a:schemeClr val="tx2"/>
              </a:buClr>
              <a:buSzPct val="125000"/>
              <a:buFont typeface="Wingdings" pitchFamily="2" charset="2"/>
              <a:buChar char="§"/>
            </a:pPr>
            <a:r>
              <a:rPr lang="en-US" sz="2400" dirty="0">
                <a:solidFill>
                  <a:schemeClr val="bg1"/>
                </a:solidFill>
              </a:rPr>
              <a:t>Incomplete cross-tolerance between opioids</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867401"/>
            <a:ext cx="26638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225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8DD2-0018-A14B-B15F-6A177B4AB36B}"/>
              </a:ext>
            </a:extLst>
          </p:cNvPr>
          <p:cNvSpPr>
            <a:spLocks noGrp="1"/>
          </p:cNvSpPr>
          <p:nvPr>
            <p:ph type="title"/>
          </p:nvPr>
        </p:nvSpPr>
        <p:spPr/>
        <p:txBody>
          <a:bodyPr>
            <a:normAutofit fontScale="90000"/>
          </a:bodyPr>
          <a:lstStyle/>
          <a:p>
            <a:r>
              <a:rPr lang="en-US" dirty="0">
                <a:solidFill>
                  <a:srgbClr val="FF0000"/>
                </a:solidFill>
              </a:rPr>
              <a:t>The Good and Bad about Methadone</a:t>
            </a:r>
          </a:p>
        </p:txBody>
      </p:sp>
      <p:sp>
        <p:nvSpPr>
          <p:cNvPr id="4" name="Content Placeholder 3">
            <a:extLst>
              <a:ext uri="{FF2B5EF4-FFF2-40B4-BE49-F238E27FC236}">
                <a16:creationId xmlns:a16="http://schemas.microsoft.com/office/drawing/2014/main" id="{9C24116B-AEDC-7C41-8674-4D2EB4AC8166}"/>
              </a:ext>
            </a:extLst>
          </p:cNvPr>
          <p:cNvSpPr>
            <a:spLocks noGrp="1"/>
          </p:cNvSpPr>
          <p:nvPr>
            <p:ph sz="half" idx="1"/>
          </p:nvPr>
        </p:nvSpPr>
        <p:spPr/>
        <p:txBody>
          <a:bodyPr>
            <a:normAutofit fontScale="77500" lnSpcReduction="20000"/>
          </a:bodyPr>
          <a:lstStyle/>
          <a:p>
            <a:r>
              <a:rPr lang="en-US" dirty="0">
                <a:solidFill>
                  <a:schemeClr val="bg1"/>
                </a:solidFill>
              </a:rPr>
              <a:t>Inexpensive</a:t>
            </a:r>
          </a:p>
          <a:p>
            <a:r>
              <a:rPr lang="en-US" dirty="0">
                <a:solidFill>
                  <a:schemeClr val="bg1"/>
                </a:solidFill>
              </a:rPr>
              <a:t>Long acting to treat OUD</a:t>
            </a:r>
          </a:p>
          <a:p>
            <a:r>
              <a:rPr lang="en-US" dirty="0">
                <a:solidFill>
                  <a:schemeClr val="bg1"/>
                </a:solidFill>
              </a:rPr>
              <a:t>No significant toxic metabolites</a:t>
            </a:r>
          </a:p>
          <a:p>
            <a:r>
              <a:rPr lang="en-US" dirty="0">
                <a:solidFill>
                  <a:schemeClr val="bg1"/>
                </a:solidFill>
              </a:rPr>
              <a:t>No accumulation in renal disease</a:t>
            </a:r>
          </a:p>
          <a:p>
            <a:r>
              <a:rPr lang="en-US" dirty="0">
                <a:solidFill>
                  <a:schemeClr val="bg1"/>
                </a:solidFill>
              </a:rPr>
              <a:t>NMDA antagonist</a:t>
            </a:r>
          </a:p>
          <a:p>
            <a:r>
              <a:rPr lang="en-US" dirty="0">
                <a:solidFill>
                  <a:schemeClr val="bg1"/>
                </a:solidFill>
              </a:rPr>
              <a:t>Treatment in a structured setting</a:t>
            </a:r>
          </a:p>
          <a:p>
            <a:r>
              <a:rPr lang="en-US" dirty="0">
                <a:solidFill>
                  <a:schemeClr val="bg1"/>
                </a:solidFill>
              </a:rPr>
              <a:t>Have shown: reduction in illicit use, criminal activity, HIV infection, overdose, improvement in health, retention in treatment and suicide rates</a:t>
            </a:r>
          </a:p>
          <a:p>
            <a:endParaRPr lang="en-US" dirty="0"/>
          </a:p>
        </p:txBody>
      </p:sp>
      <p:sp>
        <p:nvSpPr>
          <p:cNvPr id="5" name="Content Placeholder 4">
            <a:extLst>
              <a:ext uri="{FF2B5EF4-FFF2-40B4-BE49-F238E27FC236}">
                <a16:creationId xmlns:a16="http://schemas.microsoft.com/office/drawing/2014/main" id="{0E69E317-7E55-2C4E-9B79-761887AAA78E}"/>
              </a:ext>
            </a:extLst>
          </p:cNvPr>
          <p:cNvSpPr>
            <a:spLocks noGrp="1"/>
          </p:cNvSpPr>
          <p:nvPr>
            <p:ph sz="half" idx="2"/>
          </p:nvPr>
        </p:nvSpPr>
        <p:spPr/>
        <p:txBody>
          <a:bodyPr>
            <a:normAutofit fontScale="77500" lnSpcReduction="20000"/>
          </a:bodyPr>
          <a:lstStyle/>
          <a:p>
            <a:r>
              <a:rPr lang="en-US" dirty="0">
                <a:solidFill>
                  <a:schemeClr val="bg1"/>
                </a:solidFill>
              </a:rPr>
              <a:t>Highly variable metabolism</a:t>
            </a:r>
          </a:p>
          <a:p>
            <a:r>
              <a:rPr lang="en-US" dirty="0">
                <a:solidFill>
                  <a:schemeClr val="bg1"/>
                </a:solidFill>
              </a:rPr>
              <a:t>Unpredictable half-life</a:t>
            </a:r>
          </a:p>
          <a:p>
            <a:r>
              <a:rPr lang="en-US" dirty="0">
                <a:solidFill>
                  <a:schemeClr val="bg1"/>
                </a:solidFill>
              </a:rPr>
              <a:t>Conversion to other opioids is a challenge/unpredictable equipotency</a:t>
            </a:r>
          </a:p>
          <a:p>
            <a:r>
              <a:rPr lang="en-US" dirty="0">
                <a:solidFill>
                  <a:schemeClr val="bg1"/>
                </a:solidFill>
              </a:rPr>
              <a:t>QTc prolongation</a:t>
            </a:r>
          </a:p>
          <a:p>
            <a:r>
              <a:rPr lang="en-US" dirty="0">
                <a:solidFill>
                  <a:schemeClr val="bg1"/>
                </a:solidFill>
              </a:rPr>
              <a:t>Multiple drug interactions</a:t>
            </a:r>
          </a:p>
          <a:p>
            <a:r>
              <a:rPr lang="en-US" dirty="0">
                <a:solidFill>
                  <a:schemeClr val="bg1"/>
                </a:solidFill>
              </a:rPr>
              <a:t>Sleep apnea/respiratory suppression</a:t>
            </a:r>
          </a:p>
          <a:p>
            <a:r>
              <a:rPr lang="en-US" dirty="0">
                <a:solidFill>
                  <a:schemeClr val="bg1"/>
                </a:solidFill>
              </a:rPr>
              <a:t>Limits geographically to clinic</a:t>
            </a:r>
          </a:p>
          <a:p>
            <a:r>
              <a:rPr lang="en-US" dirty="0">
                <a:solidFill>
                  <a:schemeClr val="bg1"/>
                </a:solidFill>
              </a:rPr>
              <a:t>Stigma</a:t>
            </a:r>
          </a:p>
          <a:p>
            <a:r>
              <a:rPr lang="en-US" dirty="0">
                <a:solidFill>
                  <a:schemeClr val="bg1"/>
                </a:solidFill>
              </a:rPr>
              <a:t>Perceived as outside the medical mainstream</a:t>
            </a:r>
          </a:p>
        </p:txBody>
      </p:sp>
      <p:sp>
        <p:nvSpPr>
          <p:cNvPr id="6" name="TextBox 5">
            <a:extLst>
              <a:ext uri="{FF2B5EF4-FFF2-40B4-BE49-F238E27FC236}">
                <a16:creationId xmlns:a16="http://schemas.microsoft.com/office/drawing/2014/main" id="{F2A40DC7-2DF1-C647-967E-EC306060944C}"/>
              </a:ext>
            </a:extLst>
          </p:cNvPr>
          <p:cNvSpPr txBox="1"/>
          <p:nvPr/>
        </p:nvSpPr>
        <p:spPr>
          <a:xfrm>
            <a:off x="142567" y="1267597"/>
            <a:ext cx="2333933" cy="300082"/>
          </a:xfrm>
          <a:prstGeom prst="rect">
            <a:avLst/>
          </a:prstGeom>
          <a:noFill/>
        </p:spPr>
        <p:txBody>
          <a:bodyPr wrap="square" rtlCol="0">
            <a:spAutoFit/>
          </a:bodyPr>
          <a:lstStyle/>
          <a:p>
            <a:r>
              <a:rPr lang="en-US" sz="1350" dirty="0">
                <a:solidFill>
                  <a:srgbClr val="FFFF00"/>
                </a:solidFill>
              </a:rPr>
              <a:t>Good</a:t>
            </a:r>
          </a:p>
        </p:txBody>
      </p:sp>
      <p:sp>
        <p:nvSpPr>
          <p:cNvPr id="7" name="TextBox 6">
            <a:extLst>
              <a:ext uri="{FF2B5EF4-FFF2-40B4-BE49-F238E27FC236}">
                <a16:creationId xmlns:a16="http://schemas.microsoft.com/office/drawing/2014/main" id="{4FEFC177-AB7A-0545-B11A-749CCEFB14A7}"/>
              </a:ext>
            </a:extLst>
          </p:cNvPr>
          <p:cNvSpPr txBox="1"/>
          <p:nvPr/>
        </p:nvSpPr>
        <p:spPr>
          <a:xfrm>
            <a:off x="4487917" y="1192577"/>
            <a:ext cx="1526459" cy="300082"/>
          </a:xfrm>
          <a:prstGeom prst="rect">
            <a:avLst/>
          </a:prstGeom>
          <a:noFill/>
        </p:spPr>
        <p:txBody>
          <a:bodyPr wrap="square" rtlCol="0">
            <a:spAutoFit/>
          </a:bodyPr>
          <a:lstStyle/>
          <a:p>
            <a:r>
              <a:rPr lang="en-US" sz="1350" dirty="0">
                <a:solidFill>
                  <a:srgbClr val="FFFF00"/>
                </a:solidFill>
              </a:rPr>
              <a:t>Bad</a:t>
            </a:r>
          </a:p>
        </p:txBody>
      </p:sp>
      <p:sp>
        <p:nvSpPr>
          <p:cNvPr id="3" name="TextBox 2">
            <a:extLst>
              <a:ext uri="{FF2B5EF4-FFF2-40B4-BE49-F238E27FC236}">
                <a16:creationId xmlns:a16="http://schemas.microsoft.com/office/drawing/2014/main" id="{4716FA22-C415-2121-DBF1-15251500C935}"/>
              </a:ext>
            </a:extLst>
          </p:cNvPr>
          <p:cNvSpPr txBox="1"/>
          <p:nvPr/>
        </p:nvSpPr>
        <p:spPr>
          <a:xfrm>
            <a:off x="4572000" y="6126163"/>
            <a:ext cx="4572000" cy="646331"/>
          </a:xfrm>
          <a:prstGeom prst="rect">
            <a:avLst/>
          </a:prstGeom>
          <a:noFill/>
        </p:spPr>
        <p:txBody>
          <a:bodyPr wrap="square" rtlCol="0">
            <a:spAutoFit/>
          </a:bodyPr>
          <a:lstStyle/>
          <a:p>
            <a:r>
              <a:rPr lang="en-US" dirty="0">
                <a:solidFill>
                  <a:schemeClr val="bg1"/>
                </a:solidFill>
              </a:rPr>
              <a:t>Miller, S et al, </a:t>
            </a:r>
            <a:r>
              <a:rPr lang="en-US" u="sng" dirty="0">
                <a:solidFill>
                  <a:schemeClr val="bg1"/>
                </a:solidFill>
              </a:rPr>
              <a:t>ASAM Principles of Addiction Medicine, sixth edition </a:t>
            </a:r>
            <a:r>
              <a:rPr lang="en-US" dirty="0">
                <a:solidFill>
                  <a:schemeClr val="bg1"/>
                </a:solidFill>
              </a:rPr>
              <a:t>2019, chapter 57</a:t>
            </a:r>
            <a:endParaRPr lang="en-US" u="sng" dirty="0"/>
          </a:p>
        </p:txBody>
      </p:sp>
    </p:spTree>
    <p:extLst>
      <p:ext uri="{BB962C8B-B14F-4D97-AF65-F5344CB8AC3E}">
        <p14:creationId xmlns:p14="http://schemas.microsoft.com/office/powerpoint/2010/main" val="644773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e 4"/>
          <p:cNvSpPr/>
          <p:nvPr/>
        </p:nvSpPr>
        <p:spPr>
          <a:xfrm rot="1254544">
            <a:off x="3888023" y="1945543"/>
            <a:ext cx="750755" cy="1052366"/>
          </a:xfrm>
          <a:prstGeom prst="pie">
            <a:avLst>
              <a:gd name="adj1" fmla="val 0"/>
              <a:gd name="adj2" fmla="val 168231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Diagonal Stripe 5"/>
          <p:cNvSpPr/>
          <p:nvPr/>
        </p:nvSpPr>
        <p:spPr>
          <a:xfrm rot="1543358">
            <a:off x="4405601" y="1623273"/>
            <a:ext cx="709664" cy="1141121"/>
          </a:xfrm>
          <a:prstGeom prst="diagStripe">
            <a:avLst/>
          </a:prstGeom>
          <a:solidFill>
            <a:schemeClr val="accent4"/>
          </a:solidFill>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endParaRPr>
          </a:p>
        </p:txBody>
      </p:sp>
      <p:sp>
        <p:nvSpPr>
          <p:cNvPr id="11" name="TextBox 10"/>
          <p:cNvSpPr txBox="1"/>
          <p:nvPr/>
        </p:nvSpPr>
        <p:spPr>
          <a:xfrm>
            <a:off x="3985318" y="2017485"/>
            <a:ext cx="337625" cy="369332"/>
          </a:xfrm>
          <a:prstGeom prst="rect">
            <a:avLst/>
          </a:prstGeom>
          <a:noFill/>
        </p:spPr>
        <p:txBody>
          <a:bodyPr wrap="square" rtlCol="0">
            <a:spAutoFit/>
          </a:bodyPr>
          <a:lstStyle/>
          <a:p>
            <a:r>
              <a:rPr lang="en-US" dirty="0">
                <a:solidFill>
                  <a:prstClr val="white"/>
                </a:solidFill>
              </a:rPr>
              <a:t>μ</a:t>
            </a:r>
          </a:p>
        </p:txBody>
      </p:sp>
      <p:sp>
        <p:nvSpPr>
          <p:cNvPr id="12" name="TextBox 11"/>
          <p:cNvSpPr txBox="1"/>
          <p:nvPr/>
        </p:nvSpPr>
        <p:spPr>
          <a:xfrm>
            <a:off x="3869508" y="2320681"/>
            <a:ext cx="840295" cy="523220"/>
          </a:xfrm>
          <a:prstGeom prst="rect">
            <a:avLst/>
          </a:prstGeom>
          <a:noFill/>
        </p:spPr>
        <p:txBody>
          <a:bodyPr wrap="none" rtlCol="0">
            <a:spAutoFit/>
          </a:bodyPr>
          <a:lstStyle/>
          <a:p>
            <a:r>
              <a:rPr lang="en-US" sz="1400" dirty="0">
                <a:solidFill>
                  <a:prstClr val="white"/>
                </a:solidFill>
              </a:rPr>
              <a:t>opioid </a:t>
            </a:r>
          </a:p>
          <a:p>
            <a:r>
              <a:rPr lang="en-US" sz="1400" dirty="0">
                <a:solidFill>
                  <a:prstClr val="white"/>
                </a:solidFill>
              </a:rPr>
              <a:t>receptor</a:t>
            </a:r>
          </a:p>
        </p:txBody>
      </p:sp>
      <p:sp>
        <p:nvSpPr>
          <p:cNvPr id="13" name="TextBox 12"/>
          <p:cNvSpPr txBox="1"/>
          <p:nvPr/>
        </p:nvSpPr>
        <p:spPr>
          <a:xfrm>
            <a:off x="4417274" y="1832819"/>
            <a:ext cx="337625" cy="369332"/>
          </a:xfrm>
          <a:prstGeom prst="rect">
            <a:avLst/>
          </a:prstGeom>
          <a:noFill/>
        </p:spPr>
        <p:txBody>
          <a:bodyPr wrap="square" rtlCol="0">
            <a:spAutoFit/>
          </a:bodyPr>
          <a:lstStyle/>
          <a:p>
            <a:r>
              <a:rPr lang="en-US" dirty="0"/>
              <a:t>μ</a:t>
            </a:r>
          </a:p>
        </p:txBody>
      </p:sp>
      <p:sp>
        <p:nvSpPr>
          <p:cNvPr id="16" name="TextBox 15"/>
          <p:cNvSpPr txBox="1"/>
          <p:nvPr/>
        </p:nvSpPr>
        <p:spPr>
          <a:xfrm>
            <a:off x="4576268" y="1863597"/>
            <a:ext cx="1298753" cy="523220"/>
          </a:xfrm>
          <a:prstGeom prst="rect">
            <a:avLst/>
          </a:prstGeom>
          <a:noFill/>
        </p:spPr>
        <p:txBody>
          <a:bodyPr wrap="none" rtlCol="0">
            <a:spAutoFit/>
          </a:bodyPr>
          <a:lstStyle/>
          <a:p>
            <a:r>
              <a:rPr lang="en-US" sz="1400" dirty="0"/>
              <a:t> receptor</a:t>
            </a:r>
          </a:p>
          <a:p>
            <a:r>
              <a:rPr lang="en-US" sz="1400" dirty="0"/>
              <a:t>partial agonist</a:t>
            </a:r>
          </a:p>
        </p:txBody>
      </p:sp>
      <p:sp>
        <p:nvSpPr>
          <p:cNvPr id="17" name="TextBox 16"/>
          <p:cNvSpPr txBox="1"/>
          <p:nvPr/>
        </p:nvSpPr>
        <p:spPr>
          <a:xfrm>
            <a:off x="611188" y="3069948"/>
            <a:ext cx="8532812" cy="3293209"/>
          </a:xfrm>
          <a:prstGeom prst="rect">
            <a:avLst/>
          </a:prstGeom>
          <a:noFill/>
        </p:spPr>
        <p:txBody>
          <a:bodyPr wrap="square" rtlCol="0">
            <a:spAutoFit/>
          </a:bodyPr>
          <a:lstStyle/>
          <a:p>
            <a:pPr marL="342900" indent="-342900">
              <a:spcAft>
                <a:spcPts val="1200"/>
              </a:spcAft>
              <a:buClr>
                <a:schemeClr val="tx1">
                  <a:lumMod val="75000"/>
                  <a:lumOff val="25000"/>
                </a:schemeClr>
              </a:buClr>
              <a:buFont typeface="Arial"/>
              <a:buChar char="•"/>
            </a:pPr>
            <a:r>
              <a:rPr lang="en-US" sz="2400" dirty="0">
                <a:solidFill>
                  <a:schemeClr val="bg1"/>
                </a:solidFill>
              </a:rPr>
              <a:t>Partial agonist binding activates the μ opioid receptor and  kappa antagonist</a:t>
            </a:r>
          </a:p>
          <a:p>
            <a:pPr marL="342900" indent="-342900">
              <a:spcAft>
                <a:spcPts val="1200"/>
              </a:spcAft>
              <a:buClr>
                <a:schemeClr val="tx1">
                  <a:lumMod val="75000"/>
                  <a:lumOff val="25000"/>
                </a:schemeClr>
              </a:buClr>
              <a:buFont typeface="Arial"/>
              <a:buChar char="•"/>
            </a:pPr>
            <a:r>
              <a:rPr lang="en-US" sz="2400" dirty="0">
                <a:solidFill>
                  <a:schemeClr val="bg1"/>
                </a:solidFill>
              </a:rPr>
              <a:t>Competitive  agonist with high binding affinity/slow disassociation</a:t>
            </a:r>
          </a:p>
          <a:p>
            <a:pPr marL="342900" indent="-342900">
              <a:spcAft>
                <a:spcPts val="1200"/>
              </a:spcAft>
              <a:buClr>
                <a:schemeClr val="tx1">
                  <a:lumMod val="75000"/>
                  <a:lumOff val="25000"/>
                </a:schemeClr>
              </a:buClr>
              <a:buFont typeface="Arial"/>
              <a:buChar char="•"/>
            </a:pPr>
            <a:r>
              <a:rPr lang="en-US" sz="2400" dirty="0">
                <a:solidFill>
                  <a:schemeClr val="bg1"/>
                </a:solidFill>
              </a:rPr>
              <a:t>Is less reinforcing than full agonists (lower risk for abuse)</a:t>
            </a:r>
          </a:p>
          <a:p>
            <a:pPr marL="342900" indent="-342900">
              <a:spcAft>
                <a:spcPts val="1200"/>
              </a:spcAft>
              <a:buClr>
                <a:schemeClr val="tx1">
                  <a:lumMod val="75000"/>
                  <a:lumOff val="25000"/>
                </a:schemeClr>
              </a:buClr>
              <a:buFont typeface="Arial"/>
              <a:buChar char="•"/>
            </a:pPr>
            <a:r>
              <a:rPr lang="en-US" sz="2400" dirty="0">
                <a:solidFill>
                  <a:schemeClr val="bg1"/>
                </a:solidFill>
              </a:rPr>
              <a:t>Abrupt discontinuation will result in withdrawal </a:t>
            </a:r>
          </a:p>
          <a:p>
            <a:pPr marL="342900" indent="-342900">
              <a:spcAft>
                <a:spcPts val="1200"/>
              </a:spcAft>
              <a:buClr>
                <a:schemeClr val="tx1">
                  <a:lumMod val="75000"/>
                  <a:lumOff val="25000"/>
                </a:schemeClr>
              </a:buClr>
              <a:buFont typeface="Arial"/>
              <a:buChar char="•"/>
            </a:pPr>
            <a:r>
              <a:rPr lang="en-US" sz="2400" dirty="0">
                <a:solidFill>
                  <a:schemeClr val="bg1"/>
                </a:solidFill>
              </a:rPr>
              <a:t>Available as sublingual, buccal, transdermal, and injection </a:t>
            </a:r>
          </a:p>
        </p:txBody>
      </p:sp>
      <p:sp>
        <p:nvSpPr>
          <p:cNvPr id="15" name="Title 1"/>
          <p:cNvSpPr txBox="1">
            <a:spLocks/>
          </p:cNvSpPr>
          <p:nvPr/>
        </p:nvSpPr>
        <p:spPr>
          <a:xfrm>
            <a:off x="611188" y="401285"/>
            <a:ext cx="8056562" cy="645977"/>
          </a:xfrm>
          <a:prstGeom prst="rect">
            <a:avLst/>
          </a:prstGeom>
          <a:ln w="25400" cap="flat" cmpd="sng" algn="ctr">
            <a:solidFill>
              <a:schemeClr val="bg2"/>
            </a:solidFill>
            <a:prstDash val="solid"/>
            <a:round/>
            <a:headEnd type="none" w="med" len="med"/>
            <a:tailEnd type="none" w="med" len="med"/>
          </a:ln>
        </p:spPr>
        <p:txBody>
          <a:bodyPr vert="horz" lIns="46800" tIns="46800" rIns="46800" bIns="46800" rtlCol="0" anchor="b">
            <a:normAutofit/>
          </a:bodyPr>
          <a:lstStyle>
            <a:lvl1pPr algn="l" defTabSz="914400" rtl="0" eaLnBrk="1" latinLnBrk="0" hangingPunct="1">
              <a:lnSpc>
                <a:spcPct val="90000"/>
              </a:lnSpc>
              <a:spcBef>
                <a:spcPct val="0"/>
              </a:spcBef>
              <a:buNone/>
              <a:defRPr sz="3200" b="1" kern="1200" spc="-70" baseline="0">
                <a:solidFill>
                  <a:schemeClr val="bg2"/>
                </a:solidFill>
                <a:latin typeface="Arial" charset="0"/>
                <a:ea typeface="Arial" charset="0"/>
                <a:cs typeface="Arial" charset="0"/>
              </a:defRPr>
            </a:lvl1pPr>
          </a:lstStyle>
          <a:p>
            <a:pPr algn="ctr"/>
            <a:r>
              <a:rPr lang="en-US" sz="4000" dirty="0">
                <a:solidFill>
                  <a:srgbClr val="FF0000"/>
                </a:solidFill>
                <a:latin typeface="+mj-lt"/>
                <a:cs typeface="Calibri"/>
              </a:rPr>
              <a:t>Partial opioid agonist: Buprenorphine</a:t>
            </a:r>
          </a:p>
        </p:txBody>
      </p:sp>
      <p:sp>
        <p:nvSpPr>
          <p:cNvPr id="4" name="Slide Number Placeholder 3"/>
          <p:cNvSpPr>
            <a:spLocks noGrp="1"/>
          </p:cNvSpPr>
          <p:nvPr>
            <p:ph type="sldNum" sz="quarter" idx="12"/>
          </p:nvPr>
        </p:nvSpPr>
        <p:spPr/>
        <p:txBody>
          <a:bodyPr/>
          <a:lstStyle/>
          <a:p>
            <a:fld id="{D4BF1F63-4705-854C-A90E-B08697EA9D5E}" type="slidenum">
              <a:rPr lang="en-US" smtClean="0"/>
              <a:t>33</a:t>
            </a:fld>
            <a:endParaRPr lang="en-US"/>
          </a:p>
        </p:txBody>
      </p:sp>
    </p:spTree>
    <p:extLst>
      <p:ext uri="{BB962C8B-B14F-4D97-AF65-F5344CB8AC3E}">
        <p14:creationId xmlns:p14="http://schemas.microsoft.com/office/powerpoint/2010/main" val="1699726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143000"/>
          </a:xfrm>
          <a:ln w="25400" cap="flat" cmpd="sng" algn="ctr">
            <a:solidFill>
              <a:srgbClr val="FF0000"/>
            </a:solidFill>
            <a:prstDash val="solid"/>
            <a:round/>
            <a:headEnd type="none" w="med" len="med"/>
            <a:tailEnd type="none" w="med" len="med"/>
          </a:ln>
        </p:spPr>
        <p:txBody>
          <a:bodyPr>
            <a:normAutofit/>
          </a:bodyPr>
          <a:lstStyle/>
          <a:p>
            <a:r>
              <a:rPr lang="en-US" sz="3200">
                <a:solidFill>
                  <a:srgbClr val="FFFFFF"/>
                </a:solidFill>
              </a:rPr>
              <a:t>The Use of Buprenorphine/Naloxone to treat co-occurring pain and opioid dependence </a:t>
            </a:r>
          </a:p>
        </p:txBody>
      </p:sp>
      <p:sp>
        <p:nvSpPr>
          <p:cNvPr id="3" name="Content Placeholder 2"/>
          <p:cNvSpPr>
            <a:spLocks noGrp="1"/>
          </p:cNvSpPr>
          <p:nvPr>
            <p:ph idx="1"/>
          </p:nvPr>
        </p:nvSpPr>
        <p:spPr>
          <a:xfrm>
            <a:off x="381000" y="1600200"/>
            <a:ext cx="8458200" cy="5029200"/>
          </a:xfrm>
        </p:spPr>
        <p:txBody>
          <a:bodyPr>
            <a:normAutofit fontScale="62500" lnSpcReduction="20000"/>
          </a:bodyPr>
          <a:lstStyle/>
          <a:p>
            <a:pPr>
              <a:spcAft>
                <a:spcPts val="1800"/>
              </a:spcAft>
              <a:buClr>
                <a:srgbClr val="FF0000"/>
              </a:buClr>
            </a:pPr>
            <a:r>
              <a:rPr lang="en-US" sz="3871" dirty="0">
                <a:solidFill>
                  <a:srgbClr val="FF0000"/>
                </a:solidFill>
              </a:rPr>
              <a:t>Buprenorphine/Naloxone: </a:t>
            </a:r>
          </a:p>
          <a:p>
            <a:pPr marL="684213" lvl="1" indent="-227013">
              <a:spcAft>
                <a:spcPts val="1800"/>
              </a:spcAft>
              <a:buClr>
                <a:srgbClr val="FF0000"/>
              </a:buClr>
              <a:buFont typeface="Wingdings" pitchFamily="2" charset="2"/>
              <a:buChar char="v"/>
            </a:pPr>
            <a:r>
              <a:rPr lang="en-US" sz="3100" dirty="0">
                <a:solidFill>
                  <a:srgbClr val="FFFFFF"/>
                </a:solidFill>
              </a:rPr>
              <a:t>       Partial opioid agonist</a:t>
            </a:r>
          </a:p>
          <a:p>
            <a:pPr marL="1198563" indent="-736600">
              <a:spcAft>
                <a:spcPts val="1800"/>
              </a:spcAft>
              <a:buClr>
                <a:srgbClr val="FF0000"/>
              </a:buClr>
              <a:buFont typeface="Wingdings" pitchFamily="2" charset="2"/>
              <a:buChar char="v"/>
            </a:pPr>
            <a:r>
              <a:rPr lang="en-US" sz="3100" dirty="0">
                <a:solidFill>
                  <a:srgbClr val="FFFFFF"/>
                </a:solidFill>
              </a:rPr>
              <a:t>In 2002, Drug Abuse Treatment Act  approved sublingual formulations of buprenorphine for treating opioid addiction </a:t>
            </a:r>
          </a:p>
          <a:p>
            <a:pPr marL="1198563" indent="-736600">
              <a:spcAft>
                <a:spcPts val="1800"/>
              </a:spcAft>
              <a:buClr>
                <a:srgbClr val="FF0000"/>
              </a:buClr>
              <a:buFont typeface="Wingdings" pitchFamily="2" charset="2"/>
              <a:buChar char="v"/>
            </a:pPr>
            <a:r>
              <a:rPr lang="en-US" sz="3100" dirty="0">
                <a:solidFill>
                  <a:srgbClr val="FFFFFF"/>
                </a:solidFill>
              </a:rPr>
              <a:t>Effectively treats opioid addiction by reducing illicit opioid use, improving treatment retention (55-60%)</a:t>
            </a:r>
            <a:r>
              <a:rPr lang="en-US" sz="3100" baseline="30000" dirty="0">
                <a:solidFill>
                  <a:srgbClr val="FFFFFF"/>
                </a:solidFill>
              </a:rPr>
              <a:t>9</a:t>
            </a:r>
            <a:r>
              <a:rPr lang="en-US" sz="3100" dirty="0">
                <a:solidFill>
                  <a:srgbClr val="FFFFFF"/>
                </a:solidFill>
              </a:rPr>
              <a:t>, and increasing negative urine toxicology screens</a:t>
            </a:r>
            <a:r>
              <a:rPr lang="en-US" sz="3100" baseline="30000" dirty="0">
                <a:solidFill>
                  <a:srgbClr val="FFFFFF"/>
                </a:solidFill>
              </a:rPr>
              <a:t>10</a:t>
            </a:r>
            <a:endParaRPr lang="en-US" sz="3100" dirty="0">
              <a:solidFill>
                <a:srgbClr val="FFFFFF"/>
              </a:solidFill>
            </a:endParaRPr>
          </a:p>
          <a:p>
            <a:pPr marL="1144588" indent="-630238">
              <a:spcAft>
                <a:spcPts val="1800"/>
              </a:spcAft>
              <a:buClr>
                <a:srgbClr val="FF0000"/>
              </a:buClr>
              <a:buFont typeface="Wingdings" pitchFamily="2" charset="2"/>
              <a:buChar char="v"/>
            </a:pPr>
            <a:r>
              <a:rPr lang="en-US" sz="3100" dirty="0">
                <a:solidFill>
                  <a:srgbClr val="FFFFFF"/>
                </a:solidFill>
              </a:rPr>
              <a:t>Buprenorphine is considered to produce analgesia at least 30 times the potency of morphine.</a:t>
            </a:r>
            <a:r>
              <a:rPr lang="en-US" sz="3100" baseline="30000" dirty="0">
                <a:solidFill>
                  <a:srgbClr val="FFFFFF"/>
                </a:solidFill>
              </a:rPr>
              <a:t>11</a:t>
            </a:r>
          </a:p>
          <a:p>
            <a:pPr marL="1144588" indent="-630238">
              <a:spcAft>
                <a:spcPts val="1800"/>
              </a:spcAft>
              <a:buClr>
                <a:srgbClr val="FF0000"/>
              </a:buClr>
              <a:buFont typeface="Wingdings" pitchFamily="2" charset="2"/>
              <a:buChar char="v"/>
            </a:pPr>
            <a:r>
              <a:rPr lang="en-US" dirty="0">
                <a:solidFill>
                  <a:srgbClr val="FFFFFF"/>
                </a:solidFill>
              </a:rPr>
              <a:t>Mainstreaming Addiction Treatment Act of 2022 expanded ability of all healthcare providers with standard controlled substance license to prescribe buprenorphine eliminating the X-waiver.</a:t>
            </a:r>
            <a:r>
              <a:rPr lang="en-US" baseline="30000" dirty="0">
                <a:solidFill>
                  <a:srgbClr val="FFFFFF"/>
                </a:solidFill>
              </a:rPr>
              <a:t>12</a:t>
            </a:r>
            <a:endParaRPr lang="en-US" dirty="0">
              <a:solidFill>
                <a:srgbClr val="FFFFFF"/>
              </a:solidFill>
            </a:endParaRPr>
          </a:p>
          <a:p>
            <a:pPr marL="1144588" indent="-630238">
              <a:spcAft>
                <a:spcPts val="1800"/>
              </a:spcAft>
              <a:buClr>
                <a:srgbClr val="FF0000"/>
              </a:buClr>
              <a:buFont typeface="Wingdings" pitchFamily="2" charset="2"/>
              <a:buChar char="v"/>
            </a:pPr>
            <a:endParaRPr lang="en-US" sz="2800" baseline="30000" dirty="0">
              <a:solidFill>
                <a:srgbClr val="FFFFFF"/>
              </a:solidFill>
            </a:endParaRPr>
          </a:p>
        </p:txBody>
      </p:sp>
    </p:spTree>
    <p:extLst>
      <p:ext uri="{BB962C8B-B14F-4D97-AF65-F5344CB8AC3E}">
        <p14:creationId xmlns:p14="http://schemas.microsoft.com/office/powerpoint/2010/main" val="742237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e 4"/>
          <p:cNvSpPr/>
          <p:nvPr/>
        </p:nvSpPr>
        <p:spPr>
          <a:xfrm rot="1254544">
            <a:off x="3602273" y="2701193"/>
            <a:ext cx="750755" cy="1052366"/>
          </a:xfrm>
          <a:prstGeom prst="pie">
            <a:avLst>
              <a:gd name="adj1" fmla="val 0"/>
              <a:gd name="adj2" fmla="val 168231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3699568" y="2773135"/>
            <a:ext cx="337625" cy="369332"/>
          </a:xfrm>
          <a:prstGeom prst="rect">
            <a:avLst/>
          </a:prstGeom>
          <a:noFill/>
        </p:spPr>
        <p:txBody>
          <a:bodyPr wrap="square" rtlCol="0">
            <a:spAutoFit/>
          </a:bodyPr>
          <a:lstStyle/>
          <a:p>
            <a:r>
              <a:rPr lang="en-US" dirty="0">
                <a:solidFill>
                  <a:prstClr val="white"/>
                </a:solidFill>
              </a:rPr>
              <a:t>μ</a:t>
            </a:r>
          </a:p>
        </p:txBody>
      </p:sp>
      <p:sp>
        <p:nvSpPr>
          <p:cNvPr id="12" name="TextBox 11"/>
          <p:cNvSpPr txBox="1"/>
          <p:nvPr/>
        </p:nvSpPr>
        <p:spPr>
          <a:xfrm>
            <a:off x="3583758" y="3076331"/>
            <a:ext cx="840295" cy="523220"/>
          </a:xfrm>
          <a:prstGeom prst="rect">
            <a:avLst/>
          </a:prstGeom>
          <a:noFill/>
        </p:spPr>
        <p:txBody>
          <a:bodyPr wrap="none" rtlCol="0">
            <a:spAutoFit/>
          </a:bodyPr>
          <a:lstStyle/>
          <a:p>
            <a:r>
              <a:rPr lang="en-US" sz="1400" dirty="0">
                <a:solidFill>
                  <a:prstClr val="white"/>
                </a:solidFill>
              </a:rPr>
              <a:t>opioid </a:t>
            </a:r>
          </a:p>
          <a:p>
            <a:r>
              <a:rPr lang="en-US" sz="1400" dirty="0">
                <a:solidFill>
                  <a:prstClr val="white"/>
                </a:solidFill>
              </a:rPr>
              <a:t>receptor</a:t>
            </a:r>
          </a:p>
        </p:txBody>
      </p:sp>
      <p:sp>
        <p:nvSpPr>
          <p:cNvPr id="17" name="TextBox 16"/>
          <p:cNvSpPr txBox="1"/>
          <p:nvPr/>
        </p:nvSpPr>
        <p:spPr>
          <a:xfrm>
            <a:off x="1453662" y="4114802"/>
            <a:ext cx="6236677" cy="1877437"/>
          </a:xfrm>
          <a:prstGeom prst="rect">
            <a:avLst/>
          </a:prstGeom>
          <a:noFill/>
        </p:spPr>
        <p:txBody>
          <a:bodyPr wrap="square" rtlCol="0">
            <a:spAutoFit/>
          </a:bodyPr>
          <a:lstStyle/>
          <a:p>
            <a:pPr marL="342900" indent="-342900">
              <a:spcAft>
                <a:spcPts val="1200"/>
              </a:spcAft>
              <a:buClr>
                <a:schemeClr val="tx1">
                  <a:lumMod val="75000"/>
                  <a:lumOff val="25000"/>
                </a:schemeClr>
              </a:buClr>
              <a:buFont typeface="Arial"/>
              <a:buChar char="•"/>
            </a:pPr>
            <a:r>
              <a:rPr lang="en-US" sz="2400" dirty="0">
                <a:solidFill>
                  <a:schemeClr val="bg1"/>
                </a:solidFill>
              </a:rPr>
              <a:t>Antagonist binding to the </a:t>
            </a:r>
            <a:r>
              <a:rPr lang="en-US" sz="2400" dirty="0" err="1">
                <a:solidFill>
                  <a:schemeClr val="bg1"/>
                </a:solidFill>
              </a:rPr>
              <a:t>μ</a:t>
            </a:r>
            <a:r>
              <a:rPr lang="en-US" sz="2400" dirty="0">
                <a:solidFill>
                  <a:schemeClr val="bg1"/>
                </a:solidFill>
              </a:rPr>
              <a:t> </a:t>
            </a:r>
            <a:r>
              <a:rPr lang="en-US" sz="2400" dirty="0" err="1">
                <a:solidFill>
                  <a:schemeClr val="bg1"/>
                </a:solidFill>
              </a:rPr>
              <a:t>opioid</a:t>
            </a:r>
            <a:r>
              <a:rPr lang="en-US" sz="2400" dirty="0">
                <a:solidFill>
                  <a:schemeClr val="bg1"/>
                </a:solidFill>
              </a:rPr>
              <a:t> receptor occupies without activating</a:t>
            </a:r>
          </a:p>
          <a:p>
            <a:pPr marL="342900" indent="-342900">
              <a:spcAft>
                <a:spcPts val="1200"/>
              </a:spcAft>
              <a:buClr>
                <a:schemeClr val="tx1">
                  <a:lumMod val="75000"/>
                  <a:lumOff val="25000"/>
                </a:schemeClr>
              </a:buClr>
              <a:buFont typeface="Arial"/>
              <a:buChar char="•"/>
            </a:pPr>
            <a:r>
              <a:rPr lang="en-US" sz="2400" dirty="0">
                <a:solidFill>
                  <a:schemeClr val="bg1"/>
                </a:solidFill>
              </a:rPr>
              <a:t>Is not reinforcing</a:t>
            </a:r>
          </a:p>
          <a:p>
            <a:pPr marL="342900" indent="-342900">
              <a:spcAft>
                <a:spcPts val="1200"/>
              </a:spcAft>
              <a:buClr>
                <a:schemeClr val="tx1">
                  <a:lumMod val="75000"/>
                  <a:lumOff val="25000"/>
                </a:schemeClr>
              </a:buClr>
              <a:buFont typeface="Arial"/>
              <a:buChar char="•"/>
            </a:pPr>
            <a:r>
              <a:rPr lang="en-US" sz="2400" dirty="0">
                <a:solidFill>
                  <a:schemeClr val="bg1"/>
                </a:solidFill>
              </a:rPr>
              <a:t>Blocks abused opioid agonist binding</a:t>
            </a:r>
          </a:p>
        </p:txBody>
      </p:sp>
      <p:cxnSp>
        <p:nvCxnSpPr>
          <p:cNvPr id="10" name="Straight Connector 9"/>
          <p:cNvCxnSpPr>
            <a:stCxn id="5" idx="3"/>
          </p:cNvCxnSpPr>
          <p:nvPr/>
        </p:nvCxnSpPr>
        <p:spPr bwMode="auto">
          <a:xfrm>
            <a:off x="4118490" y="2735843"/>
            <a:ext cx="310913" cy="833334"/>
          </a:xfrm>
          <a:prstGeom prst="line">
            <a:avLst/>
          </a:prstGeom>
          <a:solidFill>
            <a:schemeClr val="accent2"/>
          </a:solidFill>
          <a:ln w="60325" cap="flat" cmpd="sng" algn="ctr">
            <a:solidFill>
              <a:schemeClr val="accent4"/>
            </a:solidFill>
            <a:prstDash val="solid"/>
            <a:round/>
            <a:headEnd type="none" w="med" len="med"/>
            <a:tailEnd type="none" w="med" len="med"/>
          </a:ln>
          <a:effectLst/>
        </p:spPr>
      </p:cxnSp>
      <p:sp>
        <p:nvSpPr>
          <p:cNvPr id="15" name="Rectangle 14"/>
          <p:cNvSpPr/>
          <p:nvPr/>
        </p:nvSpPr>
        <p:spPr>
          <a:xfrm rot="20371032">
            <a:off x="4485933" y="2295608"/>
            <a:ext cx="1641046" cy="523220"/>
          </a:xfrm>
          <a:prstGeom prst="rect">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p:nvPr/>
        </p:nvCxnSpPr>
        <p:spPr bwMode="auto">
          <a:xfrm flipH="1">
            <a:off x="4262936" y="2849009"/>
            <a:ext cx="412427" cy="247796"/>
          </a:xfrm>
          <a:prstGeom prst="line">
            <a:avLst/>
          </a:prstGeom>
          <a:solidFill>
            <a:schemeClr val="accent2"/>
          </a:solidFill>
          <a:ln w="60325" cap="flat" cmpd="sng" algn="ctr">
            <a:solidFill>
              <a:schemeClr val="accent4"/>
            </a:solidFill>
            <a:prstDash val="solid"/>
            <a:round/>
            <a:headEnd type="none" w="med" len="med"/>
            <a:tailEnd type="none" w="med" len="med"/>
          </a:ln>
          <a:effectLst/>
        </p:spPr>
      </p:cxnSp>
      <p:sp>
        <p:nvSpPr>
          <p:cNvPr id="13" name="TextBox 12"/>
          <p:cNvSpPr txBox="1"/>
          <p:nvPr/>
        </p:nvSpPr>
        <p:spPr>
          <a:xfrm>
            <a:off x="4673675" y="2366511"/>
            <a:ext cx="337625" cy="369332"/>
          </a:xfrm>
          <a:prstGeom prst="rect">
            <a:avLst/>
          </a:prstGeom>
          <a:noFill/>
        </p:spPr>
        <p:txBody>
          <a:bodyPr wrap="square" rtlCol="0">
            <a:spAutoFit/>
          </a:bodyPr>
          <a:lstStyle/>
          <a:p>
            <a:r>
              <a:rPr lang="en-US" dirty="0"/>
              <a:t>μ</a:t>
            </a:r>
          </a:p>
        </p:txBody>
      </p:sp>
      <p:sp>
        <p:nvSpPr>
          <p:cNvPr id="16" name="TextBox 15"/>
          <p:cNvSpPr txBox="1"/>
          <p:nvPr/>
        </p:nvSpPr>
        <p:spPr>
          <a:xfrm>
            <a:off x="4844174" y="2325789"/>
            <a:ext cx="1010213" cy="523220"/>
          </a:xfrm>
          <a:prstGeom prst="rect">
            <a:avLst/>
          </a:prstGeom>
          <a:noFill/>
        </p:spPr>
        <p:txBody>
          <a:bodyPr wrap="none" rtlCol="0">
            <a:spAutoFit/>
          </a:bodyPr>
          <a:lstStyle/>
          <a:p>
            <a:r>
              <a:rPr lang="en-US" sz="1400" dirty="0">
                <a:solidFill>
                  <a:prstClr val="white"/>
                </a:solidFill>
              </a:rPr>
              <a:t> </a:t>
            </a:r>
            <a:r>
              <a:rPr lang="en-US" sz="1400" dirty="0"/>
              <a:t>receptor</a:t>
            </a:r>
          </a:p>
          <a:p>
            <a:r>
              <a:rPr lang="en-US" sz="1400" dirty="0"/>
              <a:t>antagonist</a:t>
            </a:r>
          </a:p>
        </p:txBody>
      </p:sp>
      <p:sp>
        <p:nvSpPr>
          <p:cNvPr id="18" name="Title 1"/>
          <p:cNvSpPr>
            <a:spLocks noGrp="1"/>
          </p:cNvSpPr>
          <p:nvPr>
            <p:ph type="title"/>
          </p:nvPr>
        </p:nvSpPr>
        <p:spPr>
          <a:xfrm>
            <a:off x="611188" y="401286"/>
            <a:ext cx="7900987" cy="1108537"/>
          </a:xfrm>
          <a:ln w="25400" cap="flat" cmpd="sng" algn="ctr">
            <a:solidFill>
              <a:schemeClr val="bg2"/>
            </a:solidFill>
            <a:prstDash val="solid"/>
            <a:round/>
            <a:headEnd type="none" w="med" len="med"/>
            <a:tailEnd type="none" w="med" len="med"/>
          </a:ln>
        </p:spPr>
        <p:txBody>
          <a:bodyPr>
            <a:normAutofit fontScale="90000"/>
          </a:bodyPr>
          <a:lstStyle/>
          <a:p>
            <a:r>
              <a:rPr lang="en-US" sz="3600" dirty="0">
                <a:solidFill>
                  <a:srgbClr val="FF0000"/>
                </a:solidFill>
                <a:latin typeface="+mj-lt"/>
                <a:cs typeface="Calibri"/>
              </a:rPr>
              <a:t>Opioid antagonists: </a:t>
            </a:r>
            <a:br>
              <a:rPr lang="en-US" sz="3600" dirty="0">
                <a:latin typeface="+mj-lt"/>
                <a:cs typeface="Calibri"/>
              </a:rPr>
            </a:br>
            <a:r>
              <a:rPr lang="en-US" sz="3600" dirty="0">
                <a:solidFill>
                  <a:srgbClr val="FF0000"/>
                </a:solidFill>
                <a:latin typeface="+mj-lt"/>
                <a:cs typeface="Calibri"/>
              </a:rPr>
              <a:t>Naloxone and </a:t>
            </a:r>
            <a:r>
              <a:rPr lang="en-US" sz="3600" dirty="0">
                <a:solidFill>
                  <a:srgbClr val="FF0000"/>
                </a:solidFill>
                <a:cs typeface="Calibri"/>
              </a:rPr>
              <a:t>Naltrexone</a:t>
            </a:r>
            <a:r>
              <a:rPr lang="en-US" sz="3600" baseline="30000" dirty="0">
                <a:solidFill>
                  <a:srgbClr val="FF0000"/>
                </a:solidFill>
                <a:cs typeface="Calibri"/>
              </a:rPr>
              <a:t>*</a:t>
            </a:r>
            <a:endParaRPr lang="en-US" sz="3600" dirty="0">
              <a:solidFill>
                <a:srgbClr val="FF0000"/>
              </a:solidFill>
              <a:latin typeface="+mj-lt"/>
              <a:cs typeface="Calibri"/>
            </a:endParaRPr>
          </a:p>
        </p:txBody>
      </p:sp>
      <p:sp>
        <p:nvSpPr>
          <p:cNvPr id="3" name="Slide Number Placeholder 2"/>
          <p:cNvSpPr>
            <a:spLocks noGrp="1"/>
          </p:cNvSpPr>
          <p:nvPr>
            <p:ph type="sldNum" sz="quarter" idx="12"/>
          </p:nvPr>
        </p:nvSpPr>
        <p:spPr/>
        <p:txBody>
          <a:bodyPr/>
          <a:lstStyle/>
          <a:p>
            <a:fld id="{D4BF1F63-4705-854C-A90E-B08697EA9D5E}" type="slidenum">
              <a:rPr lang="en-US" smtClean="0"/>
              <a:t>35</a:t>
            </a:fld>
            <a:endParaRPr lang="en-US"/>
          </a:p>
        </p:txBody>
      </p:sp>
    </p:spTree>
    <p:extLst>
      <p:ext uri="{BB962C8B-B14F-4D97-AF65-F5344CB8AC3E}">
        <p14:creationId xmlns:p14="http://schemas.microsoft.com/office/powerpoint/2010/main" val="4207238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CFC3-DB08-2148-AD82-E16114E09466}"/>
              </a:ext>
            </a:extLst>
          </p:cNvPr>
          <p:cNvSpPr>
            <a:spLocks noGrp="1"/>
          </p:cNvSpPr>
          <p:nvPr>
            <p:ph type="title"/>
          </p:nvPr>
        </p:nvSpPr>
        <p:spPr>
          <a:xfrm>
            <a:off x="457200" y="269025"/>
            <a:ext cx="8229600" cy="1143000"/>
          </a:xfrm>
        </p:spPr>
        <p:txBody>
          <a:bodyPr/>
          <a:lstStyle/>
          <a:p>
            <a:r>
              <a:rPr lang="en-US" sz="3600" dirty="0">
                <a:solidFill>
                  <a:srgbClr val="FF0000"/>
                </a:solidFill>
              </a:rPr>
              <a:t>Naltrexone</a:t>
            </a:r>
            <a:endParaRPr lang="en-US" dirty="0">
              <a:solidFill>
                <a:srgbClr val="FF0000"/>
              </a:solidFill>
            </a:endParaRPr>
          </a:p>
        </p:txBody>
      </p:sp>
      <p:sp>
        <p:nvSpPr>
          <p:cNvPr id="3" name="Content Placeholder 2">
            <a:extLst>
              <a:ext uri="{FF2B5EF4-FFF2-40B4-BE49-F238E27FC236}">
                <a16:creationId xmlns:a16="http://schemas.microsoft.com/office/drawing/2014/main" id="{48CD0007-7125-CD47-AC99-04EE10854378}"/>
              </a:ext>
            </a:extLst>
          </p:cNvPr>
          <p:cNvSpPr>
            <a:spLocks noGrp="1"/>
          </p:cNvSpPr>
          <p:nvPr>
            <p:ph idx="4294967295"/>
          </p:nvPr>
        </p:nvSpPr>
        <p:spPr>
          <a:xfrm>
            <a:off x="628650" y="1666137"/>
            <a:ext cx="7886700" cy="4351338"/>
          </a:xfrm>
          <a:prstGeom prst="rect">
            <a:avLst/>
          </a:prstGeom>
        </p:spPr>
        <p:txBody>
          <a:bodyPr>
            <a:normAutofit fontScale="92500" lnSpcReduction="10000"/>
          </a:bodyPr>
          <a:lstStyle/>
          <a:p>
            <a:r>
              <a:rPr lang="en-US" sz="2400" dirty="0">
                <a:solidFill>
                  <a:schemeClr val="bg1"/>
                </a:solidFill>
              </a:rPr>
              <a:t>Opioid antagonist</a:t>
            </a:r>
          </a:p>
          <a:p>
            <a:pPr lvl="1"/>
            <a:r>
              <a:rPr lang="en-US" sz="2000" dirty="0">
                <a:solidFill>
                  <a:schemeClr val="bg1"/>
                </a:solidFill>
              </a:rPr>
              <a:t>Binds competitively, but blocks opioid effect</a:t>
            </a:r>
            <a:endParaRPr lang="en-US" sz="2200" dirty="0">
              <a:solidFill>
                <a:schemeClr val="bg1"/>
              </a:solidFill>
            </a:endParaRPr>
          </a:p>
          <a:p>
            <a:r>
              <a:rPr lang="en-US" sz="2400" dirty="0">
                <a:solidFill>
                  <a:schemeClr val="bg1"/>
                </a:solidFill>
              </a:rPr>
              <a:t>As oral tablet usual dose is 50 mg daily</a:t>
            </a:r>
          </a:p>
          <a:p>
            <a:pPr lvl="1"/>
            <a:r>
              <a:rPr lang="en-US" sz="2200" dirty="0">
                <a:solidFill>
                  <a:schemeClr val="bg1"/>
                </a:solidFill>
              </a:rPr>
              <a:t>t ½ = 14 hours, 50% blockade gone after 72 hours</a:t>
            </a:r>
          </a:p>
          <a:p>
            <a:r>
              <a:rPr lang="en-US" sz="2400" dirty="0">
                <a:solidFill>
                  <a:schemeClr val="bg1"/>
                </a:solidFill>
              </a:rPr>
              <a:t>Comes in depo form – 380 mg IM every 4 weeks</a:t>
            </a:r>
          </a:p>
          <a:p>
            <a:pPr lvl="1"/>
            <a:r>
              <a:rPr lang="en-US" sz="2200" dirty="0">
                <a:solidFill>
                  <a:schemeClr val="bg1"/>
                </a:solidFill>
              </a:rPr>
              <a:t>Peak plasma concentration in 2-3 days, declines in 15 days</a:t>
            </a:r>
          </a:p>
          <a:p>
            <a:r>
              <a:rPr lang="en-US" sz="2400" dirty="0">
                <a:solidFill>
                  <a:schemeClr val="bg1"/>
                </a:solidFill>
              </a:rPr>
              <a:t>Blocks opioid analgesia – blockade can be overcome with 6-20x the usual dose of opioids without significant respiratory depression</a:t>
            </a:r>
          </a:p>
          <a:p>
            <a:r>
              <a:rPr lang="en-US" sz="2400" dirty="0">
                <a:solidFill>
                  <a:schemeClr val="bg1"/>
                </a:solidFill>
              </a:rPr>
              <a:t>Will not be effective for pain control</a:t>
            </a:r>
          </a:p>
          <a:p>
            <a:r>
              <a:rPr lang="en-US" sz="2400" dirty="0">
                <a:solidFill>
                  <a:schemeClr val="bg1"/>
                </a:solidFill>
              </a:rPr>
              <a:t>Decreases cravings and useful in stable patients for relapse prevention.</a:t>
            </a:r>
          </a:p>
        </p:txBody>
      </p:sp>
      <p:sp>
        <p:nvSpPr>
          <p:cNvPr id="4" name="Slide Number Placeholder 3"/>
          <p:cNvSpPr>
            <a:spLocks noGrp="1"/>
          </p:cNvSpPr>
          <p:nvPr>
            <p:ph type="sldNum" sz="quarter" idx="12"/>
          </p:nvPr>
        </p:nvSpPr>
        <p:spPr/>
        <p:txBody>
          <a:bodyPr/>
          <a:lstStyle/>
          <a:p>
            <a:fld id="{D4BF1F63-4705-854C-A90E-B08697EA9D5E}" type="slidenum">
              <a:rPr lang="en-US" smtClean="0"/>
              <a:t>36</a:t>
            </a:fld>
            <a:endParaRPr lang="en-US"/>
          </a:p>
        </p:txBody>
      </p:sp>
      <p:sp>
        <p:nvSpPr>
          <p:cNvPr id="5" name="TextBox 4">
            <a:extLst>
              <a:ext uri="{FF2B5EF4-FFF2-40B4-BE49-F238E27FC236}">
                <a16:creationId xmlns:a16="http://schemas.microsoft.com/office/drawing/2014/main" id="{933F64F3-6256-39EA-49FA-C56DE119C0B2}"/>
              </a:ext>
            </a:extLst>
          </p:cNvPr>
          <p:cNvSpPr txBox="1"/>
          <p:nvPr/>
        </p:nvSpPr>
        <p:spPr>
          <a:xfrm>
            <a:off x="4495800" y="5943600"/>
            <a:ext cx="4191000" cy="461665"/>
          </a:xfrm>
          <a:prstGeom prst="rect">
            <a:avLst/>
          </a:prstGeom>
          <a:noFill/>
        </p:spPr>
        <p:txBody>
          <a:bodyPr wrap="square" rtlCol="0">
            <a:spAutoFit/>
          </a:bodyPr>
          <a:lstStyle/>
          <a:p>
            <a:r>
              <a:rPr lang="en-US" sz="1200" dirty="0">
                <a:solidFill>
                  <a:schemeClr val="bg1"/>
                </a:solidFill>
              </a:rPr>
              <a:t>Alford, D, Managing Acute and Chronic Pain in Patients on MAT, PCSS-Mat </a:t>
            </a:r>
            <a:r>
              <a:rPr lang="en-US" sz="1200" dirty="0" err="1">
                <a:solidFill>
                  <a:schemeClr val="bg1"/>
                </a:solidFill>
              </a:rPr>
              <a:t>Webinarm</a:t>
            </a:r>
            <a:r>
              <a:rPr lang="en-US" sz="1200" dirty="0">
                <a:solidFill>
                  <a:schemeClr val="bg1"/>
                </a:solidFill>
              </a:rPr>
              <a:t> Aug. 12, 2014</a:t>
            </a:r>
          </a:p>
        </p:txBody>
      </p:sp>
    </p:spTree>
    <p:extLst>
      <p:ext uri="{BB962C8B-B14F-4D97-AF65-F5344CB8AC3E}">
        <p14:creationId xmlns:p14="http://schemas.microsoft.com/office/powerpoint/2010/main" val="3039947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FF883-3650-8630-9B20-DEBDF9830296}"/>
              </a:ext>
            </a:extLst>
          </p:cNvPr>
          <p:cNvSpPr>
            <a:spLocks noGrp="1"/>
          </p:cNvSpPr>
          <p:nvPr>
            <p:ph type="title"/>
          </p:nvPr>
        </p:nvSpPr>
        <p:spPr>
          <a:xfrm>
            <a:off x="457200" y="274638"/>
            <a:ext cx="8229600" cy="1143000"/>
          </a:xfrm>
        </p:spPr>
        <p:txBody>
          <a:bodyPr anchor="ctr">
            <a:normAutofit/>
          </a:bodyPr>
          <a:lstStyle/>
          <a:p>
            <a:r>
              <a:rPr lang="en-US"/>
              <a:t>Opioid effect vs dose</a:t>
            </a:r>
          </a:p>
        </p:txBody>
      </p:sp>
      <p:pic>
        <p:nvPicPr>
          <p:cNvPr id="5" name="Picture 4" descr="AAAPlogo">
            <a:extLst>
              <a:ext uri="{FF2B5EF4-FFF2-40B4-BE49-F238E27FC236}">
                <a16:creationId xmlns:a16="http://schemas.microsoft.com/office/drawing/2014/main" id="{CDB6FC57-4004-C1C5-93B7-A0CD3220F0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06" r="6267" b="6"/>
          <a:stretch/>
        </p:blipFill>
        <p:spPr bwMode="auto">
          <a:xfrm>
            <a:off x="457200" y="1904999"/>
            <a:ext cx="2438400" cy="19812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3" descr="A blue graph with white text&#10;&#10;Description automatically generated">
            <a:extLst>
              <a:ext uri="{FF2B5EF4-FFF2-40B4-BE49-F238E27FC236}">
                <a16:creationId xmlns:a16="http://schemas.microsoft.com/office/drawing/2014/main" id="{943B87B1-33B5-41AF-782B-B174B5ED26E3}"/>
              </a:ext>
            </a:extLst>
          </p:cNvPr>
          <p:cNvPicPr>
            <a:picLocks noChangeAspect="1"/>
          </p:cNvPicPr>
          <p:nvPr/>
        </p:nvPicPr>
        <p:blipFill rotWithShape="1">
          <a:blip r:embed="rId3">
            <a:extLst>
              <a:ext uri="{28A0092B-C50C-407E-A947-70E740481C1C}">
                <a14:useLocalDpi xmlns:a14="http://schemas.microsoft.com/office/drawing/2010/main" val="0"/>
              </a:ext>
            </a:extLst>
          </a:blip>
          <a:srcRect l="36634" r="13619" b="1"/>
          <a:stretch/>
        </p:blipFill>
        <p:spPr>
          <a:xfrm>
            <a:off x="3276600" y="1219200"/>
            <a:ext cx="5410200" cy="4906963"/>
          </a:xfrm>
          <a:prstGeom prst="rect">
            <a:avLst/>
          </a:prstGeom>
          <a:noFill/>
        </p:spPr>
      </p:pic>
    </p:spTree>
    <p:extLst>
      <p:ext uri="{BB962C8B-B14F-4D97-AF65-F5344CB8AC3E}">
        <p14:creationId xmlns:p14="http://schemas.microsoft.com/office/powerpoint/2010/main" val="2031077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88CFCE-2465-43B0-99CF-8043C5E2F40F}"/>
              </a:ext>
            </a:extLst>
          </p:cNvPr>
          <p:cNvSpPr txBox="1"/>
          <p:nvPr/>
        </p:nvSpPr>
        <p:spPr>
          <a:xfrm>
            <a:off x="1752600" y="1582340"/>
            <a:ext cx="6172200" cy="3693319"/>
          </a:xfrm>
          <a:prstGeom prst="rect">
            <a:avLst/>
          </a:prstGeom>
          <a:noFill/>
        </p:spPr>
        <p:txBody>
          <a:bodyPr wrap="square" rtlCol="0">
            <a:spAutoFit/>
          </a:bodyPr>
          <a:lstStyle/>
          <a:p>
            <a:r>
              <a:rPr lang="en-US" dirty="0">
                <a:solidFill>
                  <a:schemeClr val="bg1"/>
                </a:solidFill>
              </a:rPr>
              <a:t>The following slides are from my previous work at both the New Mexico VA Hospital and University of Colorado.</a:t>
            </a:r>
          </a:p>
          <a:p>
            <a:endParaRPr lang="en-US" dirty="0">
              <a:solidFill>
                <a:schemeClr val="bg1"/>
              </a:solidFill>
            </a:endParaRPr>
          </a:p>
          <a:p>
            <a:r>
              <a:rPr lang="en-US" dirty="0">
                <a:solidFill>
                  <a:schemeClr val="bg1"/>
                </a:solidFill>
              </a:rPr>
              <a:t>This work was published in 2012 and also presented at ASAM national conference in 2015.</a:t>
            </a:r>
          </a:p>
          <a:p>
            <a:endParaRPr lang="en-US" dirty="0">
              <a:solidFill>
                <a:schemeClr val="bg1"/>
              </a:solidFill>
            </a:endParaRPr>
          </a:p>
          <a:p>
            <a:r>
              <a:rPr lang="en-US" b="0" i="0" u="none" strike="noStrike" dirty="0" err="1">
                <a:solidFill>
                  <a:schemeClr val="bg1"/>
                </a:solidFill>
                <a:effectLst/>
                <a:latin typeface="BlinkMacSystemFont"/>
              </a:rPr>
              <a:t>Pade</a:t>
            </a:r>
            <a:r>
              <a:rPr lang="en-US" b="0" i="0" u="none" strike="noStrike" dirty="0">
                <a:solidFill>
                  <a:schemeClr val="bg1"/>
                </a:solidFill>
                <a:effectLst/>
                <a:latin typeface="BlinkMacSystemFont"/>
              </a:rPr>
              <a:t> PA, Cardon KE, Hoffman RM, </a:t>
            </a:r>
            <a:r>
              <a:rPr lang="en-US" b="0" i="0" u="none" strike="noStrike" dirty="0" err="1">
                <a:solidFill>
                  <a:schemeClr val="bg1"/>
                </a:solidFill>
                <a:effectLst/>
                <a:latin typeface="BlinkMacSystemFont"/>
              </a:rPr>
              <a:t>Geppert</a:t>
            </a:r>
            <a:r>
              <a:rPr lang="en-US" b="0" i="0" u="none" strike="noStrike" dirty="0">
                <a:solidFill>
                  <a:schemeClr val="bg1"/>
                </a:solidFill>
                <a:effectLst/>
                <a:latin typeface="BlinkMacSystemFont"/>
              </a:rPr>
              <a:t> CM. Prescription opioid abuse, chronic pain, and primary care: a Co-occurring Disorders Clinic in the chronic disease model. J </a:t>
            </a:r>
            <a:r>
              <a:rPr lang="en-US" b="0" i="0" u="none" strike="noStrike" dirty="0" err="1">
                <a:solidFill>
                  <a:schemeClr val="bg1"/>
                </a:solidFill>
                <a:effectLst/>
                <a:latin typeface="BlinkMacSystemFont"/>
              </a:rPr>
              <a:t>Subst</a:t>
            </a:r>
            <a:r>
              <a:rPr lang="en-US" b="0" i="0" u="none" strike="noStrike" dirty="0">
                <a:solidFill>
                  <a:schemeClr val="bg1"/>
                </a:solidFill>
                <a:effectLst/>
                <a:latin typeface="BlinkMacSystemFont"/>
              </a:rPr>
              <a:t> Abuse Treat. 2012 Dec;43(4):446-50. </a:t>
            </a:r>
            <a:r>
              <a:rPr lang="en-US" b="0" i="0" u="none" strike="noStrike" dirty="0" err="1">
                <a:solidFill>
                  <a:schemeClr val="bg1"/>
                </a:solidFill>
                <a:effectLst/>
                <a:latin typeface="BlinkMacSystemFont"/>
              </a:rPr>
              <a:t>doi</a:t>
            </a:r>
            <a:r>
              <a:rPr lang="en-US" b="0" i="0" u="none" strike="noStrike" dirty="0">
                <a:solidFill>
                  <a:schemeClr val="bg1"/>
                </a:solidFill>
                <a:effectLst/>
                <a:latin typeface="BlinkMacSystemFont"/>
              </a:rPr>
              <a:t>: 10.1016/j.jsat.2012.08.010. </a:t>
            </a:r>
            <a:r>
              <a:rPr lang="en-US" b="0" i="0" u="none" strike="noStrike" dirty="0" err="1">
                <a:solidFill>
                  <a:schemeClr val="bg1"/>
                </a:solidFill>
                <a:effectLst/>
                <a:latin typeface="BlinkMacSystemFont"/>
              </a:rPr>
              <a:t>Epub</a:t>
            </a:r>
            <a:r>
              <a:rPr lang="en-US" b="0" i="0" u="none" strike="noStrike" dirty="0">
                <a:solidFill>
                  <a:schemeClr val="bg1"/>
                </a:solidFill>
                <a:effectLst/>
                <a:latin typeface="BlinkMacSystemFont"/>
              </a:rPr>
              <a:t> 2012 Sep 11. PMID: 22980449.</a:t>
            </a:r>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66559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ln w="19050" cap="flat" cmpd="sng" algn="ctr">
            <a:solidFill>
              <a:srgbClr val="3366FF"/>
            </a:solidFill>
            <a:prstDash val="solid"/>
            <a:round/>
            <a:headEnd type="none" w="med" len="med"/>
            <a:tailEnd type="none" w="med" len="med"/>
          </a:ln>
        </p:spPr>
        <p:txBody>
          <a:bodyPr>
            <a:normAutofit/>
          </a:bodyPr>
          <a:lstStyle/>
          <a:p>
            <a:r>
              <a:rPr lang="en-US" sz="3600" dirty="0">
                <a:solidFill>
                  <a:srgbClr val="FFFFFF"/>
                </a:solidFill>
              </a:rPr>
              <a:t>Today’s Problems with Treatment Delivery</a:t>
            </a:r>
          </a:p>
        </p:txBody>
      </p:sp>
      <p:sp>
        <p:nvSpPr>
          <p:cNvPr id="4" name="Content Placeholder 3"/>
          <p:cNvSpPr>
            <a:spLocks noGrp="1"/>
          </p:cNvSpPr>
          <p:nvPr>
            <p:ph sz="half" idx="1"/>
          </p:nvPr>
        </p:nvSpPr>
        <p:spPr>
          <a:xfrm>
            <a:off x="457200" y="1295400"/>
            <a:ext cx="4038600" cy="5257800"/>
          </a:xfrm>
        </p:spPr>
        <p:txBody>
          <a:bodyPr>
            <a:normAutofit/>
          </a:bodyPr>
          <a:lstStyle/>
          <a:p>
            <a:pPr>
              <a:spcAft>
                <a:spcPts val="1200"/>
              </a:spcAft>
              <a:buClr>
                <a:schemeClr val="tx2">
                  <a:lumMod val="40000"/>
                  <a:lumOff val="60000"/>
                </a:schemeClr>
              </a:buClr>
            </a:pPr>
            <a:r>
              <a:rPr lang="en-US" dirty="0">
                <a:solidFill>
                  <a:srgbClr val="FFFFFF"/>
                </a:solidFill>
              </a:rPr>
              <a:t>Providers:</a:t>
            </a:r>
          </a:p>
          <a:p>
            <a:pPr>
              <a:spcAft>
                <a:spcPts val="1200"/>
              </a:spcAft>
              <a:buClr>
                <a:srgbClr val="3366FF"/>
              </a:buClr>
              <a:buFont typeface="Wingdings" pitchFamily="2" charset="2"/>
              <a:buChar char="v"/>
            </a:pPr>
            <a:r>
              <a:rPr lang="en-US" sz="1800" dirty="0">
                <a:solidFill>
                  <a:srgbClr val="FFFFFF"/>
                </a:solidFill>
              </a:rPr>
              <a:t>Addiction providers uncomfortable treating pain</a:t>
            </a:r>
          </a:p>
          <a:p>
            <a:pPr>
              <a:spcAft>
                <a:spcPts val="1200"/>
              </a:spcAft>
              <a:buClr>
                <a:srgbClr val="3366FF"/>
              </a:buClr>
              <a:buFont typeface="Wingdings" pitchFamily="2" charset="2"/>
              <a:buChar char="v"/>
            </a:pPr>
            <a:r>
              <a:rPr lang="en-US" sz="1800" dirty="0">
                <a:solidFill>
                  <a:srgbClr val="FFFFFF"/>
                </a:solidFill>
              </a:rPr>
              <a:t>Pain Management providers uncomfortable treating addiction</a:t>
            </a:r>
          </a:p>
          <a:p>
            <a:pPr>
              <a:spcAft>
                <a:spcPts val="1200"/>
              </a:spcAft>
              <a:buClr>
                <a:srgbClr val="3366FF"/>
              </a:buClr>
              <a:buFont typeface="Wingdings" pitchFamily="2" charset="2"/>
              <a:buChar char="v"/>
            </a:pPr>
            <a:r>
              <a:rPr lang="en-US" sz="1800" dirty="0">
                <a:solidFill>
                  <a:srgbClr val="FFFFFF"/>
                </a:solidFill>
              </a:rPr>
              <a:t>PCPs uncomfortable treating both and PCPs prescribe the opioids</a:t>
            </a:r>
          </a:p>
          <a:p>
            <a:pPr>
              <a:spcAft>
                <a:spcPts val="1200"/>
              </a:spcAft>
              <a:buClr>
                <a:srgbClr val="3366FF"/>
              </a:buClr>
              <a:buFont typeface="Wingdings" pitchFamily="2" charset="2"/>
              <a:buChar char="v"/>
            </a:pPr>
            <a:r>
              <a:rPr lang="en-US" sz="1800" dirty="0">
                <a:solidFill>
                  <a:srgbClr val="FFFFFF"/>
                </a:solidFill>
              </a:rPr>
              <a:t>Lack of training of providers in addiction</a:t>
            </a:r>
          </a:p>
          <a:p>
            <a:pPr>
              <a:spcAft>
                <a:spcPts val="1200"/>
              </a:spcAft>
              <a:buClr>
                <a:srgbClr val="3366FF"/>
              </a:buClr>
              <a:buFont typeface="Wingdings" pitchFamily="2" charset="2"/>
              <a:buChar char="v"/>
            </a:pPr>
            <a:r>
              <a:rPr lang="en-US" sz="1800" dirty="0">
                <a:solidFill>
                  <a:srgbClr val="FFFFFF"/>
                </a:solidFill>
              </a:rPr>
              <a:t>Regulations surrounding opioids</a:t>
            </a:r>
          </a:p>
          <a:p>
            <a:pPr>
              <a:spcAft>
                <a:spcPts val="1200"/>
              </a:spcAft>
              <a:buClr>
                <a:srgbClr val="3366FF"/>
              </a:buClr>
              <a:buFont typeface="Wingdings" pitchFamily="2" charset="2"/>
              <a:buChar char="v"/>
            </a:pPr>
            <a:r>
              <a:rPr lang="en-US" sz="1800" dirty="0">
                <a:solidFill>
                  <a:srgbClr val="FFFFFF"/>
                </a:solidFill>
              </a:rPr>
              <a:t>Perceive patients as difficult and time-consuming.</a:t>
            </a:r>
          </a:p>
        </p:txBody>
      </p:sp>
      <p:sp>
        <p:nvSpPr>
          <p:cNvPr id="5" name="Content Placeholder 4"/>
          <p:cNvSpPr>
            <a:spLocks noGrp="1"/>
          </p:cNvSpPr>
          <p:nvPr>
            <p:ph sz="half" idx="2"/>
          </p:nvPr>
        </p:nvSpPr>
        <p:spPr>
          <a:xfrm>
            <a:off x="4648200" y="1295400"/>
            <a:ext cx="4038600" cy="5257800"/>
          </a:xfrm>
        </p:spPr>
        <p:txBody>
          <a:bodyPr>
            <a:normAutofit/>
          </a:bodyPr>
          <a:lstStyle/>
          <a:p>
            <a:pPr>
              <a:spcAft>
                <a:spcPts val="1200"/>
              </a:spcAft>
              <a:buClr>
                <a:schemeClr val="tx2">
                  <a:lumMod val="40000"/>
                  <a:lumOff val="60000"/>
                </a:schemeClr>
              </a:buClr>
            </a:pPr>
            <a:r>
              <a:rPr lang="en-US" dirty="0">
                <a:solidFill>
                  <a:srgbClr val="FFFFFF"/>
                </a:solidFill>
              </a:rPr>
              <a:t>Patients</a:t>
            </a:r>
          </a:p>
          <a:p>
            <a:pPr>
              <a:spcAft>
                <a:spcPts val="1200"/>
              </a:spcAft>
              <a:buClr>
                <a:srgbClr val="3366FF"/>
              </a:buClr>
              <a:buFont typeface="Wingdings" pitchFamily="2" charset="2"/>
              <a:buChar char="v"/>
            </a:pPr>
            <a:r>
              <a:rPr lang="en-US" sz="1800" dirty="0">
                <a:solidFill>
                  <a:srgbClr val="FFFFFF"/>
                </a:solidFill>
              </a:rPr>
              <a:t>Stigmatization to addiction</a:t>
            </a:r>
          </a:p>
          <a:p>
            <a:pPr>
              <a:spcAft>
                <a:spcPts val="1200"/>
              </a:spcAft>
              <a:buClr>
                <a:srgbClr val="3366FF"/>
              </a:buClr>
              <a:buFont typeface="Wingdings" pitchFamily="2" charset="2"/>
              <a:buChar char="v"/>
            </a:pPr>
            <a:r>
              <a:rPr lang="en-US" sz="1800" dirty="0">
                <a:solidFill>
                  <a:srgbClr val="FFFFFF"/>
                </a:solidFill>
              </a:rPr>
              <a:t>Believe pain is primary problem not addiction</a:t>
            </a:r>
          </a:p>
          <a:p>
            <a:pPr>
              <a:spcAft>
                <a:spcPts val="1200"/>
              </a:spcAft>
              <a:buClr>
                <a:srgbClr val="3366FF"/>
              </a:buClr>
              <a:buFont typeface="Wingdings" pitchFamily="2" charset="2"/>
              <a:buChar char="v"/>
            </a:pPr>
            <a:r>
              <a:rPr lang="en-US" sz="1800" dirty="0">
                <a:solidFill>
                  <a:srgbClr val="FFFFFF"/>
                </a:solidFill>
              </a:rPr>
              <a:t>Fear their pain will not be addressed</a:t>
            </a:r>
          </a:p>
          <a:p>
            <a:pPr>
              <a:spcAft>
                <a:spcPts val="1200"/>
              </a:spcAft>
              <a:buClr>
                <a:srgbClr val="3366FF"/>
              </a:buClr>
              <a:buFont typeface="Wingdings" pitchFamily="2" charset="2"/>
              <a:buChar char="v"/>
            </a:pPr>
            <a:r>
              <a:rPr lang="en-US" sz="1800" dirty="0">
                <a:solidFill>
                  <a:srgbClr val="FFFFFF"/>
                </a:solidFill>
              </a:rPr>
              <a:t>SUD programmatic treatment is overwhelming </a:t>
            </a:r>
          </a:p>
          <a:p>
            <a:pPr>
              <a:spcAft>
                <a:spcPts val="1200"/>
              </a:spcAft>
              <a:buClr>
                <a:srgbClr val="3366FF"/>
              </a:buClr>
              <a:buFont typeface="Wingdings" pitchFamily="2" charset="2"/>
              <a:buChar char="v"/>
            </a:pPr>
            <a:r>
              <a:rPr lang="en-US" sz="1800" dirty="0">
                <a:solidFill>
                  <a:srgbClr val="FFFFFF"/>
                </a:solidFill>
              </a:rPr>
              <a:t>Not ready for treatment</a:t>
            </a:r>
          </a:p>
          <a:p>
            <a:pPr>
              <a:spcAft>
                <a:spcPts val="1200"/>
              </a:spcAft>
              <a:buClr>
                <a:srgbClr val="3366FF"/>
              </a:buClr>
              <a:buFont typeface="Wingdings" pitchFamily="2" charset="2"/>
              <a:buChar char="v"/>
            </a:pPr>
            <a:r>
              <a:rPr lang="en-US" sz="1800" dirty="0">
                <a:solidFill>
                  <a:srgbClr val="FFFFFF"/>
                </a:solidFill>
              </a:rPr>
              <a:t>Many will agree to treatment in Primary Care but are reluctant to go psychiatric facility.</a:t>
            </a:r>
          </a:p>
          <a:p>
            <a:pPr>
              <a:spcAft>
                <a:spcPts val="1200"/>
              </a:spcAft>
              <a:buClr>
                <a:srgbClr val="3366FF"/>
              </a:buClr>
              <a:buFont typeface="Wingdings" pitchFamily="2" charset="2"/>
              <a:buChar char="v"/>
            </a:pPr>
            <a:endParaRPr lang="en-US" dirty="0">
              <a:solidFill>
                <a:srgbClr val="FFFFFF"/>
              </a:solidFill>
            </a:endParaRPr>
          </a:p>
        </p:txBody>
      </p:sp>
    </p:spTree>
    <p:extLst>
      <p:ext uri="{BB962C8B-B14F-4D97-AF65-F5344CB8AC3E}">
        <p14:creationId xmlns:p14="http://schemas.microsoft.com/office/powerpoint/2010/main" val="27399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636C559-7150-4FE5-4565-1C8F83916CF1}"/>
              </a:ext>
            </a:extLst>
          </p:cNvPr>
          <p:cNvSpPr txBox="1">
            <a:spLocks/>
          </p:cNvSpPr>
          <p:nvPr/>
        </p:nvSpPr>
        <p:spPr>
          <a:xfrm>
            <a:off x="381000" y="1219200"/>
            <a:ext cx="8305800" cy="47244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endParaRPr lang="en-US" dirty="0">
              <a:solidFill>
                <a:srgbClr val="FFFFFF"/>
              </a:solidFill>
              <a:latin typeface="+mj-lt"/>
            </a:endParaRPr>
          </a:p>
          <a:p>
            <a:pPr marL="514350" indent="-514350">
              <a:spcAft>
                <a:spcPts val="1200"/>
              </a:spcAft>
            </a:pPr>
            <a:r>
              <a:rPr lang="en-US" dirty="0">
                <a:solidFill>
                  <a:srgbClr val="FFFFFF"/>
                </a:solidFill>
              </a:rPr>
              <a:t>116 million people in the US suffer with pain – which is more than diabetes, cancer and heart disease combined</a:t>
            </a:r>
            <a:r>
              <a:rPr lang="en-US" baseline="30000" dirty="0">
                <a:solidFill>
                  <a:srgbClr val="FFFFFF"/>
                </a:solidFill>
              </a:rPr>
              <a:t>1 </a:t>
            </a:r>
          </a:p>
          <a:p>
            <a:pPr marL="514350" indent="-514350">
              <a:spcAft>
                <a:spcPts val="1200"/>
              </a:spcAft>
            </a:pPr>
            <a:r>
              <a:rPr lang="en-US" dirty="0">
                <a:solidFill>
                  <a:srgbClr val="FFFFFF"/>
                </a:solidFill>
              </a:rPr>
              <a:t>1 in 5 adults have chronic pain</a:t>
            </a:r>
            <a:r>
              <a:rPr lang="en-US" baseline="30000" dirty="0">
                <a:solidFill>
                  <a:srgbClr val="FFFFFF"/>
                </a:solidFill>
              </a:rPr>
              <a:t>2</a:t>
            </a:r>
          </a:p>
          <a:p>
            <a:pPr marL="514350" indent="-514350">
              <a:spcAft>
                <a:spcPts val="1200"/>
              </a:spcAft>
            </a:pPr>
            <a:r>
              <a:rPr lang="en-US" dirty="0">
                <a:solidFill>
                  <a:srgbClr val="FFFFFF"/>
                </a:solidFill>
              </a:rPr>
              <a:t>1 in 14 adults have “high impact” pain</a:t>
            </a:r>
            <a:r>
              <a:rPr lang="en-US" baseline="30000" dirty="0">
                <a:solidFill>
                  <a:srgbClr val="FFFFFF"/>
                </a:solidFill>
              </a:rPr>
              <a:t>2</a:t>
            </a:r>
            <a:endParaRPr lang="en-US" dirty="0">
              <a:solidFill>
                <a:srgbClr val="FFFFFF"/>
              </a:solidFill>
            </a:endParaRPr>
          </a:p>
          <a:p>
            <a:pPr marL="548640" indent="-548640">
              <a:spcAft>
                <a:spcPts val="1200"/>
              </a:spcAft>
            </a:pPr>
            <a:r>
              <a:rPr lang="en-US" dirty="0">
                <a:solidFill>
                  <a:srgbClr val="FFFFFF"/>
                </a:solidFill>
              </a:rPr>
              <a:t>Annual health care costs – expenses, lost wages, productivity loss estimated to be $635 billion</a:t>
            </a:r>
            <a:r>
              <a:rPr lang="en-US" baseline="30000" dirty="0">
                <a:solidFill>
                  <a:srgbClr val="FFFFFF"/>
                </a:solidFill>
              </a:rPr>
              <a:t>1</a:t>
            </a:r>
          </a:p>
          <a:p>
            <a:pPr marL="0" indent="457200">
              <a:spcAft>
                <a:spcPts val="1200"/>
              </a:spcAft>
              <a:buFont typeface="Arial" pitchFamily="34" charset="0"/>
              <a:buNone/>
            </a:pPr>
            <a:endParaRPr lang="en-US" dirty="0">
              <a:solidFill>
                <a:srgbClr val="FFFFFF"/>
              </a:solidFill>
              <a:latin typeface="+mj-lt"/>
            </a:endParaRPr>
          </a:p>
        </p:txBody>
      </p:sp>
      <p:sp>
        <p:nvSpPr>
          <p:cNvPr id="3" name="TextBox 2">
            <a:extLst>
              <a:ext uri="{FF2B5EF4-FFF2-40B4-BE49-F238E27FC236}">
                <a16:creationId xmlns:a16="http://schemas.microsoft.com/office/drawing/2014/main" id="{6A4D9D9C-6CFA-4C0D-D03A-E340F7285955}"/>
              </a:ext>
            </a:extLst>
          </p:cNvPr>
          <p:cNvSpPr txBox="1"/>
          <p:nvPr/>
        </p:nvSpPr>
        <p:spPr>
          <a:xfrm>
            <a:off x="914400" y="304800"/>
            <a:ext cx="6781800" cy="1200329"/>
          </a:xfrm>
          <a:prstGeom prst="rect">
            <a:avLst/>
          </a:prstGeom>
          <a:noFill/>
        </p:spPr>
        <p:txBody>
          <a:bodyPr wrap="square" rtlCol="0">
            <a:spAutoFit/>
          </a:bodyPr>
          <a:lstStyle/>
          <a:p>
            <a:r>
              <a:rPr lang="en-US" sz="3600">
                <a:solidFill>
                  <a:schemeClr val="bg1"/>
                </a:solidFill>
              </a:rPr>
              <a:t>Historical Background and Epidemiology</a:t>
            </a:r>
          </a:p>
        </p:txBody>
      </p:sp>
    </p:spTree>
    <p:extLst>
      <p:ext uri="{BB962C8B-B14F-4D97-AF65-F5344CB8AC3E}">
        <p14:creationId xmlns:p14="http://schemas.microsoft.com/office/powerpoint/2010/main" val="4134126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w="19050" cap="flat" cmpd="sng" algn="ctr">
            <a:solidFill>
              <a:srgbClr val="3366FF"/>
            </a:solidFill>
            <a:prstDash val="solid"/>
            <a:round/>
            <a:headEnd type="none" w="med" len="med"/>
            <a:tailEnd type="none" w="med" len="med"/>
          </a:ln>
        </p:spPr>
        <p:txBody>
          <a:bodyPr>
            <a:normAutofit/>
          </a:bodyPr>
          <a:lstStyle/>
          <a:p>
            <a:r>
              <a:rPr lang="en-US" sz="3200" dirty="0">
                <a:solidFill>
                  <a:srgbClr val="FFFFFF"/>
                </a:solidFill>
              </a:rPr>
              <a:t>Improvement Change: </a:t>
            </a:r>
            <a:br>
              <a:rPr lang="en-US" sz="3200" dirty="0">
                <a:solidFill>
                  <a:srgbClr val="FFFFFF"/>
                </a:solidFill>
              </a:rPr>
            </a:br>
            <a:r>
              <a:rPr lang="en-US" sz="3200" dirty="0">
                <a:solidFill>
                  <a:srgbClr val="FFFFFF"/>
                </a:solidFill>
              </a:rPr>
              <a:t>Creation of Co-occurring Disorders Clinic (CODC)</a:t>
            </a:r>
          </a:p>
        </p:txBody>
      </p:sp>
      <p:sp>
        <p:nvSpPr>
          <p:cNvPr id="6" name="Content Placeholder 5"/>
          <p:cNvSpPr>
            <a:spLocks noGrp="1"/>
          </p:cNvSpPr>
          <p:nvPr>
            <p:ph idx="1"/>
          </p:nvPr>
        </p:nvSpPr>
        <p:spPr>
          <a:xfrm>
            <a:off x="457200" y="1600200"/>
            <a:ext cx="8229600" cy="5029200"/>
          </a:xfrm>
        </p:spPr>
        <p:txBody>
          <a:bodyPr>
            <a:normAutofit/>
          </a:bodyPr>
          <a:lstStyle/>
          <a:p>
            <a:pPr>
              <a:spcAft>
                <a:spcPts val="600"/>
              </a:spcAft>
              <a:buClr>
                <a:schemeClr val="tx2">
                  <a:lumMod val="60000"/>
                  <a:lumOff val="40000"/>
                </a:schemeClr>
              </a:buClr>
            </a:pPr>
            <a:r>
              <a:rPr lang="en-US" sz="2600" dirty="0">
                <a:solidFill>
                  <a:srgbClr val="FFFFFF"/>
                </a:solidFill>
              </a:rPr>
              <a:t>Establishment of unique clinic within Ambulatory Care Service to evaluate, treat, manage and monitor co-morbid pain and addiction:</a:t>
            </a:r>
          </a:p>
          <a:p>
            <a:pPr lvl="1">
              <a:spcAft>
                <a:spcPts val="600"/>
              </a:spcAft>
              <a:buClr>
                <a:schemeClr val="tx2">
                  <a:lumMod val="40000"/>
                  <a:lumOff val="60000"/>
                </a:schemeClr>
              </a:buClr>
              <a:buFont typeface="Wingdings" pitchFamily="2" charset="2"/>
              <a:buChar char="v"/>
            </a:pPr>
            <a:r>
              <a:rPr lang="en-US" sz="2000" dirty="0">
                <a:solidFill>
                  <a:srgbClr val="FFFFFF"/>
                </a:solidFill>
              </a:rPr>
              <a:t> </a:t>
            </a:r>
            <a:r>
              <a:rPr lang="en-US" sz="2400" dirty="0">
                <a:solidFill>
                  <a:srgbClr val="FFFFFF"/>
                </a:solidFill>
              </a:rPr>
              <a:t>High risk opioid patients </a:t>
            </a:r>
          </a:p>
          <a:p>
            <a:pPr lvl="2">
              <a:spcAft>
                <a:spcPts val="600"/>
              </a:spcAft>
              <a:buClr>
                <a:schemeClr val="tx2">
                  <a:lumMod val="60000"/>
                  <a:lumOff val="40000"/>
                </a:schemeClr>
              </a:buClr>
            </a:pPr>
            <a:r>
              <a:rPr lang="en-US" sz="1800" dirty="0">
                <a:solidFill>
                  <a:srgbClr val="FFFFFF"/>
                </a:solidFill>
              </a:rPr>
              <a:t>history of substance use disorder</a:t>
            </a:r>
          </a:p>
          <a:p>
            <a:pPr lvl="2">
              <a:spcAft>
                <a:spcPts val="600"/>
              </a:spcAft>
              <a:buClr>
                <a:schemeClr val="tx2">
                  <a:lumMod val="60000"/>
                  <a:lumOff val="40000"/>
                </a:schemeClr>
              </a:buClr>
            </a:pPr>
            <a:r>
              <a:rPr lang="en-US" sz="1800" dirty="0">
                <a:solidFill>
                  <a:srgbClr val="FFFFFF"/>
                </a:solidFill>
              </a:rPr>
              <a:t>family history of substance use disorder</a:t>
            </a:r>
          </a:p>
          <a:p>
            <a:pPr lvl="2">
              <a:spcAft>
                <a:spcPts val="600"/>
              </a:spcAft>
              <a:buClr>
                <a:schemeClr val="tx2">
                  <a:lumMod val="60000"/>
                  <a:lumOff val="40000"/>
                </a:schemeClr>
              </a:buClr>
            </a:pPr>
            <a:r>
              <a:rPr lang="en-US" sz="1800" dirty="0">
                <a:solidFill>
                  <a:srgbClr val="FFFFFF"/>
                </a:solidFill>
              </a:rPr>
              <a:t>younger age</a:t>
            </a:r>
          </a:p>
          <a:p>
            <a:pPr lvl="2">
              <a:spcAft>
                <a:spcPts val="600"/>
              </a:spcAft>
              <a:buClr>
                <a:schemeClr val="tx2">
                  <a:lumMod val="60000"/>
                  <a:lumOff val="40000"/>
                </a:schemeClr>
              </a:buClr>
            </a:pPr>
            <a:r>
              <a:rPr lang="en-US" sz="1800" dirty="0">
                <a:solidFill>
                  <a:srgbClr val="FFFFFF"/>
                </a:solidFill>
              </a:rPr>
              <a:t>psychiatric illness </a:t>
            </a:r>
          </a:p>
          <a:p>
            <a:pPr lvl="1">
              <a:spcAft>
                <a:spcPts val="600"/>
              </a:spcAft>
              <a:buClr>
                <a:schemeClr val="tx2">
                  <a:lumMod val="40000"/>
                  <a:lumOff val="60000"/>
                </a:schemeClr>
              </a:buClr>
              <a:buFont typeface="Wingdings" pitchFamily="2" charset="2"/>
              <a:buChar char="v"/>
            </a:pPr>
            <a:r>
              <a:rPr lang="en-US" sz="2400" dirty="0">
                <a:solidFill>
                  <a:srgbClr val="FFFFFF"/>
                </a:solidFill>
              </a:rPr>
              <a:t>Noncompliant patients</a:t>
            </a:r>
          </a:p>
          <a:p>
            <a:pPr lvl="1">
              <a:spcAft>
                <a:spcPts val="600"/>
              </a:spcAft>
              <a:buClr>
                <a:schemeClr val="tx2">
                  <a:lumMod val="40000"/>
                  <a:lumOff val="60000"/>
                </a:schemeClr>
              </a:buClr>
              <a:buFont typeface="Wingdings" pitchFamily="2" charset="2"/>
              <a:buChar char="v"/>
            </a:pPr>
            <a:r>
              <a:rPr lang="en-US" sz="2400" dirty="0">
                <a:solidFill>
                  <a:srgbClr val="FFFFFF"/>
                </a:solidFill>
              </a:rPr>
              <a:t>Complex pain regimens</a:t>
            </a:r>
          </a:p>
          <a:p>
            <a:pPr lvl="1">
              <a:spcAft>
                <a:spcPts val="600"/>
              </a:spcAft>
              <a:buClr>
                <a:schemeClr val="tx2">
                  <a:lumMod val="40000"/>
                  <a:lumOff val="60000"/>
                </a:schemeClr>
              </a:buClr>
              <a:buFont typeface="Wingdings" pitchFamily="2" charset="2"/>
              <a:buChar char="v"/>
            </a:pPr>
            <a:r>
              <a:rPr lang="en-US" sz="2400" dirty="0">
                <a:solidFill>
                  <a:srgbClr val="FFFFFF"/>
                </a:solidFill>
              </a:rPr>
              <a:t>Prescribed high dose opioids</a:t>
            </a:r>
          </a:p>
        </p:txBody>
      </p:sp>
    </p:spTree>
    <p:extLst>
      <p:ext uri="{BB962C8B-B14F-4D97-AF65-F5344CB8AC3E}">
        <p14:creationId xmlns:p14="http://schemas.microsoft.com/office/powerpoint/2010/main" val="720768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a:solidFill>
                  <a:schemeClr val="bg1"/>
                </a:solidFill>
              </a:rPr>
              <a:t>CODC Clinical Activities</a:t>
            </a:r>
            <a:endParaRPr lang="en-US" dirty="0"/>
          </a:p>
        </p:txBody>
      </p:sp>
      <p:sp>
        <p:nvSpPr>
          <p:cNvPr id="4" name="Content Placeholder 3"/>
          <p:cNvSpPr>
            <a:spLocks noGrp="1"/>
          </p:cNvSpPr>
          <p:nvPr>
            <p:ph sz="half" idx="1"/>
          </p:nvPr>
        </p:nvSpPr>
        <p:spPr>
          <a:xfrm>
            <a:off x="457200" y="1600200"/>
            <a:ext cx="4343400" cy="4525963"/>
          </a:xfrm>
        </p:spPr>
        <p:txBody>
          <a:bodyPr>
            <a:normAutofit fontScale="92500" lnSpcReduction="20000"/>
          </a:bodyPr>
          <a:lstStyle/>
          <a:p>
            <a:r>
              <a:rPr lang="en-US" dirty="0">
                <a:solidFill>
                  <a:schemeClr val="bg1"/>
                </a:solidFill>
              </a:rPr>
              <a:t>Pain Medication Assessment</a:t>
            </a:r>
          </a:p>
          <a:p>
            <a:r>
              <a:rPr lang="en-US" dirty="0">
                <a:solidFill>
                  <a:schemeClr val="bg1"/>
                </a:solidFill>
              </a:rPr>
              <a:t>Substance Use Disorder Assessment</a:t>
            </a:r>
          </a:p>
          <a:p>
            <a:r>
              <a:rPr lang="en-US" dirty="0">
                <a:solidFill>
                  <a:schemeClr val="bg1"/>
                </a:solidFill>
              </a:rPr>
              <a:t>Psychiatric Assessment</a:t>
            </a:r>
          </a:p>
          <a:p>
            <a:r>
              <a:rPr lang="en-US" dirty="0">
                <a:solidFill>
                  <a:schemeClr val="bg1"/>
                </a:solidFill>
              </a:rPr>
              <a:t>Opioid use Risk Assessment</a:t>
            </a:r>
          </a:p>
          <a:p>
            <a:r>
              <a:rPr lang="en-US" dirty="0">
                <a:solidFill>
                  <a:schemeClr val="bg1"/>
                </a:solidFill>
              </a:rPr>
              <a:t>Opioid use Monitoring</a:t>
            </a:r>
          </a:p>
          <a:p>
            <a:r>
              <a:rPr lang="en-US" dirty="0">
                <a:solidFill>
                  <a:schemeClr val="bg1"/>
                </a:solidFill>
              </a:rPr>
              <a:t>Buprenorphine/Naloxone treatment for opioid dependence</a:t>
            </a:r>
          </a:p>
          <a:p>
            <a:pPr marL="0" indent="0">
              <a:buNone/>
            </a:pP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
        <p:nvSpPr>
          <p:cNvPr id="5" name="Content Placeholder 4"/>
          <p:cNvSpPr>
            <a:spLocks noGrp="1"/>
          </p:cNvSpPr>
          <p:nvPr>
            <p:ph sz="half" idx="2"/>
          </p:nvPr>
        </p:nvSpPr>
        <p:spPr>
          <a:xfrm>
            <a:off x="5029200" y="1600200"/>
            <a:ext cx="3657600" cy="4525963"/>
          </a:xfrm>
        </p:spPr>
        <p:txBody>
          <a:bodyPr>
            <a:normAutofit fontScale="92500" lnSpcReduction="20000"/>
          </a:bodyPr>
          <a:lstStyle/>
          <a:p>
            <a:r>
              <a:rPr lang="en-US" dirty="0">
                <a:solidFill>
                  <a:schemeClr val="bg1"/>
                </a:solidFill>
              </a:rPr>
              <a:t>Complex Pain Medication Management</a:t>
            </a:r>
          </a:p>
          <a:p>
            <a:r>
              <a:rPr lang="en-US" dirty="0">
                <a:solidFill>
                  <a:schemeClr val="bg1"/>
                </a:solidFill>
              </a:rPr>
              <a:t>Adjuvant treatments: TENS units, intra-articular injections, trigger point injections</a:t>
            </a:r>
          </a:p>
          <a:p>
            <a:r>
              <a:rPr lang="en-US" dirty="0">
                <a:solidFill>
                  <a:schemeClr val="bg1"/>
                </a:solidFill>
              </a:rPr>
              <a:t>Motivational Interviewing</a:t>
            </a:r>
          </a:p>
          <a:p>
            <a:r>
              <a:rPr lang="en-US" dirty="0">
                <a:solidFill>
                  <a:schemeClr val="bg1"/>
                </a:solidFill>
              </a:rPr>
              <a:t>Supportive Counseling</a:t>
            </a:r>
          </a:p>
          <a:p>
            <a:r>
              <a:rPr lang="en-US" dirty="0">
                <a:solidFill>
                  <a:schemeClr val="bg1"/>
                </a:solidFill>
              </a:rPr>
              <a:t>Overdose counseling and Narcan training</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38773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Opioid Risk Assessment And Monitoring</a:t>
            </a:r>
          </a:p>
        </p:txBody>
      </p:sp>
      <p:sp>
        <p:nvSpPr>
          <p:cNvPr id="3" name="Content Placeholder 2"/>
          <p:cNvSpPr>
            <a:spLocks noGrp="1"/>
          </p:cNvSpPr>
          <p:nvPr>
            <p:ph sz="half" idx="1"/>
          </p:nvPr>
        </p:nvSpPr>
        <p:spPr/>
        <p:txBody>
          <a:bodyPr>
            <a:normAutofit fontScale="92500" lnSpcReduction="10000"/>
          </a:bodyPr>
          <a:lstStyle/>
          <a:p>
            <a:r>
              <a:rPr lang="en-US" dirty="0">
                <a:solidFill>
                  <a:schemeClr val="bg1"/>
                </a:solidFill>
              </a:rPr>
              <a:t>Risk:</a:t>
            </a:r>
          </a:p>
          <a:p>
            <a:pPr marL="0" indent="0">
              <a:buNone/>
            </a:pPr>
            <a:r>
              <a:rPr lang="en-US" dirty="0">
                <a:solidFill>
                  <a:schemeClr val="bg1"/>
                </a:solidFill>
              </a:rPr>
              <a:t>       Detailed History, Physical Exam and Chart Review</a:t>
            </a:r>
          </a:p>
          <a:p>
            <a:pPr marL="0" indent="0">
              <a:buNone/>
            </a:pPr>
            <a:r>
              <a:rPr lang="en-US" dirty="0">
                <a:solidFill>
                  <a:schemeClr val="bg1"/>
                </a:solidFill>
              </a:rPr>
              <a:t>Screening tools: SOAPP, BPI, ORT, DIRE instrument administration</a:t>
            </a:r>
          </a:p>
          <a:p>
            <a:pPr marL="0" indent="0">
              <a:buNone/>
            </a:pPr>
            <a:r>
              <a:rPr lang="en-US" dirty="0">
                <a:solidFill>
                  <a:schemeClr val="bg1"/>
                </a:solidFill>
              </a:rPr>
              <a:t>Collateral information with patient consent</a:t>
            </a:r>
          </a:p>
        </p:txBody>
      </p:sp>
      <p:sp>
        <p:nvSpPr>
          <p:cNvPr id="4" name="Content Placeholder 3"/>
          <p:cNvSpPr>
            <a:spLocks noGrp="1"/>
          </p:cNvSpPr>
          <p:nvPr>
            <p:ph sz="half" idx="2"/>
          </p:nvPr>
        </p:nvSpPr>
        <p:spPr/>
        <p:txBody>
          <a:bodyPr>
            <a:normAutofit fontScale="92500" lnSpcReduction="10000"/>
          </a:bodyPr>
          <a:lstStyle/>
          <a:p>
            <a:r>
              <a:rPr lang="en-US" dirty="0">
                <a:solidFill>
                  <a:schemeClr val="bg1"/>
                </a:solidFill>
              </a:rPr>
              <a:t>Monitoring: Frequency of visits determined by risk</a:t>
            </a:r>
          </a:p>
          <a:p>
            <a:r>
              <a:rPr lang="en-US" dirty="0">
                <a:solidFill>
                  <a:schemeClr val="bg1"/>
                </a:solidFill>
              </a:rPr>
              <a:t>Extensive urine toxicology screening</a:t>
            </a:r>
          </a:p>
          <a:p>
            <a:r>
              <a:rPr lang="en-US" dirty="0">
                <a:solidFill>
                  <a:schemeClr val="bg1"/>
                </a:solidFill>
              </a:rPr>
              <a:t>State Prescription Monitoring Program Access and Query with consent</a:t>
            </a:r>
          </a:p>
          <a:p>
            <a:r>
              <a:rPr lang="en-US" dirty="0">
                <a:solidFill>
                  <a:schemeClr val="bg1"/>
                </a:solidFill>
              </a:rPr>
              <a:t>Detail chart review</a:t>
            </a:r>
          </a:p>
          <a:p>
            <a:r>
              <a:rPr lang="en-US" dirty="0">
                <a:solidFill>
                  <a:schemeClr val="bg1"/>
                </a:solidFill>
              </a:rPr>
              <a:t>COMM instrument administration</a:t>
            </a:r>
          </a:p>
        </p:txBody>
      </p:sp>
    </p:spTree>
    <p:extLst>
      <p:ext uri="{BB962C8B-B14F-4D97-AF65-F5344CB8AC3E}">
        <p14:creationId xmlns:p14="http://schemas.microsoft.com/office/powerpoint/2010/main" val="95917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95500"/>
            <a:ext cx="8229600" cy="2667000"/>
          </a:xfrm>
          <a:ln w="38100" cap="flat" cmpd="sng" algn="ctr">
            <a:solidFill>
              <a:schemeClr val="accent6"/>
            </a:solidFill>
            <a:prstDash val="solid"/>
            <a:round/>
            <a:headEnd type="none" w="med" len="med"/>
            <a:tailEnd type="none" w="med" len="med"/>
          </a:ln>
        </p:spPr>
        <p:txBody>
          <a:bodyPr>
            <a:normAutofit/>
          </a:bodyPr>
          <a:lstStyle/>
          <a:p>
            <a:br>
              <a:rPr lang="en-US" dirty="0">
                <a:solidFill>
                  <a:srgbClr val="FFFFFF"/>
                </a:solidFill>
              </a:rPr>
            </a:br>
            <a:r>
              <a:rPr lang="en-US" dirty="0">
                <a:solidFill>
                  <a:srgbClr val="FFFFFF"/>
                </a:solidFill>
              </a:rPr>
              <a:t>CODC Data and Outcomes</a:t>
            </a:r>
            <a:br>
              <a:rPr lang="en-US" dirty="0">
                <a:solidFill>
                  <a:srgbClr val="FFFFFF"/>
                </a:solidFill>
              </a:rPr>
            </a:br>
            <a:r>
              <a:rPr lang="en-US" dirty="0">
                <a:solidFill>
                  <a:srgbClr val="FFFFFF"/>
                </a:solidFill>
              </a:rPr>
              <a:t>Over 1.5 years</a:t>
            </a:r>
          </a:p>
        </p:txBody>
      </p:sp>
    </p:spTree>
    <p:extLst>
      <p:ext uri="{BB962C8B-B14F-4D97-AF65-F5344CB8AC3E}">
        <p14:creationId xmlns:p14="http://schemas.microsoft.com/office/powerpoint/2010/main" val="1386032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a:solidFill>
                  <a:srgbClr val="FFFFFF"/>
                </a:solidFill>
              </a:rPr>
              <a:t>Participant Opioid of Choice (OOC)</a:t>
            </a:r>
          </a:p>
        </p:txBody>
      </p:sp>
      <p:graphicFrame>
        <p:nvGraphicFramePr>
          <p:cNvPr id="4" name="Content Placeholder 3"/>
          <p:cNvGraphicFramePr>
            <a:graphicFrameLocks noGrp="1"/>
          </p:cNvGraphicFramePr>
          <p:nvPr>
            <p:ph idx="1"/>
          </p:nvPr>
        </p:nvGraphicFramePr>
        <p:xfrm>
          <a:off x="152400" y="1676400"/>
          <a:ext cx="8763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00200" y="1600200"/>
            <a:ext cx="1166255" cy="400110"/>
          </a:xfrm>
          <a:prstGeom prst="rect">
            <a:avLst/>
          </a:prstGeom>
          <a:noFill/>
        </p:spPr>
        <p:txBody>
          <a:bodyPr wrap="none" rtlCol="0">
            <a:spAutoFit/>
          </a:bodyPr>
          <a:lstStyle/>
          <a:p>
            <a:r>
              <a:rPr lang="en-US" sz="2000">
                <a:solidFill>
                  <a:srgbClr val="FFFFFF"/>
                </a:solidFill>
              </a:rPr>
              <a:t>9 (10.2%)</a:t>
            </a:r>
          </a:p>
        </p:txBody>
      </p:sp>
      <p:sp>
        <p:nvSpPr>
          <p:cNvPr id="6" name="TextBox 5"/>
          <p:cNvSpPr txBox="1"/>
          <p:nvPr/>
        </p:nvSpPr>
        <p:spPr>
          <a:xfrm>
            <a:off x="6096000" y="4648200"/>
            <a:ext cx="899505" cy="400110"/>
          </a:xfrm>
          <a:prstGeom prst="rect">
            <a:avLst/>
          </a:prstGeom>
          <a:noFill/>
        </p:spPr>
        <p:txBody>
          <a:bodyPr wrap="none" rtlCol="0">
            <a:spAutoFit/>
          </a:bodyPr>
          <a:lstStyle/>
          <a:p>
            <a:r>
              <a:rPr lang="en-US" sz="2000">
                <a:solidFill>
                  <a:srgbClr val="FFFFFF"/>
                </a:solidFill>
              </a:rPr>
              <a:t> 7 (8%)</a:t>
            </a:r>
          </a:p>
        </p:txBody>
      </p:sp>
      <p:sp>
        <p:nvSpPr>
          <p:cNvPr id="7" name="TextBox 6"/>
          <p:cNvSpPr txBox="1"/>
          <p:nvPr/>
        </p:nvSpPr>
        <p:spPr>
          <a:xfrm>
            <a:off x="304800" y="4953000"/>
            <a:ext cx="1101508" cy="400110"/>
          </a:xfrm>
          <a:prstGeom prst="rect">
            <a:avLst/>
          </a:prstGeom>
          <a:noFill/>
        </p:spPr>
        <p:txBody>
          <a:bodyPr wrap="none" rtlCol="0">
            <a:spAutoFit/>
          </a:bodyPr>
          <a:lstStyle/>
          <a:p>
            <a:r>
              <a:rPr lang="en-US" sz="2000">
                <a:solidFill>
                  <a:srgbClr val="FFFFFF"/>
                </a:solidFill>
              </a:rPr>
              <a:t>44 (50%)</a:t>
            </a:r>
          </a:p>
        </p:txBody>
      </p:sp>
      <p:sp>
        <p:nvSpPr>
          <p:cNvPr id="8" name="TextBox 7"/>
          <p:cNvSpPr txBox="1"/>
          <p:nvPr/>
        </p:nvSpPr>
        <p:spPr>
          <a:xfrm>
            <a:off x="2895600" y="1504890"/>
            <a:ext cx="1036261" cy="400110"/>
          </a:xfrm>
          <a:prstGeom prst="rect">
            <a:avLst/>
          </a:prstGeom>
          <a:noFill/>
        </p:spPr>
        <p:txBody>
          <a:bodyPr wrap="none" rtlCol="0">
            <a:spAutoFit/>
          </a:bodyPr>
          <a:lstStyle/>
          <a:p>
            <a:r>
              <a:rPr lang="en-US" sz="2000">
                <a:solidFill>
                  <a:srgbClr val="FFFFFF"/>
                </a:solidFill>
              </a:rPr>
              <a:t>2 (2.3%)</a:t>
            </a:r>
          </a:p>
        </p:txBody>
      </p:sp>
      <p:sp>
        <p:nvSpPr>
          <p:cNvPr id="9" name="TextBox 8"/>
          <p:cNvSpPr txBox="1"/>
          <p:nvPr/>
        </p:nvSpPr>
        <p:spPr>
          <a:xfrm>
            <a:off x="6476152" y="2571690"/>
            <a:ext cx="1296248" cy="400110"/>
          </a:xfrm>
          <a:prstGeom prst="rect">
            <a:avLst/>
          </a:prstGeom>
          <a:noFill/>
        </p:spPr>
        <p:txBody>
          <a:bodyPr wrap="none" rtlCol="0">
            <a:spAutoFit/>
          </a:bodyPr>
          <a:lstStyle/>
          <a:p>
            <a:r>
              <a:rPr lang="en-US" sz="2000">
                <a:solidFill>
                  <a:srgbClr val="FFFFFF"/>
                </a:solidFill>
              </a:rPr>
              <a:t>12 (13.6%)</a:t>
            </a:r>
          </a:p>
        </p:txBody>
      </p:sp>
      <p:sp>
        <p:nvSpPr>
          <p:cNvPr id="10" name="TextBox 9"/>
          <p:cNvSpPr txBox="1"/>
          <p:nvPr/>
        </p:nvSpPr>
        <p:spPr>
          <a:xfrm>
            <a:off x="4572000" y="1657290"/>
            <a:ext cx="1101508" cy="400110"/>
          </a:xfrm>
          <a:prstGeom prst="rect">
            <a:avLst/>
          </a:prstGeom>
          <a:noFill/>
        </p:spPr>
        <p:txBody>
          <a:bodyPr wrap="none" rtlCol="0">
            <a:spAutoFit/>
          </a:bodyPr>
          <a:lstStyle/>
          <a:p>
            <a:r>
              <a:rPr lang="en-US" sz="2000">
                <a:solidFill>
                  <a:srgbClr val="FFFFFF"/>
                </a:solidFill>
              </a:rPr>
              <a:t>14 (16%)</a:t>
            </a:r>
          </a:p>
        </p:txBody>
      </p:sp>
      <p:sp>
        <p:nvSpPr>
          <p:cNvPr id="11" name="TextBox 10"/>
          <p:cNvSpPr txBox="1"/>
          <p:nvPr/>
        </p:nvSpPr>
        <p:spPr>
          <a:xfrm>
            <a:off x="1981200" y="4038600"/>
            <a:ext cx="1199968" cy="369332"/>
          </a:xfrm>
          <a:prstGeom prst="rect">
            <a:avLst/>
          </a:prstGeom>
          <a:noFill/>
        </p:spPr>
        <p:txBody>
          <a:bodyPr wrap="none" rtlCol="0">
            <a:spAutoFit/>
          </a:bodyPr>
          <a:lstStyle/>
          <a:p>
            <a:r>
              <a:rPr lang="en-US"/>
              <a:t>oxycodone</a:t>
            </a:r>
          </a:p>
        </p:txBody>
      </p:sp>
      <p:sp>
        <p:nvSpPr>
          <p:cNvPr id="12" name="TextBox 11"/>
          <p:cNvSpPr txBox="1"/>
          <p:nvPr/>
        </p:nvSpPr>
        <p:spPr>
          <a:xfrm>
            <a:off x="5221676" y="3593068"/>
            <a:ext cx="1102924" cy="369332"/>
          </a:xfrm>
          <a:prstGeom prst="rect">
            <a:avLst/>
          </a:prstGeom>
          <a:noFill/>
        </p:spPr>
        <p:txBody>
          <a:bodyPr wrap="none" rtlCol="0">
            <a:spAutoFit/>
          </a:bodyPr>
          <a:lstStyle/>
          <a:p>
            <a:r>
              <a:rPr lang="en-US"/>
              <a:t>morphine</a:t>
            </a:r>
          </a:p>
        </p:txBody>
      </p:sp>
      <p:sp>
        <p:nvSpPr>
          <p:cNvPr id="13" name="TextBox 12"/>
          <p:cNvSpPr txBox="1"/>
          <p:nvPr/>
        </p:nvSpPr>
        <p:spPr>
          <a:xfrm>
            <a:off x="4876800" y="2819400"/>
            <a:ext cx="1419755" cy="369332"/>
          </a:xfrm>
          <a:prstGeom prst="rect">
            <a:avLst/>
          </a:prstGeom>
          <a:noFill/>
        </p:spPr>
        <p:txBody>
          <a:bodyPr wrap="none" rtlCol="0">
            <a:spAutoFit/>
          </a:bodyPr>
          <a:lstStyle/>
          <a:p>
            <a:r>
              <a:rPr lang="en-US"/>
              <a:t>hydrocodone</a:t>
            </a:r>
          </a:p>
        </p:txBody>
      </p:sp>
      <p:sp>
        <p:nvSpPr>
          <p:cNvPr id="14" name="TextBox 13"/>
          <p:cNvSpPr txBox="1"/>
          <p:nvPr/>
        </p:nvSpPr>
        <p:spPr>
          <a:xfrm>
            <a:off x="3910624" y="2209800"/>
            <a:ext cx="1270976" cy="369332"/>
          </a:xfrm>
          <a:prstGeom prst="rect">
            <a:avLst/>
          </a:prstGeom>
          <a:noFill/>
        </p:spPr>
        <p:txBody>
          <a:bodyPr wrap="none" rtlCol="0">
            <a:spAutoFit/>
          </a:bodyPr>
          <a:lstStyle/>
          <a:p>
            <a:r>
              <a:rPr lang="en-US"/>
              <a:t>methadone</a:t>
            </a:r>
          </a:p>
        </p:txBody>
      </p:sp>
      <p:sp>
        <p:nvSpPr>
          <p:cNvPr id="15" name="TextBox 14"/>
          <p:cNvSpPr txBox="1"/>
          <p:nvPr/>
        </p:nvSpPr>
        <p:spPr>
          <a:xfrm>
            <a:off x="2102068" y="2145268"/>
            <a:ext cx="793532" cy="369332"/>
          </a:xfrm>
          <a:prstGeom prst="rect">
            <a:avLst/>
          </a:prstGeom>
          <a:noFill/>
        </p:spPr>
        <p:txBody>
          <a:bodyPr wrap="none" rtlCol="0">
            <a:spAutoFit/>
          </a:bodyPr>
          <a:lstStyle/>
          <a:p>
            <a:r>
              <a:rPr lang="en-US"/>
              <a:t>heroin</a:t>
            </a:r>
          </a:p>
        </p:txBody>
      </p:sp>
      <p:sp>
        <p:nvSpPr>
          <p:cNvPr id="16" name="TextBox 15"/>
          <p:cNvSpPr txBox="1"/>
          <p:nvPr/>
        </p:nvSpPr>
        <p:spPr>
          <a:xfrm>
            <a:off x="2971800" y="1981200"/>
            <a:ext cx="942874" cy="369332"/>
          </a:xfrm>
          <a:prstGeom prst="rect">
            <a:avLst/>
          </a:prstGeom>
          <a:noFill/>
        </p:spPr>
        <p:txBody>
          <a:bodyPr wrap="none" rtlCol="0">
            <a:spAutoFit/>
          </a:bodyPr>
          <a:lstStyle/>
          <a:p>
            <a:r>
              <a:rPr lang="en-US"/>
              <a:t>fentanyl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5562600" cy="1219200"/>
          </a:xfrm>
        </p:spPr>
        <p:txBody>
          <a:bodyPr>
            <a:normAutofit/>
          </a:bodyPr>
          <a:lstStyle/>
          <a:p>
            <a:r>
              <a:rPr lang="en-US" sz="3300">
                <a:solidFill>
                  <a:srgbClr val="FFFFFF"/>
                </a:solidFill>
              </a:rPr>
              <a:t>Average duration of opioid use</a:t>
            </a:r>
          </a:p>
        </p:txBody>
      </p:sp>
      <p:graphicFrame>
        <p:nvGraphicFramePr>
          <p:cNvPr id="4" name="Chart 3"/>
          <p:cNvGraphicFramePr/>
          <p:nvPr/>
        </p:nvGraphicFramePr>
        <p:xfrm>
          <a:off x="-152400" y="685800"/>
          <a:ext cx="3200400" cy="359630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193905" y="5410200"/>
            <a:ext cx="297180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mj-lt"/>
                <a:ea typeface="+mj-ea"/>
                <a:cs typeface="+mj-cs"/>
              </a:rPr>
              <a:t>Range: 7-360 Months</a:t>
            </a:r>
          </a:p>
        </p:txBody>
      </p:sp>
      <p:sp>
        <p:nvSpPr>
          <p:cNvPr id="7" name="TextBox 6"/>
          <p:cNvSpPr txBox="1"/>
          <p:nvPr/>
        </p:nvSpPr>
        <p:spPr>
          <a:xfrm>
            <a:off x="914400" y="376535"/>
            <a:ext cx="1803348" cy="461665"/>
          </a:xfrm>
          <a:prstGeom prst="rect">
            <a:avLst/>
          </a:prstGeom>
          <a:noFill/>
        </p:spPr>
        <p:txBody>
          <a:bodyPr wrap="none" rtlCol="0">
            <a:spAutoFit/>
          </a:bodyPr>
          <a:lstStyle/>
          <a:p>
            <a:r>
              <a:rPr lang="en-US" sz="2400">
                <a:solidFill>
                  <a:srgbClr val="FFFFFF"/>
                </a:solidFill>
              </a:rPr>
              <a:t>By age group</a:t>
            </a:r>
          </a:p>
        </p:txBody>
      </p:sp>
      <p:sp>
        <p:nvSpPr>
          <p:cNvPr id="8" name="TextBox 7"/>
          <p:cNvSpPr txBox="1"/>
          <p:nvPr/>
        </p:nvSpPr>
        <p:spPr>
          <a:xfrm>
            <a:off x="4953000" y="1600200"/>
            <a:ext cx="2550698" cy="461665"/>
          </a:xfrm>
          <a:prstGeom prst="rect">
            <a:avLst/>
          </a:prstGeom>
          <a:noFill/>
        </p:spPr>
        <p:txBody>
          <a:bodyPr wrap="none" rtlCol="0">
            <a:spAutoFit/>
          </a:bodyPr>
          <a:lstStyle/>
          <a:p>
            <a:r>
              <a:rPr lang="en-US" sz="2400">
                <a:solidFill>
                  <a:srgbClr val="FFFFFF"/>
                </a:solidFill>
              </a:rPr>
              <a:t>By opioid of choice</a:t>
            </a:r>
          </a:p>
        </p:txBody>
      </p:sp>
      <p:sp>
        <p:nvSpPr>
          <p:cNvPr id="9" name="TextBox 8"/>
          <p:cNvSpPr txBox="1"/>
          <p:nvPr/>
        </p:nvSpPr>
        <p:spPr>
          <a:xfrm>
            <a:off x="193905" y="5029200"/>
            <a:ext cx="3082695" cy="461665"/>
          </a:xfrm>
          <a:prstGeom prst="rect">
            <a:avLst/>
          </a:prstGeom>
          <a:noFill/>
        </p:spPr>
        <p:txBody>
          <a:bodyPr wrap="none" rtlCol="0">
            <a:spAutoFit/>
          </a:bodyPr>
          <a:lstStyle/>
          <a:p>
            <a:r>
              <a:rPr lang="en-US" sz="2400">
                <a:solidFill>
                  <a:srgbClr val="FFFFFF"/>
                </a:solidFill>
              </a:rPr>
              <a:t>Average: 111.9 Months</a:t>
            </a:r>
          </a:p>
        </p:txBody>
      </p:sp>
      <p:graphicFrame>
        <p:nvGraphicFramePr>
          <p:cNvPr id="10" name="Chart 9"/>
          <p:cNvGraphicFramePr/>
          <p:nvPr/>
        </p:nvGraphicFramePr>
        <p:xfrm>
          <a:off x="3352800" y="2133600"/>
          <a:ext cx="5613400" cy="452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28600"/>
            <a:ext cx="4876800" cy="1143000"/>
          </a:xfrm>
        </p:spPr>
        <p:txBody>
          <a:bodyPr>
            <a:noAutofit/>
          </a:bodyPr>
          <a:lstStyle/>
          <a:p>
            <a:r>
              <a:rPr lang="en-US" sz="3300">
                <a:solidFill>
                  <a:srgbClr val="FFFFFF"/>
                </a:solidFill>
              </a:rPr>
              <a:t>Dosage in morphine mg equivalents/day</a:t>
            </a:r>
          </a:p>
        </p:txBody>
      </p:sp>
      <p:graphicFrame>
        <p:nvGraphicFramePr>
          <p:cNvPr id="4" name="Chart 3"/>
          <p:cNvGraphicFramePr/>
          <p:nvPr/>
        </p:nvGraphicFramePr>
        <p:xfrm>
          <a:off x="609600" y="685800"/>
          <a:ext cx="28956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097114" y="1885865"/>
            <a:ext cx="2809784" cy="615553"/>
          </a:xfrm>
          <a:prstGeom prst="rect">
            <a:avLst/>
          </a:prstGeom>
          <a:noFill/>
        </p:spPr>
        <p:txBody>
          <a:bodyPr wrap="none" rtlCol="0">
            <a:spAutoFit/>
          </a:bodyPr>
          <a:lstStyle/>
          <a:p>
            <a:pPr algn="ctr"/>
            <a:r>
              <a:rPr lang="en-US">
                <a:solidFill>
                  <a:srgbClr val="FFFFFF"/>
                </a:solidFill>
              </a:rPr>
              <a:t>Maximum dose </a:t>
            </a:r>
          </a:p>
          <a:p>
            <a:pPr algn="ctr"/>
            <a:r>
              <a:rPr lang="en-US" sz="1600">
                <a:solidFill>
                  <a:srgbClr val="FFFFFF"/>
                </a:solidFill>
              </a:rPr>
              <a:t>(morphine mg equivalents/day)</a:t>
            </a:r>
          </a:p>
        </p:txBody>
      </p:sp>
      <p:sp>
        <p:nvSpPr>
          <p:cNvPr id="6" name="TextBox 5"/>
          <p:cNvSpPr txBox="1"/>
          <p:nvPr/>
        </p:nvSpPr>
        <p:spPr>
          <a:xfrm>
            <a:off x="1371600" y="376535"/>
            <a:ext cx="1803348" cy="461665"/>
          </a:xfrm>
          <a:prstGeom prst="rect">
            <a:avLst/>
          </a:prstGeom>
          <a:noFill/>
        </p:spPr>
        <p:txBody>
          <a:bodyPr wrap="none" rtlCol="0">
            <a:spAutoFit/>
          </a:bodyPr>
          <a:lstStyle/>
          <a:p>
            <a:r>
              <a:rPr lang="en-US" sz="2400">
                <a:solidFill>
                  <a:srgbClr val="FFFFFF"/>
                </a:solidFill>
              </a:rPr>
              <a:t>By age group</a:t>
            </a:r>
          </a:p>
        </p:txBody>
      </p:sp>
      <p:sp>
        <p:nvSpPr>
          <p:cNvPr id="7" name="TextBox 6"/>
          <p:cNvSpPr txBox="1"/>
          <p:nvPr/>
        </p:nvSpPr>
        <p:spPr>
          <a:xfrm>
            <a:off x="248916" y="4572000"/>
            <a:ext cx="3103884" cy="830997"/>
          </a:xfrm>
          <a:prstGeom prst="rect">
            <a:avLst/>
          </a:prstGeom>
          <a:noFill/>
        </p:spPr>
        <p:txBody>
          <a:bodyPr wrap="none" rtlCol="0">
            <a:spAutoFit/>
          </a:bodyPr>
          <a:lstStyle/>
          <a:p>
            <a:pPr algn="ctr"/>
            <a:r>
              <a:rPr lang="en-US" sz="2400">
                <a:solidFill>
                  <a:srgbClr val="FFFFFF"/>
                </a:solidFill>
              </a:rPr>
              <a:t>Average: 174 morphine</a:t>
            </a:r>
          </a:p>
          <a:p>
            <a:pPr algn="ctr"/>
            <a:r>
              <a:rPr lang="en-US" sz="2400">
                <a:solidFill>
                  <a:srgbClr val="FFFFFF"/>
                </a:solidFill>
              </a:rPr>
              <a:t>mg equivalents/day</a:t>
            </a:r>
          </a:p>
        </p:txBody>
      </p:sp>
      <p:sp>
        <p:nvSpPr>
          <p:cNvPr id="8" name="Title 1"/>
          <p:cNvSpPr txBox="1">
            <a:spLocks/>
          </p:cNvSpPr>
          <p:nvPr/>
        </p:nvSpPr>
        <p:spPr>
          <a:xfrm>
            <a:off x="152400" y="5562600"/>
            <a:ext cx="35814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mj-lt"/>
                <a:ea typeface="+mj-ea"/>
                <a:cs typeface="+mj-cs"/>
              </a:rPr>
              <a:t>Range: 30-1290</a:t>
            </a:r>
            <a:r>
              <a:rPr kumimoji="0" lang="en-US" sz="2400" b="0" i="0" u="none" strike="noStrike" kern="1200" cap="none" spc="0" normalizeH="0" noProof="0">
                <a:ln>
                  <a:noFill/>
                </a:ln>
                <a:solidFill>
                  <a:srgbClr val="FFFFFF"/>
                </a:solidFill>
                <a:effectLst/>
                <a:uLnTx/>
                <a:uFillTx/>
                <a:latin typeface="+mj-lt"/>
                <a:ea typeface="+mj-ea"/>
                <a:cs typeface="+mj-cs"/>
              </a:rPr>
              <a:t> </a:t>
            </a:r>
            <a:r>
              <a:rPr lang="en-US" sz="2400">
                <a:solidFill>
                  <a:srgbClr val="FFFFFF"/>
                </a:solidFill>
                <a:latin typeface="+mj-lt"/>
                <a:ea typeface="+mj-ea"/>
                <a:cs typeface="+mj-cs"/>
              </a:rPr>
              <a:t>morphine mg equivalents/day</a:t>
            </a:r>
            <a:endParaRPr kumimoji="0" lang="en-US" sz="2400" b="0" i="0" u="none" strike="noStrike" kern="1200" cap="none" spc="0" normalizeH="0" baseline="0" noProof="0">
              <a:ln>
                <a:noFill/>
              </a:ln>
              <a:solidFill>
                <a:srgbClr val="FFFFFF"/>
              </a:solidFill>
              <a:effectLst/>
              <a:uLnTx/>
              <a:uFillTx/>
              <a:latin typeface="+mj-lt"/>
              <a:ea typeface="+mj-ea"/>
              <a:cs typeface="+mj-cs"/>
            </a:endParaRPr>
          </a:p>
        </p:txBody>
      </p:sp>
      <p:sp>
        <p:nvSpPr>
          <p:cNvPr id="10" name="TextBox 9"/>
          <p:cNvSpPr txBox="1"/>
          <p:nvPr/>
        </p:nvSpPr>
        <p:spPr>
          <a:xfrm>
            <a:off x="5069302" y="1519535"/>
            <a:ext cx="2550698" cy="461665"/>
          </a:xfrm>
          <a:prstGeom prst="rect">
            <a:avLst/>
          </a:prstGeom>
          <a:noFill/>
        </p:spPr>
        <p:txBody>
          <a:bodyPr wrap="none" rtlCol="0">
            <a:spAutoFit/>
          </a:bodyPr>
          <a:lstStyle/>
          <a:p>
            <a:r>
              <a:rPr lang="en-US" sz="2400">
                <a:solidFill>
                  <a:srgbClr val="FFFFFF"/>
                </a:solidFill>
              </a:rPr>
              <a:t>By opioid of choice</a:t>
            </a:r>
          </a:p>
        </p:txBody>
      </p:sp>
      <p:graphicFrame>
        <p:nvGraphicFramePr>
          <p:cNvPr id="12" name="Chart 11"/>
          <p:cNvGraphicFramePr/>
          <p:nvPr/>
        </p:nvGraphicFramePr>
        <p:xfrm>
          <a:off x="3657600" y="2057400"/>
          <a:ext cx="5334000" cy="46355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rot="16200000">
            <a:off x="2636686" y="3392731"/>
            <a:ext cx="2809784" cy="615553"/>
          </a:xfrm>
          <a:prstGeom prst="rect">
            <a:avLst/>
          </a:prstGeom>
          <a:noFill/>
        </p:spPr>
        <p:txBody>
          <a:bodyPr wrap="none" rtlCol="0">
            <a:spAutoFit/>
          </a:bodyPr>
          <a:lstStyle/>
          <a:p>
            <a:pPr algn="ctr"/>
            <a:r>
              <a:rPr lang="en-US">
                <a:solidFill>
                  <a:srgbClr val="FFFFFF"/>
                </a:solidFill>
              </a:rPr>
              <a:t>Average dose </a:t>
            </a:r>
          </a:p>
          <a:p>
            <a:pPr algn="ctr"/>
            <a:r>
              <a:rPr lang="en-US" sz="1600">
                <a:solidFill>
                  <a:srgbClr val="FFFFFF"/>
                </a:solidFill>
              </a:rPr>
              <a:t>(morphine mg equivalents/day)</a:t>
            </a:r>
          </a:p>
        </p:txBody>
      </p:sp>
      <p:sp>
        <p:nvSpPr>
          <p:cNvPr id="13" name="TextBox 12"/>
          <p:cNvSpPr txBox="1"/>
          <p:nvPr/>
        </p:nvSpPr>
        <p:spPr>
          <a:xfrm>
            <a:off x="5147676" y="6172200"/>
            <a:ext cx="1710324" cy="369332"/>
          </a:xfrm>
          <a:prstGeom prst="rect">
            <a:avLst/>
          </a:prstGeom>
          <a:noFill/>
        </p:spPr>
        <p:txBody>
          <a:bodyPr wrap="none" rtlCol="0">
            <a:spAutoFit/>
          </a:bodyPr>
          <a:lstStyle/>
          <a:p>
            <a:pPr algn="ctr"/>
            <a:r>
              <a:rPr lang="en-US">
                <a:solidFill>
                  <a:srgbClr val="FFFFFF"/>
                </a:solidFill>
              </a:rPr>
              <a:t>Opioid of choice</a:t>
            </a:r>
            <a:endParaRPr lang="en-US" sz="160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304800"/>
            <a:ext cx="5105400" cy="838200"/>
          </a:xfrm>
          <a:ln w="25400" cap="flat" cmpd="sng" algn="ctr">
            <a:solidFill>
              <a:srgbClr val="FF0000"/>
            </a:solidFill>
            <a:prstDash val="solid"/>
            <a:round/>
            <a:headEnd type="none" w="med" len="med"/>
            <a:tailEnd type="none" w="med" len="med"/>
          </a:ln>
        </p:spPr>
        <p:txBody>
          <a:bodyPr/>
          <a:lstStyle/>
          <a:p>
            <a:r>
              <a:rPr lang="en-US">
                <a:solidFill>
                  <a:srgbClr val="FFFFFF"/>
                </a:solidFill>
              </a:rPr>
              <a:t>Participant Outcomes</a:t>
            </a:r>
          </a:p>
        </p:txBody>
      </p:sp>
      <p:graphicFrame>
        <p:nvGraphicFramePr>
          <p:cNvPr id="4" name="Chart 3"/>
          <p:cNvGraphicFramePr/>
          <p:nvPr>
            <p:extLst>
              <p:ext uri="{D42A27DB-BD31-4B8C-83A1-F6EECF244321}">
                <p14:modId xmlns:p14="http://schemas.microsoft.com/office/powerpoint/2010/main" val="2673585513"/>
              </p:ext>
            </p:extLst>
          </p:nvPr>
        </p:nvGraphicFramePr>
        <p:xfrm>
          <a:off x="178676" y="1219200"/>
          <a:ext cx="8736724"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2590800"/>
            <a:ext cx="841521" cy="400110"/>
          </a:xfrm>
          <a:prstGeom prst="rect">
            <a:avLst/>
          </a:prstGeom>
          <a:noFill/>
        </p:spPr>
        <p:txBody>
          <a:bodyPr wrap="none" rtlCol="0">
            <a:spAutoFit/>
          </a:bodyPr>
          <a:lstStyle/>
          <a:p>
            <a:r>
              <a:rPr lang="en-US" sz="2000">
                <a:solidFill>
                  <a:srgbClr val="FFFFFF"/>
                </a:solidFill>
              </a:rPr>
              <a:t>4 (5%)</a:t>
            </a:r>
          </a:p>
        </p:txBody>
      </p:sp>
      <p:sp>
        <p:nvSpPr>
          <p:cNvPr id="6" name="TextBox 5"/>
          <p:cNvSpPr txBox="1"/>
          <p:nvPr/>
        </p:nvSpPr>
        <p:spPr>
          <a:xfrm>
            <a:off x="1905000" y="1581090"/>
            <a:ext cx="1036261" cy="400110"/>
          </a:xfrm>
          <a:prstGeom prst="rect">
            <a:avLst/>
          </a:prstGeom>
          <a:noFill/>
        </p:spPr>
        <p:txBody>
          <a:bodyPr wrap="none" rtlCol="0">
            <a:spAutoFit/>
          </a:bodyPr>
          <a:lstStyle/>
          <a:p>
            <a:r>
              <a:rPr lang="en-US" sz="2000">
                <a:solidFill>
                  <a:srgbClr val="FFFFFF"/>
                </a:solidFill>
              </a:rPr>
              <a:t>1 (1.1%)</a:t>
            </a:r>
          </a:p>
        </p:txBody>
      </p:sp>
      <p:sp>
        <p:nvSpPr>
          <p:cNvPr id="7" name="TextBox 6"/>
          <p:cNvSpPr txBox="1"/>
          <p:nvPr/>
        </p:nvSpPr>
        <p:spPr>
          <a:xfrm>
            <a:off x="685800" y="5010090"/>
            <a:ext cx="1101508" cy="400110"/>
          </a:xfrm>
          <a:prstGeom prst="rect">
            <a:avLst/>
          </a:prstGeom>
          <a:noFill/>
        </p:spPr>
        <p:txBody>
          <a:bodyPr wrap="none" rtlCol="0">
            <a:spAutoFit/>
          </a:bodyPr>
          <a:lstStyle/>
          <a:p>
            <a:r>
              <a:rPr lang="en-US" sz="2000">
                <a:solidFill>
                  <a:srgbClr val="FFFFFF"/>
                </a:solidFill>
              </a:rPr>
              <a:t>70 (79%)</a:t>
            </a:r>
          </a:p>
        </p:txBody>
      </p:sp>
      <p:sp>
        <p:nvSpPr>
          <p:cNvPr id="8" name="TextBox 7"/>
          <p:cNvSpPr txBox="1"/>
          <p:nvPr/>
        </p:nvSpPr>
        <p:spPr>
          <a:xfrm>
            <a:off x="124955" y="2343090"/>
            <a:ext cx="1094245" cy="400110"/>
          </a:xfrm>
          <a:prstGeom prst="rect">
            <a:avLst/>
          </a:prstGeom>
          <a:noFill/>
        </p:spPr>
        <p:txBody>
          <a:bodyPr wrap="none" rtlCol="0">
            <a:spAutoFit/>
          </a:bodyPr>
          <a:lstStyle/>
          <a:p>
            <a:r>
              <a:rPr lang="en-US" sz="2000">
                <a:solidFill>
                  <a:srgbClr val="FFFFFF"/>
                </a:solidFill>
              </a:rPr>
              <a:t> 2 (2.3%)</a:t>
            </a:r>
          </a:p>
        </p:txBody>
      </p:sp>
      <p:sp>
        <p:nvSpPr>
          <p:cNvPr id="9" name="TextBox 8"/>
          <p:cNvSpPr txBox="1"/>
          <p:nvPr/>
        </p:nvSpPr>
        <p:spPr>
          <a:xfrm>
            <a:off x="2468939" y="1905000"/>
            <a:ext cx="1036261" cy="400110"/>
          </a:xfrm>
          <a:prstGeom prst="rect">
            <a:avLst/>
          </a:prstGeom>
          <a:noFill/>
        </p:spPr>
        <p:txBody>
          <a:bodyPr wrap="none" rtlCol="0">
            <a:spAutoFit/>
          </a:bodyPr>
          <a:lstStyle/>
          <a:p>
            <a:r>
              <a:rPr lang="en-US" sz="2000">
                <a:solidFill>
                  <a:srgbClr val="FFFFFF"/>
                </a:solidFill>
              </a:rPr>
              <a:t>4 (4.5%)</a:t>
            </a:r>
          </a:p>
        </p:txBody>
      </p:sp>
      <p:sp>
        <p:nvSpPr>
          <p:cNvPr id="10" name="TextBox 9"/>
          <p:cNvSpPr txBox="1"/>
          <p:nvPr/>
        </p:nvSpPr>
        <p:spPr>
          <a:xfrm>
            <a:off x="838200" y="2057400"/>
            <a:ext cx="1036261" cy="400110"/>
          </a:xfrm>
          <a:prstGeom prst="rect">
            <a:avLst/>
          </a:prstGeom>
          <a:noFill/>
        </p:spPr>
        <p:txBody>
          <a:bodyPr wrap="none" rtlCol="0">
            <a:spAutoFit/>
          </a:bodyPr>
          <a:lstStyle/>
          <a:p>
            <a:r>
              <a:rPr lang="en-US" sz="2000">
                <a:solidFill>
                  <a:srgbClr val="FFFFFF"/>
                </a:solidFill>
              </a:rPr>
              <a:t>5 (5.8%)</a:t>
            </a:r>
          </a:p>
        </p:txBody>
      </p:sp>
      <p:sp>
        <p:nvSpPr>
          <p:cNvPr id="11" name="TextBox 10"/>
          <p:cNvSpPr txBox="1"/>
          <p:nvPr/>
        </p:nvSpPr>
        <p:spPr>
          <a:xfrm>
            <a:off x="944939" y="1657290"/>
            <a:ext cx="1036261" cy="400110"/>
          </a:xfrm>
          <a:prstGeom prst="rect">
            <a:avLst/>
          </a:prstGeom>
          <a:noFill/>
        </p:spPr>
        <p:txBody>
          <a:bodyPr wrap="none" rtlCol="0">
            <a:spAutoFit/>
          </a:bodyPr>
          <a:lstStyle/>
          <a:p>
            <a:r>
              <a:rPr lang="en-US" sz="2000">
                <a:solidFill>
                  <a:srgbClr val="FFFFFF"/>
                </a:solidFill>
              </a:rPr>
              <a:t>1 (1.1%)</a:t>
            </a:r>
          </a:p>
        </p:txBody>
      </p:sp>
      <p:cxnSp>
        <p:nvCxnSpPr>
          <p:cNvPr id="13" name="Straight Arrow Connector 12"/>
          <p:cNvCxnSpPr/>
          <p:nvPr/>
        </p:nvCxnSpPr>
        <p:spPr>
          <a:xfrm rot="16200000" flipH="1">
            <a:off x="1752600" y="2133600"/>
            <a:ext cx="304800" cy="1524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1943100" y="2171700"/>
            <a:ext cx="381000" cy="15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971800" y="3657600"/>
            <a:ext cx="1078540" cy="461665"/>
          </a:xfrm>
          <a:prstGeom prst="rect">
            <a:avLst/>
          </a:prstGeom>
          <a:noFill/>
        </p:spPr>
        <p:txBody>
          <a:bodyPr wrap="none" rtlCol="0">
            <a:spAutoFit/>
          </a:bodyPr>
          <a:lstStyle/>
          <a:p>
            <a:r>
              <a:rPr lang="en-US" sz="2400">
                <a:solidFill>
                  <a:srgbClr val="FFFFFF"/>
                </a:solidFill>
              </a:rPr>
              <a:t>ACTIVE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w="25400" cap="flat" cmpd="sng" algn="ctr">
            <a:solidFill>
              <a:srgbClr val="FF0000"/>
            </a:solidFill>
            <a:prstDash val="solid"/>
            <a:round/>
            <a:headEnd type="none" w="med" len="med"/>
            <a:tailEnd type="none" w="med" len="med"/>
          </a:ln>
        </p:spPr>
        <p:txBody>
          <a:bodyPr>
            <a:normAutofit fontScale="90000"/>
          </a:bodyPr>
          <a:lstStyle/>
          <a:p>
            <a:r>
              <a:rPr lang="en-US" sz="3600" b="1">
                <a:solidFill>
                  <a:srgbClr val="FFFFFF"/>
                </a:solidFill>
              </a:rPr>
              <a:t>Outcomes: </a:t>
            </a:r>
            <a:r>
              <a:rPr lang="en-US" sz="3600">
                <a:solidFill>
                  <a:srgbClr val="FF0000"/>
                </a:solidFill>
              </a:rPr>
              <a:t>Pain scores </a:t>
            </a:r>
            <a:r>
              <a:rPr lang="en-US" sz="3600">
                <a:solidFill>
                  <a:srgbClr val="FFFFFF"/>
                </a:solidFill>
              </a:rPr>
              <a:t>before and after buprenorphine treatment</a:t>
            </a:r>
          </a:p>
        </p:txBody>
      </p:sp>
      <p:sp>
        <p:nvSpPr>
          <p:cNvPr id="8" name="TextBox 7"/>
          <p:cNvSpPr txBox="1"/>
          <p:nvPr/>
        </p:nvSpPr>
        <p:spPr>
          <a:xfrm>
            <a:off x="1544579" y="1752600"/>
            <a:ext cx="1406643" cy="553998"/>
          </a:xfrm>
          <a:prstGeom prst="rect">
            <a:avLst/>
          </a:prstGeom>
          <a:noFill/>
        </p:spPr>
        <p:txBody>
          <a:bodyPr wrap="none" rtlCol="0">
            <a:spAutoFit/>
          </a:bodyPr>
          <a:lstStyle/>
          <a:p>
            <a:r>
              <a:rPr lang="en-US" sz="3000">
                <a:solidFill>
                  <a:schemeClr val="bg1"/>
                </a:solidFill>
              </a:rPr>
              <a:t>BEFORE</a:t>
            </a:r>
          </a:p>
        </p:txBody>
      </p:sp>
      <p:sp>
        <p:nvSpPr>
          <p:cNvPr id="9" name="TextBox 8"/>
          <p:cNvSpPr txBox="1"/>
          <p:nvPr/>
        </p:nvSpPr>
        <p:spPr>
          <a:xfrm>
            <a:off x="6311971" y="1752600"/>
            <a:ext cx="1168259" cy="553998"/>
          </a:xfrm>
          <a:prstGeom prst="rect">
            <a:avLst/>
          </a:prstGeom>
          <a:noFill/>
        </p:spPr>
        <p:txBody>
          <a:bodyPr wrap="none" rtlCol="0">
            <a:spAutoFit/>
          </a:bodyPr>
          <a:lstStyle/>
          <a:p>
            <a:r>
              <a:rPr lang="en-US" sz="3000">
                <a:solidFill>
                  <a:schemeClr val="bg1"/>
                </a:solidFill>
              </a:rPr>
              <a:t>AFTER</a:t>
            </a:r>
          </a:p>
        </p:txBody>
      </p:sp>
      <p:sp>
        <p:nvSpPr>
          <p:cNvPr id="11" name="Rounded Rectangle 10"/>
          <p:cNvSpPr/>
          <p:nvPr/>
        </p:nvSpPr>
        <p:spPr>
          <a:xfrm>
            <a:off x="990600" y="2438400"/>
            <a:ext cx="2514600" cy="14600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Aft>
                <a:spcPts val="1200"/>
              </a:spcAft>
            </a:pPr>
            <a:r>
              <a:rPr lang="en-US" sz="2000">
                <a:solidFill>
                  <a:schemeClr val="tx1"/>
                </a:solidFill>
              </a:rPr>
              <a:t>Mean score:</a:t>
            </a:r>
          </a:p>
          <a:p>
            <a:pPr algn="ctr">
              <a:spcAft>
                <a:spcPts val="1200"/>
              </a:spcAft>
            </a:pPr>
            <a:r>
              <a:rPr lang="en-US" sz="3000" b="1">
                <a:solidFill>
                  <a:schemeClr val="tx1"/>
                </a:solidFill>
              </a:rPr>
              <a:t>6.2 </a:t>
            </a:r>
          </a:p>
        </p:txBody>
      </p:sp>
      <p:sp>
        <p:nvSpPr>
          <p:cNvPr id="12" name="Rounded Rectangle 11"/>
          <p:cNvSpPr/>
          <p:nvPr/>
        </p:nvSpPr>
        <p:spPr>
          <a:xfrm>
            <a:off x="5638800" y="2438400"/>
            <a:ext cx="2514600" cy="14600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1200"/>
              </a:spcAft>
            </a:pPr>
            <a:r>
              <a:rPr lang="en-US" sz="2000">
                <a:solidFill>
                  <a:schemeClr val="tx1"/>
                </a:solidFill>
              </a:rPr>
              <a:t>Mean score:</a:t>
            </a:r>
          </a:p>
          <a:p>
            <a:pPr algn="ctr">
              <a:spcAft>
                <a:spcPts val="1200"/>
              </a:spcAft>
            </a:pPr>
            <a:r>
              <a:rPr lang="en-US" sz="3000" b="1">
                <a:solidFill>
                  <a:schemeClr val="tx1"/>
                </a:solidFill>
              </a:rPr>
              <a:t>5.4 </a:t>
            </a:r>
          </a:p>
        </p:txBody>
      </p:sp>
      <p:sp>
        <p:nvSpPr>
          <p:cNvPr id="13" name="TextBox 12"/>
          <p:cNvSpPr txBox="1"/>
          <p:nvPr/>
        </p:nvSpPr>
        <p:spPr>
          <a:xfrm>
            <a:off x="533400" y="5029200"/>
            <a:ext cx="7962900" cy="1292662"/>
          </a:xfrm>
          <a:prstGeom prst="rect">
            <a:avLst/>
          </a:prstGeom>
          <a:noFill/>
          <a:ln w="25400" cap="flat" cmpd="sng" algn="ctr">
            <a:solidFill>
              <a:schemeClr val="accent3"/>
            </a:solidFill>
            <a:prstDash val="solid"/>
            <a:round/>
            <a:headEnd type="none" w="med" len="med"/>
            <a:tailEnd type="none" w="med" len="med"/>
          </a:ln>
        </p:spPr>
        <p:txBody>
          <a:bodyPr wrap="square" rtlCol="0">
            <a:spAutoFit/>
          </a:bodyPr>
          <a:lstStyle/>
          <a:p>
            <a:pPr>
              <a:spcAft>
                <a:spcPts val="600"/>
              </a:spcAft>
            </a:pPr>
            <a:r>
              <a:rPr lang="en-US" sz="2600">
                <a:solidFill>
                  <a:schemeClr val="bg1"/>
                </a:solidFill>
              </a:rPr>
              <a:t>Pain scores </a:t>
            </a:r>
            <a:r>
              <a:rPr lang="en-US" sz="2600" b="1">
                <a:solidFill>
                  <a:schemeClr val="accent3"/>
                </a:solidFill>
              </a:rPr>
              <a:t>DECREASED</a:t>
            </a:r>
            <a:r>
              <a:rPr lang="en-US" sz="2600" b="1">
                <a:solidFill>
                  <a:schemeClr val="bg1"/>
                </a:solidFill>
              </a:rPr>
              <a:t> </a:t>
            </a:r>
            <a:r>
              <a:rPr lang="en-US" sz="2600">
                <a:solidFill>
                  <a:schemeClr val="bg1"/>
                </a:solidFill>
              </a:rPr>
              <a:t>after buprenorphine treatment. A comparison of these scores indicates that this difference is statistically significant (P value &lt; 0.001)</a:t>
            </a:r>
          </a:p>
        </p:txBody>
      </p:sp>
      <p:sp>
        <p:nvSpPr>
          <p:cNvPr id="10" name="Rounded Rectangle 9"/>
          <p:cNvSpPr/>
          <p:nvPr/>
        </p:nvSpPr>
        <p:spPr>
          <a:xfrm>
            <a:off x="3429000" y="3886200"/>
            <a:ext cx="2209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Average difference:</a:t>
            </a:r>
          </a:p>
          <a:p>
            <a:pPr algn="ctr"/>
            <a:r>
              <a:rPr lang="en-US" b="1">
                <a:solidFill>
                  <a:schemeClr val="tx1"/>
                </a:solidFill>
              </a:rPr>
              <a:t>.74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A9EA45-8404-7B38-29C5-82306A1D6447}"/>
              </a:ext>
            </a:extLst>
          </p:cNvPr>
          <p:cNvSpPr>
            <a:spLocks noGrp="1"/>
          </p:cNvSpPr>
          <p:nvPr>
            <p:ph type="title"/>
          </p:nvPr>
        </p:nvSpPr>
        <p:spPr/>
        <p:txBody>
          <a:bodyPr/>
          <a:lstStyle/>
          <a:p>
            <a:r>
              <a:rPr lang="en-US" dirty="0">
                <a:solidFill>
                  <a:schemeClr val="bg1"/>
                </a:solidFill>
              </a:rPr>
              <a:t>Two Last Thoughts</a:t>
            </a:r>
          </a:p>
        </p:txBody>
      </p:sp>
      <p:sp>
        <p:nvSpPr>
          <p:cNvPr id="8" name="Text Placeholder 7">
            <a:extLst>
              <a:ext uri="{FF2B5EF4-FFF2-40B4-BE49-F238E27FC236}">
                <a16:creationId xmlns:a16="http://schemas.microsoft.com/office/drawing/2014/main" id="{7075781A-B7C8-205C-6034-462AC13A8C74}"/>
              </a:ext>
            </a:extLst>
          </p:cNvPr>
          <p:cNvSpPr>
            <a:spLocks noGrp="1"/>
          </p:cNvSpPr>
          <p:nvPr>
            <p:ph type="body" idx="1"/>
          </p:nvPr>
        </p:nvSpPr>
        <p:spPr/>
        <p:txBody>
          <a:bodyPr/>
          <a:lstStyle/>
          <a:p>
            <a:r>
              <a:rPr lang="en-US" dirty="0">
                <a:solidFill>
                  <a:srgbClr val="FF0000"/>
                </a:solidFill>
              </a:rPr>
              <a:t>Stigma</a:t>
            </a:r>
          </a:p>
        </p:txBody>
      </p:sp>
      <p:sp>
        <p:nvSpPr>
          <p:cNvPr id="9" name="Content Placeholder 8">
            <a:extLst>
              <a:ext uri="{FF2B5EF4-FFF2-40B4-BE49-F238E27FC236}">
                <a16:creationId xmlns:a16="http://schemas.microsoft.com/office/drawing/2014/main" id="{997E7F14-4E9A-28BC-8369-DAC59B8AA00E}"/>
              </a:ext>
            </a:extLst>
          </p:cNvPr>
          <p:cNvSpPr>
            <a:spLocks noGrp="1"/>
          </p:cNvSpPr>
          <p:nvPr>
            <p:ph sz="half" idx="2"/>
          </p:nvPr>
        </p:nvSpPr>
        <p:spPr/>
        <p:txBody>
          <a:bodyPr/>
          <a:lstStyle/>
          <a:p>
            <a:r>
              <a:rPr lang="en-US" dirty="0">
                <a:solidFill>
                  <a:schemeClr val="bg1"/>
                </a:solidFill>
              </a:rPr>
              <a:t>Effects chronic pain patients and people with SUD</a:t>
            </a:r>
          </a:p>
          <a:p>
            <a:r>
              <a:rPr lang="en-US" dirty="0">
                <a:solidFill>
                  <a:schemeClr val="bg1"/>
                </a:solidFill>
              </a:rPr>
              <a:t>Leads to poor outcomes and not getting effective treatment.</a:t>
            </a:r>
          </a:p>
          <a:p>
            <a:r>
              <a:rPr lang="en-US" dirty="0">
                <a:solidFill>
                  <a:schemeClr val="bg1"/>
                </a:solidFill>
              </a:rPr>
              <a:t>Systemic issue in the health professions</a:t>
            </a:r>
          </a:p>
        </p:txBody>
      </p:sp>
      <p:sp>
        <p:nvSpPr>
          <p:cNvPr id="10" name="Text Placeholder 9">
            <a:extLst>
              <a:ext uri="{FF2B5EF4-FFF2-40B4-BE49-F238E27FC236}">
                <a16:creationId xmlns:a16="http://schemas.microsoft.com/office/drawing/2014/main" id="{809A5D53-3E55-F7AF-1E73-A942BD68147E}"/>
              </a:ext>
            </a:extLst>
          </p:cNvPr>
          <p:cNvSpPr>
            <a:spLocks noGrp="1"/>
          </p:cNvSpPr>
          <p:nvPr>
            <p:ph type="body" sz="quarter" idx="3"/>
          </p:nvPr>
        </p:nvSpPr>
        <p:spPr/>
        <p:txBody>
          <a:bodyPr/>
          <a:lstStyle/>
          <a:p>
            <a:r>
              <a:rPr lang="en-US" dirty="0">
                <a:solidFill>
                  <a:srgbClr val="FF0000"/>
                </a:solidFill>
              </a:rPr>
              <a:t>SUDs as a pediatric disease</a:t>
            </a:r>
          </a:p>
        </p:txBody>
      </p:sp>
      <p:sp>
        <p:nvSpPr>
          <p:cNvPr id="11" name="Content Placeholder 10">
            <a:extLst>
              <a:ext uri="{FF2B5EF4-FFF2-40B4-BE49-F238E27FC236}">
                <a16:creationId xmlns:a16="http://schemas.microsoft.com/office/drawing/2014/main" id="{AFE7D5F1-A126-AFF8-9780-FC7FC35FB0F9}"/>
              </a:ext>
            </a:extLst>
          </p:cNvPr>
          <p:cNvSpPr>
            <a:spLocks noGrp="1"/>
          </p:cNvSpPr>
          <p:nvPr>
            <p:ph sz="quarter" idx="4"/>
          </p:nvPr>
        </p:nvSpPr>
        <p:spPr>
          <a:xfrm>
            <a:off x="4645025" y="2174875"/>
            <a:ext cx="4041775" cy="3616325"/>
          </a:xfrm>
        </p:spPr>
        <p:txBody>
          <a:bodyPr/>
          <a:lstStyle/>
          <a:p>
            <a:r>
              <a:rPr lang="en-US" dirty="0">
                <a:solidFill>
                  <a:schemeClr val="bg1"/>
                </a:solidFill>
              </a:rPr>
              <a:t>Median age of initial use of substances in adults is 16.</a:t>
            </a:r>
          </a:p>
          <a:p>
            <a:r>
              <a:rPr lang="en-US" dirty="0">
                <a:solidFill>
                  <a:schemeClr val="bg1"/>
                </a:solidFill>
              </a:rPr>
              <a:t>Earlier onset of substance use predicts greater addiction severity and morbidity.</a:t>
            </a:r>
          </a:p>
          <a:p>
            <a:r>
              <a:rPr lang="en-US" dirty="0">
                <a:solidFill>
                  <a:schemeClr val="bg1"/>
                </a:solidFill>
              </a:rPr>
              <a:t>Please tell your patients to safely secure all controlled substances!</a:t>
            </a:r>
          </a:p>
        </p:txBody>
      </p:sp>
      <p:sp>
        <p:nvSpPr>
          <p:cNvPr id="12" name="TextBox 11">
            <a:extLst>
              <a:ext uri="{FF2B5EF4-FFF2-40B4-BE49-F238E27FC236}">
                <a16:creationId xmlns:a16="http://schemas.microsoft.com/office/drawing/2014/main" id="{B3425713-82A9-7B0B-E0BC-273AEA4C9F51}"/>
              </a:ext>
            </a:extLst>
          </p:cNvPr>
          <p:cNvSpPr txBox="1"/>
          <p:nvPr/>
        </p:nvSpPr>
        <p:spPr>
          <a:xfrm>
            <a:off x="305594" y="5106034"/>
            <a:ext cx="4343400" cy="738664"/>
          </a:xfrm>
          <a:prstGeom prst="rect">
            <a:avLst/>
          </a:prstGeom>
          <a:noFill/>
        </p:spPr>
        <p:txBody>
          <a:bodyPr wrap="square" rtlCol="0">
            <a:spAutoFit/>
          </a:bodyPr>
          <a:lstStyle/>
          <a:p>
            <a:r>
              <a:rPr lang="en-US" sz="1400" b="0" i="0" u="none" strike="noStrike" dirty="0">
                <a:solidFill>
                  <a:schemeClr val="bg1"/>
                </a:solidFill>
                <a:effectLst/>
                <a:latin typeface="Open Sans" panose="020B0606030504020204" pitchFamily="34" charset="0"/>
              </a:rPr>
              <a:t>NIDA. 2022, June 1. Stigma and Discrimination. Retrieved from https://</a:t>
            </a:r>
            <a:r>
              <a:rPr lang="en-US" sz="1400" b="0" i="0" u="none" strike="noStrike" dirty="0" err="1">
                <a:solidFill>
                  <a:schemeClr val="bg1"/>
                </a:solidFill>
                <a:effectLst/>
                <a:latin typeface="Open Sans" panose="020B0606030504020204" pitchFamily="34" charset="0"/>
              </a:rPr>
              <a:t>nida.nih.gov</a:t>
            </a:r>
            <a:r>
              <a:rPr lang="en-US" sz="1400" b="0" i="0" u="none" strike="noStrike" dirty="0">
                <a:solidFill>
                  <a:schemeClr val="bg1"/>
                </a:solidFill>
                <a:effectLst/>
                <a:latin typeface="Open Sans" panose="020B0606030504020204" pitchFamily="34" charset="0"/>
              </a:rPr>
              <a:t>/research-topics/stigma-discrimination on 2024, January 6</a:t>
            </a:r>
            <a:endParaRPr lang="en-US" sz="1400" dirty="0">
              <a:solidFill>
                <a:schemeClr val="bg1"/>
              </a:solidFill>
            </a:endParaRPr>
          </a:p>
        </p:txBody>
      </p:sp>
      <p:sp>
        <p:nvSpPr>
          <p:cNvPr id="13" name="TextBox 12">
            <a:extLst>
              <a:ext uri="{FF2B5EF4-FFF2-40B4-BE49-F238E27FC236}">
                <a16:creationId xmlns:a16="http://schemas.microsoft.com/office/drawing/2014/main" id="{D89E9ED9-8A4B-892F-EF97-349FBDB2E1CC}"/>
              </a:ext>
            </a:extLst>
          </p:cNvPr>
          <p:cNvSpPr txBox="1"/>
          <p:nvPr/>
        </p:nvSpPr>
        <p:spPr>
          <a:xfrm>
            <a:off x="4953000" y="5844698"/>
            <a:ext cx="3962400" cy="830997"/>
          </a:xfrm>
          <a:prstGeom prst="rect">
            <a:avLst/>
          </a:prstGeom>
          <a:noFill/>
        </p:spPr>
        <p:txBody>
          <a:bodyPr wrap="square" rtlCol="0">
            <a:spAutoFit/>
          </a:bodyPr>
          <a:lstStyle/>
          <a:p>
            <a:r>
              <a:rPr lang="en-US" sz="1200" dirty="0">
                <a:solidFill>
                  <a:schemeClr val="bg1"/>
                </a:solidFill>
                <a:effectLst/>
                <a:latin typeface="AdvHelN"/>
              </a:rPr>
              <a:t>Chambers, R. A., Taylor, J. R., &amp; Potenza, M. N. (2003). Develop- mental neurocircuitry of motivation in adolescence: A critical period of addiction vulnerability. The American Journal of </a:t>
            </a:r>
            <a:r>
              <a:rPr lang="en-US" sz="1200" dirty="0" err="1">
                <a:solidFill>
                  <a:schemeClr val="bg1"/>
                </a:solidFill>
                <a:effectLst/>
                <a:latin typeface="AdvHelN"/>
              </a:rPr>
              <a:t>Psy</a:t>
            </a:r>
            <a:r>
              <a:rPr lang="en-US" sz="1200" dirty="0">
                <a:solidFill>
                  <a:schemeClr val="bg1"/>
                </a:solidFill>
                <a:effectLst/>
                <a:latin typeface="AdvHelN"/>
              </a:rPr>
              <a:t>- </a:t>
            </a:r>
            <a:r>
              <a:rPr lang="en-US" sz="1200" dirty="0" err="1">
                <a:solidFill>
                  <a:schemeClr val="bg1"/>
                </a:solidFill>
                <a:effectLst/>
                <a:latin typeface="AdvHelN"/>
              </a:rPr>
              <a:t>chiatry</a:t>
            </a:r>
            <a:r>
              <a:rPr lang="en-US" sz="1200" dirty="0">
                <a:solidFill>
                  <a:schemeClr val="bg1"/>
                </a:solidFill>
                <a:effectLst/>
                <a:latin typeface="AdvHelN"/>
              </a:rPr>
              <a:t>, 160(6), 1041-1052. </a:t>
            </a:r>
            <a:endParaRPr lang="en-US" sz="1200" dirty="0">
              <a:solidFill>
                <a:schemeClr val="bg1"/>
              </a:solidFill>
            </a:endParaRPr>
          </a:p>
        </p:txBody>
      </p:sp>
    </p:spTree>
    <p:extLst>
      <p:ext uri="{BB962C8B-B14F-4D97-AF65-F5344CB8AC3E}">
        <p14:creationId xmlns:p14="http://schemas.microsoft.com/office/powerpoint/2010/main" val="244917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Opioid Use</a:t>
            </a:r>
          </a:p>
        </p:txBody>
      </p:sp>
      <p:sp>
        <p:nvSpPr>
          <p:cNvPr id="3" name="Content Placeholder 2"/>
          <p:cNvSpPr>
            <a:spLocks noGrp="1"/>
          </p:cNvSpPr>
          <p:nvPr>
            <p:ph idx="1"/>
          </p:nvPr>
        </p:nvSpPr>
        <p:spPr>
          <a:xfrm>
            <a:off x="457200" y="1371600"/>
            <a:ext cx="8229600" cy="4389120"/>
          </a:xfrm>
        </p:spPr>
        <p:txBody>
          <a:bodyPr>
            <a:normAutofit fontScale="92500" lnSpcReduction="10000"/>
          </a:bodyPr>
          <a:lstStyle/>
          <a:p>
            <a:pPr marL="0" indent="0">
              <a:buNone/>
            </a:pPr>
            <a:endParaRPr lang="en-US" dirty="0">
              <a:solidFill>
                <a:srgbClr val="FFFFFF"/>
              </a:solidFill>
              <a:latin typeface="+mj-lt"/>
            </a:endParaRPr>
          </a:p>
          <a:p>
            <a:pPr marL="457200" indent="-457200">
              <a:spcAft>
                <a:spcPts val="2400"/>
              </a:spcAft>
            </a:pPr>
            <a:r>
              <a:rPr lang="en-US" sz="2400" dirty="0">
                <a:solidFill>
                  <a:srgbClr val="FFFFFF"/>
                </a:solidFill>
              </a:rPr>
              <a:t>Use of opioids increased substantially over the past 25 years despite limited evidence for efficacy in chronic non-cancer pain</a:t>
            </a:r>
            <a:r>
              <a:rPr lang="en-US" sz="2400" baseline="30000" dirty="0">
                <a:solidFill>
                  <a:srgbClr val="FFFFFF"/>
                </a:solidFill>
              </a:rPr>
              <a:t> 3,4</a:t>
            </a:r>
            <a:endParaRPr lang="en-US" sz="2400" dirty="0">
              <a:solidFill>
                <a:srgbClr val="FFFFFF"/>
              </a:solidFill>
            </a:endParaRPr>
          </a:p>
          <a:p>
            <a:pPr marL="457200" indent="-457200"/>
            <a:r>
              <a:rPr lang="en-US" sz="2400" dirty="0">
                <a:solidFill>
                  <a:srgbClr val="FFFFFF"/>
                </a:solidFill>
              </a:rPr>
              <a:t>Rise in opioids utilization corresponds to rise in opioid abuse and dependence – rates of opioid misuse (includes abuse and dependence as well as recreational use) estimated between 18 to 41% </a:t>
            </a:r>
            <a:r>
              <a:rPr lang="en-US" sz="2400" baseline="30000" dirty="0">
                <a:solidFill>
                  <a:srgbClr val="FFFFFF"/>
                </a:solidFill>
              </a:rPr>
              <a:t>5</a:t>
            </a:r>
            <a:r>
              <a:rPr lang="en-US" sz="2400" dirty="0">
                <a:solidFill>
                  <a:srgbClr val="FFFFFF"/>
                </a:solidFill>
              </a:rPr>
              <a:t> and aberrant medication behavior as high as 50%</a:t>
            </a:r>
            <a:r>
              <a:rPr lang="en-US" sz="2400" baseline="30000" dirty="0">
                <a:solidFill>
                  <a:srgbClr val="FFFFFF"/>
                </a:solidFill>
              </a:rPr>
              <a:t> </a:t>
            </a:r>
            <a:r>
              <a:rPr lang="en-US" sz="2400" baseline="30000" dirty="0">
                <a:solidFill>
                  <a:srgbClr val="FFFFFF"/>
                </a:solidFill>
                <a:latin typeface="+mj-lt"/>
              </a:rPr>
              <a:t>6</a:t>
            </a:r>
          </a:p>
          <a:p>
            <a:pPr marL="457200" indent="-457200"/>
            <a:endParaRPr lang="en-US" sz="2400" baseline="30000" dirty="0">
              <a:solidFill>
                <a:srgbClr val="FFFFFF"/>
              </a:solidFill>
              <a:latin typeface="+mj-lt"/>
            </a:endParaRPr>
          </a:p>
          <a:p>
            <a:pPr marL="457200" indent="-457200"/>
            <a:r>
              <a:rPr lang="en-US" sz="2400" dirty="0">
                <a:solidFill>
                  <a:srgbClr val="FFFFFF"/>
                </a:solidFill>
                <a:latin typeface="+mj-lt"/>
              </a:rPr>
              <a:t>Prescriptions for opioids:</a:t>
            </a:r>
          </a:p>
          <a:p>
            <a:pPr marL="0" indent="0">
              <a:buNone/>
            </a:pPr>
            <a:r>
              <a:rPr lang="en-US" sz="2400" dirty="0">
                <a:solidFill>
                  <a:srgbClr val="FFFFFF"/>
                </a:solidFill>
                <a:latin typeface="+mj-lt"/>
              </a:rPr>
              <a:t>              1991 – 76 million</a:t>
            </a:r>
          </a:p>
          <a:p>
            <a:pPr marL="0" indent="0">
              <a:buNone/>
            </a:pPr>
            <a:r>
              <a:rPr lang="en-US" sz="2400" dirty="0">
                <a:solidFill>
                  <a:srgbClr val="FFFFFF"/>
                </a:solidFill>
                <a:latin typeface="+mj-lt"/>
              </a:rPr>
              <a:t>              2011 – 219 million</a:t>
            </a:r>
            <a:r>
              <a:rPr lang="en-US" sz="2400" baseline="30000" dirty="0">
                <a:solidFill>
                  <a:srgbClr val="FFFFFF"/>
                </a:solidFill>
                <a:latin typeface="+mj-lt"/>
              </a:rPr>
              <a:t>7</a:t>
            </a:r>
            <a:endParaRPr lang="en-US" sz="2400" dirty="0">
              <a:solidFill>
                <a:srgbClr val="FFFFFF"/>
              </a:solidFill>
              <a:latin typeface="+mj-lt"/>
            </a:endParaRPr>
          </a:p>
          <a:p>
            <a:pPr marL="457200" indent="-457200"/>
            <a:endParaRPr lang="en-US" sz="2400" baseline="30000" dirty="0">
              <a:solidFill>
                <a:srgbClr val="FFFFFF"/>
              </a:solidFill>
              <a:latin typeface="+mj-lt"/>
            </a:endParaRPr>
          </a:p>
          <a:p>
            <a:pPr marL="457200" indent="-457200"/>
            <a:endParaRPr lang="en-US" sz="2400" baseline="30000" dirty="0">
              <a:solidFill>
                <a:srgbClr val="FFFFFF"/>
              </a:solidFill>
              <a:latin typeface="+mj-lt"/>
            </a:endParaRPr>
          </a:p>
          <a:p>
            <a:pPr marL="457200" indent="-457200"/>
            <a:endParaRPr lang="en-US" sz="2400" baseline="30000" dirty="0">
              <a:solidFill>
                <a:srgbClr val="FFFFFF"/>
              </a:solidFill>
              <a:latin typeface="+mj-lt"/>
            </a:endParaRPr>
          </a:p>
          <a:p>
            <a:pPr marL="457200" indent="-457200"/>
            <a:endParaRPr lang="en-US" sz="2400" baseline="30000" dirty="0">
              <a:solidFill>
                <a:srgbClr val="FFFFFF"/>
              </a:solidFill>
              <a:latin typeface="+mj-lt"/>
            </a:endParaRPr>
          </a:p>
          <a:p>
            <a:pPr marL="0" indent="0">
              <a:buNone/>
            </a:pPr>
            <a:endParaRPr lang="en-US" sz="2400" baseline="30000" dirty="0">
              <a:solidFill>
                <a:srgbClr val="FFFFFF"/>
              </a:solidFill>
              <a:latin typeface="+mj-lt"/>
            </a:endParaRPr>
          </a:p>
          <a:p>
            <a:pPr marL="457200" indent="-457200"/>
            <a:endParaRPr lang="en-US" dirty="0">
              <a:solidFill>
                <a:srgbClr val="FFFFFF"/>
              </a:solidFill>
              <a:latin typeface="+mj-lt"/>
            </a:endParaRPr>
          </a:p>
        </p:txBody>
      </p:sp>
      <p:sp>
        <p:nvSpPr>
          <p:cNvPr id="4" name="AutoShape 2" descr="https://docs.google.com/?attid=0.1&amp;pid=gmail&amp;thid=1320351306cb4675&amp;url=https%3A%2F%2Fmail.google.com%2Fmail%2F%3Fui%3D2%26ik%3D27e2d93d93%26view%3Datt%26th%3D1320351306cb4675%26attid%3D0.1%26disp%3Dsafe%26zw&amp;docid=3aeae6dad7ef2ae0f4c7a1e7ecac0da1%7Ca80430d5b1625c9cb1028b0d45c98dcf&amp;a=bi&amp;pagenumber=20&amp;w=828"/>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docs.google.com/?attid=0.1&amp;pid=gmail&amp;thid=1320351306cb4675&amp;url=https%3A%2F%2Fmail.google.com%2Fmail%2F%3Fui%3D2%26ik%3D27e2d93d93%26view%3Datt%26th%3D1320351306cb4675%26attid%3D0.1%26disp%3Dsafe%26zw&amp;docid=3aeae6dad7ef2ae0f4c7a1e7ecac0da1%7Ca80430d5b1625c9cb1028b0d45c98dcf&amp;a=bi&amp;pagenumber=20&amp;w=828"/>
          <p:cNvSpPr>
            <a:spLocks noChangeAspect="1" noChangeArrowheads="1"/>
          </p:cNvSpPr>
          <p:nvPr/>
        </p:nvSpPr>
        <p:spPr bwMode="auto">
          <a:xfrm>
            <a:off x="307975" y="7949"/>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docs.google.com/?attid=0.1&amp;pid=gmail&amp;thid=1320351306cb4675&amp;url=https%3A%2F%2Fmail.google.com%2Fmail%2F%3Fui%3D2%26ik%3D27e2d93d93%26view%3Datt%26th%3D1320351306cb4675%26attid%3D0.1%26disp%3Dsafe%26zw&amp;docid=3aeae6dad7ef2ae0f4c7a1e7ecac0da1%7Ca80430d5b1625c9cb1028b0d45c98dcf&amp;a=bi&amp;pagenumber=20&amp;w=138"/>
          <p:cNvSpPr>
            <a:spLocks noChangeAspect="1" noChangeArrowheads="1"/>
          </p:cNvSpPr>
          <p:nvPr/>
        </p:nvSpPr>
        <p:spPr bwMode="auto">
          <a:xfrm>
            <a:off x="460375" y="160349"/>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CBBD5BF-C1F2-8B33-6ADD-694363B72B6F}"/>
              </a:ext>
            </a:extLst>
          </p:cNvPr>
          <p:cNvSpPr txBox="1"/>
          <p:nvPr/>
        </p:nvSpPr>
        <p:spPr>
          <a:xfrm flipH="1">
            <a:off x="658494" y="312750"/>
            <a:ext cx="7952106" cy="1200329"/>
          </a:xfrm>
          <a:prstGeom prst="rect">
            <a:avLst/>
          </a:prstGeom>
          <a:noFill/>
        </p:spPr>
        <p:txBody>
          <a:bodyPr wrap="square" rtlCol="0">
            <a:spAutoFit/>
          </a:bodyPr>
          <a:lstStyle/>
          <a:p>
            <a:r>
              <a:rPr lang="en-US" sz="3600">
                <a:solidFill>
                  <a:srgbClr val="FF0000"/>
                </a:solidFill>
              </a:rPr>
              <a:t>Response to the Recognition of Chronic Pain in the Mid-90s</a:t>
            </a:r>
          </a:p>
        </p:txBody>
      </p:sp>
    </p:spTree>
    <p:extLst>
      <p:ext uri="{BB962C8B-B14F-4D97-AF65-F5344CB8AC3E}">
        <p14:creationId xmlns:p14="http://schemas.microsoft.com/office/powerpoint/2010/main" val="2310658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References</a:t>
            </a:r>
          </a:p>
        </p:txBody>
      </p:sp>
      <p:sp>
        <p:nvSpPr>
          <p:cNvPr id="3" name="Content Placeholder 2"/>
          <p:cNvSpPr>
            <a:spLocks noGrp="1"/>
          </p:cNvSpPr>
          <p:nvPr>
            <p:ph idx="1"/>
          </p:nvPr>
        </p:nvSpPr>
        <p:spPr/>
        <p:txBody>
          <a:bodyPr>
            <a:normAutofit fontScale="92500" lnSpcReduction="20000"/>
          </a:bodyPr>
          <a:lstStyle/>
          <a:p>
            <a:pPr marL="228600" lvl="0" indent="-228600">
              <a:buAutoNum type="arabicPeriod"/>
            </a:pPr>
            <a:r>
              <a:rPr lang="en-US" sz="1400" dirty="0">
                <a:solidFill>
                  <a:schemeClr val="bg1"/>
                </a:solidFill>
              </a:rPr>
              <a:t>Institute of Medicine(IOM), Relieving Pain in America: A Blueprint for Transforming Prevention, Care, Education and Research. The National Academies Press 2011 Washington DC.</a:t>
            </a:r>
          </a:p>
          <a:p>
            <a:pPr marL="228600" indent="-228600">
              <a:buFont typeface="Arial" pitchFamily="34" charset="0"/>
              <a:buAutoNum type="arabicPeriod"/>
            </a:pPr>
            <a:r>
              <a:rPr lang="en-US" sz="1400" dirty="0">
                <a:solidFill>
                  <a:schemeClr val="bg1"/>
                </a:solidFill>
              </a:rPr>
              <a:t>Zelaya, CE, </a:t>
            </a:r>
            <a:r>
              <a:rPr lang="en-US" sz="1400" dirty="0" err="1">
                <a:solidFill>
                  <a:schemeClr val="bg1"/>
                </a:solidFill>
              </a:rPr>
              <a:t>Dahlmer</a:t>
            </a:r>
            <a:r>
              <a:rPr lang="en-US" sz="1400" dirty="0">
                <a:solidFill>
                  <a:schemeClr val="bg1"/>
                </a:solidFill>
              </a:rPr>
              <a:t> JM et al, Chronic Pain and high-impact chronic pain among US adults, 2019.  NCHS Data Brief 2020l 390:1-8. PMID 33151145</a:t>
            </a:r>
          </a:p>
          <a:p>
            <a:pPr marL="228600" indent="-228600">
              <a:buFont typeface="Arial" pitchFamily="34" charset="0"/>
              <a:buAutoNum type="arabicPeriod"/>
            </a:pPr>
            <a:r>
              <a:rPr lang="en-US" sz="1400" dirty="0">
                <a:solidFill>
                  <a:schemeClr val="bg1"/>
                </a:solidFill>
              </a:rPr>
              <a:t>IMS’s Source Prescription Audit (SPA) &amp; Vector One®: National (VONA)</a:t>
            </a:r>
          </a:p>
          <a:p>
            <a:pPr marL="228600" indent="-228600">
              <a:buFont typeface="Arial" pitchFamily="34" charset="0"/>
              <a:buAutoNum type="arabicPeriod"/>
            </a:pPr>
            <a:r>
              <a:rPr lang="en-US" sz="1400" dirty="0" err="1">
                <a:solidFill>
                  <a:schemeClr val="bg1"/>
                </a:solidFill>
              </a:rPr>
              <a:t>Chabal</a:t>
            </a:r>
            <a:r>
              <a:rPr lang="en-US" sz="1400" dirty="0">
                <a:solidFill>
                  <a:schemeClr val="bg1"/>
                </a:solidFill>
              </a:rPr>
              <a:t>, C., M. K. </a:t>
            </a:r>
            <a:r>
              <a:rPr lang="en-US" sz="1400" dirty="0" err="1">
                <a:solidFill>
                  <a:schemeClr val="bg1"/>
                </a:solidFill>
              </a:rPr>
              <a:t>Erjavec</a:t>
            </a:r>
            <a:r>
              <a:rPr lang="en-US" sz="1400" dirty="0">
                <a:solidFill>
                  <a:schemeClr val="bg1"/>
                </a:solidFill>
              </a:rPr>
              <a:t>, et al. (1997). "Prescription opiate abuse in chronic pain patients: clinical criteria, incidence, and predictors." </a:t>
            </a:r>
            <a:r>
              <a:rPr lang="en-US" sz="1400" dirty="0" err="1">
                <a:solidFill>
                  <a:schemeClr val="bg1"/>
                </a:solidFill>
              </a:rPr>
              <a:t>Clin</a:t>
            </a:r>
            <a:r>
              <a:rPr lang="en-US" sz="1400" dirty="0">
                <a:solidFill>
                  <a:schemeClr val="bg1"/>
                </a:solidFill>
              </a:rPr>
              <a:t> J Pain 13(2): 150-155.</a:t>
            </a:r>
          </a:p>
          <a:p>
            <a:pPr marL="228600" indent="-228600">
              <a:buFont typeface="Arial" pitchFamily="34" charset="0"/>
              <a:buAutoNum type="arabicPeriod"/>
            </a:pPr>
            <a:r>
              <a:rPr lang="en-US" sz="1400" dirty="0">
                <a:solidFill>
                  <a:schemeClr val="bg1"/>
                </a:solidFill>
              </a:rPr>
              <a:t>Caudill-Slosberg MA, Schwartz LM, </a:t>
            </a:r>
            <a:r>
              <a:rPr lang="en-US" sz="1400" dirty="0" err="1">
                <a:solidFill>
                  <a:schemeClr val="bg1"/>
                </a:solidFill>
              </a:rPr>
              <a:t>Woloshin</a:t>
            </a:r>
            <a:r>
              <a:rPr lang="en-US" sz="1400" dirty="0">
                <a:solidFill>
                  <a:schemeClr val="bg1"/>
                </a:solidFill>
              </a:rPr>
              <a:t> S. Office visits and analgesic prescriptions for musculoskeletal pain in US: 1980 vs. 2000. Pain 2004;109:514-9.</a:t>
            </a:r>
          </a:p>
          <a:p>
            <a:pPr marL="228600" indent="-228600">
              <a:buFont typeface="Arial" pitchFamily="34" charset="0"/>
              <a:buAutoNum type="arabicPeriod"/>
            </a:pPr>
            <a:r>
              <a:rPr lang="en-US" sz="1400" dirty="0">
                <a:solidFill>
                  <a:schemeClr val="bg1"/>
                </a:solidFill>
              </a:rPr>
              <a:t>The SUD-QUERI Executive Committee, "Improving Access to Opioid Agonist Therapy,", QUERI Update, VA Office of Research and Development and HSR&amp;D Quality Enhancement Research Initiative, June 2012.</a:t>
            </a:r>
          </a:p>
          <a:p>
            <a:pPr marL="228600" indent="-228600">
              <a:buFont typeface="Arial" pitchFamily="34" charset="0"/>
              <a:buAutoNum type="arabicPeriod"/>
            </a:pPr>
            <a:r>
              <a:rPr lang="en-US" sz="1400" dirty="0">
                <a:solidFill>
                  <a:schemeClr val="bg1"/>
                </a:solidFill>
              </a:rPr>
              <a:t> </a:t>
            </a:r>
            <a:r>
              <a:rPr lang="en-US" sz="1400" dirty="0" err="1">
                <a:solidFill>
                  <a:schemeClr val="bg1"/>
                </a:solidFill>
              </a:rPr>
              <a:t>Bohnert</a:t>
            </a:r>
            <a:r>
              <a:rPr lang="en-US" sz="1400" dirty="0">
                <a:solidFill>
                  <a:schemeClr val="bg1"/>
                </a:solidFill>
              </a:rPr>
              <a:t> M, </a:t>
            </a:r>
            <a:r>
              <a:rPr lang="en-US" sz="1400" dirty="0" err="1">
                <a:solidFill>
                  <a:schemeClr val="bg1"/>
                </a:solidFill>
              </a:rPr>
              <a:t>Valenstein</a:t>
            </a:r>
            <a:r>
              <a:rPr lang="en-US" sz="1400" dirty="0">
                <a:solidFill>
                  <a:schemeClr val="bg1"/>
                </a:solidFill>
              </a:rPr>
              <a:t> M, Bair M, </a:t>
            </a:r>
            <a:r>
              <a:rPr lang="en-US" sz="1400" dirty="0" err="1">
                <a:solidFill>
                  <a:schemeClr val="bg1"/>
                </a:solidFill>
              </a:rPr>
              <a:t>Ganoczy</a:t>
            </a:r>
            <a:r>
              <a:rPr lang="en-US" sz="1400" dirty="0">
                <a:solidFill>
                  <a:schemeClr val="bg1"/>
                </a:solidFill>
              </a:rPr>
              <a:t> D, McCarthy J, </a:t>
            </a:r>
            <a:r>
              <a:rPr lang="en-US" sz="1400" dirty="0" err="1">
                <a:solidFill>
                  <a:schemeClr val="bg1"/>
                </a:solidFill>
              </a:rPr>
              <a:t>Ilgen</a:t>
            </a:r>
            <a:r>
              <a:rPr lang="en-US" sz="1400" dirty="0">
                <a:solidFill>
                  <a:schemeClr val="bg1"/>
                </a:solidFill>
              </a:rPr>
              <a:t> M, Blow F. Association between opioid prescribing patterns and opioid overdose-related deaths. JAMA 2011;305(13):1315-1321.</a:t>
            </a:r>
          </a:p>
          <a:p>
            <a:pPr marL="228600" indent="-228600">
              <a:buFont typeface="Arial" pitchFamily="34" charset="0"/>
              <a:buAutoNum type="arabicPeriod"/>
            </a:pPr>
            <a:r>
              <a:rPr lang="en-US" sz="1400" dirty="0" err="1">
                <a:solidFill>
                  <a:schemeClr val="bg1"/>
                </a:solidFill>
              </a:rPr>
              <a:t>Bohnert</a:t>
            </a:r>
            <a:r>
              <a:rPr lang="en-US" sz="1400" dirty="0">
                <a:solidFill>
                  <a:schemeClr val="bg1"/>
                </a:solidFill>
              </a:rPr>
              <a:t>, Aet al; Opioid prescribing in ;the US before and after the CDC’s 2016 opioid guidelines for prescribing opioids for chronic pain.  Ann of Internal Medicine 2018; 169:367-75. PMD: 30167651.</a:t>
            </a:r>
          </a:p>
          <a:p>
            <a:pPr marL="228600" indent="-228600">
              <a:buFont typeface="Arial" pitchFamily="34" charset="0"/>
              <a:buAutoNum type="arabicPeriod"/>
            </a:pPr>
            <a:r>
              <a:rPr lang="en-US" sz="1400" dirty="0" err="1">
                <a:solidFill>
                  <a:schemeClr val="bg1"/>
                </a:solidFill>
              </a:rPr>
              <a:t>Fudala</a:t>
            </a:r>
            <a:r>
              <a:rPr lang="en-US" sz="1400" dirty="0">
                <a:solidFill>
                  <a:schemeClr val="bg1"/>
                </a:solidFill>
              </a:rPr>
              <a:t> PJ, Bridge TP, Herbert S, et al. Office-based treatment of opiate addiction with a sublingual-tablet formulation of buprenorphine and naloxone. N </a:t>
            </a:r>
            <a:r>
              <a:rPr lang="en-US" sz="1400" dirty="0" err="1">
                <a:solidFill>
                  <a:schemeClr val="bg1"/>
                </a:solidFill>
              </a:rPr>
              <a:t>Engl</a:t>
            </a:r>
            <a:r>
              <a:rPr lang="en-US" sz="1400" dirty="0">
                <a:solidFill>
                  <a:schemeClr val="bg1"/>
                </a:solidFill>
              </a:rPr>
              <a:t> J Med 2003;349:949-58.</a:t>
            </a:r>
          </a:p>
          <a:p>
            <a:pPr marL="228600" indent="-228600">
              <a:buFont typeface="Arial" pitchFamily="34" charset="0"/>
              <a:buAutoNum type="arabicPeriod"/>
            </a:pPr>
            <a:r>
              <a:rPr lang="en-US" sz="1400" dirty="0">
                <a:solidFill>
                  <a:schemeClr val="bg1"/>
                </a:solidFill>
              </a:rPr>
              <a:t> O'Connor PG, </a:t>
            </a:r>
            <a:r>
              <a:rPr lang="en-US" sz="1400" dirty="0" err="1">
                <a:solidFill>
                  <a:schemeClr val="bg1"/>
                </a:solidFill>
              </a:rPr>
              <a:t>Oliveto</a:t>
            </a:r>
            <a:r>
              <a:rPr lang="en-US" sz="1400" dirty="0">
                <a:solidFill>
                  <a:schemeClr val="bg1"/>
                </a:solidFill>
              </a:rPr>
              <a:t> AH, Shi JM, et al. A randomized trial of buprenorphine maintenance for heroin dependence in  primary care clinic for substance users versus a methadone clinic. Am J Med 1998;105:100-5.</a:t>
            </a:r>
          </a:p>
          <a:p>
            <a:pPr marL="228600" indent="-228600">
              <a:buFont typeface="Arial" pitchFamily="34" charset="0"/>
              <a:buAutoNum type="arabicPeriod"/>
            </a:pPr>
            <a:r>
              <a:rPr lang="en-US" sz="1400" dirty="0">
                <a:solidFill>
                  <a:schemeClr val="bg1"/>
                </a:solidFill>
              </a:rPr>
              <a:t>Johnson RE, </a:t>
            </a:r>
            <a:r>
              <a:rPr lang="en-US" sz="1400" dirty="0" err="1">
                <a:solidFill>
                  <a:schemeClr val="bg1"/>
                </a:solidFill>
              </a:rPr>
              <a:t>Fudala</a:t>
            </a:r>
            <a:r>
              <a:rPr lang="en-US" sz="1400" dirty="0">
                <a:solidFill>
                  <a:schemeClr val="bg1"/>
                </a:solidFill>
              </a:rPr>
              <a:t> PJ, Payne R. Buprenorphine: considerations for pain management. J Pain Symptom Manage 2005;29:297-326.</a:t>
            </a:r>
          </a:p>
          <a:p>
            <a:pPr marL="0" indent="0">
              <a:buNone/>
            </a:pPr>
            <a:r>
              <a:rPr lang="en-US" sz="1400" dirty="0">
                <a:solidFill>
                  <a:schemeClr val="bg1"/>
                </a:solidFill>
              </a:rPr>
              <a:t>12. </a:t>
            </a:r>
            <a:r>
              <a:rPr lang="en-US" sz="1500" b="0" i="0" u="none" strike="noStrike" dirty="0">
                <a:solidFill>
                  <a:schemeClr val="bg1"/>
                </a:solidFill>
                <a:effectLst/>
              </a:rPr>
              <a:t>Kumar R, Viswanath O, </a:t>
            </a:r>
            <a:r>
              <a:rPr lang="en-US" sz="1500" b="0" i="0" u="none" strike="noStrike" dirty="0" err="1">
                <a:solidFill>
                  <a:schemeClr val="bg1"/>
                </a:solidFill>
                <a:effectLst/>
              </a:rPr>
              <a:t>Saadabadi</a:t>
            </a:r>
            <a:r>
              <a:rPr lang="en-US" sz="1500" b="0" i="0" u="none" strike="noStrike" dirty="0">
                <a:solidFill>
                  <a:schemeClr val="bg1"/>
                </a:solidFill>
                <a:effectLst/>
              </a:rPr>
              <a:t> A. Buprenorphine. [Updated 2023 Nov 30]. In: </a:t>
            </a:r>
            <a:r>
              <a:rPr lang="en-US" sz="1500" b="0" i="0" u="none" strike="noStrike" dirty="0" err="1">
                <a:solidFill>
                  <a:schemeClr val="bg1"/>
                </a:solidFill>
                <a:effectLst/>
              </a:rPr>
              <a:t>StatPearls</a:t>
            </a:r>
            <a:r>
              <a:rPr lang="en-US" sz="1500" b="0" i="0" u="none" strike="noStrike" dirty="0">
                <a:solidFill>
                  <a:schemeClr val="bg1"/>
                </a:solidFill>
                <a:effectLst/>
              </a:rPr>
              <a:t> [Internet]. Treasure Island (FL): </a:t>
            </a:r>
            <a:r>
              <a:rPr lang="en-US" sz="1500" b="0" i="0" u="none" strike="noStrike" dirty="0" err="1">
                <a:solidFill>
                  <a:schemeClr val="bg1"/>
                </a:solidFill>
                <a:effectLst/>
              </a:rPr>
              <a:t>StatPearls</a:t>
            </a:r>
            <a:r>
              <a:rPr lang="en-US" sz="1500" b="0" i="0" u="none" strike="noStrike" dirty="0">
                <a:solidFill>
                  <a:schemeClr val="bg1"/>
                </a:solidFill>
                <a:effectLst/>
              </a:rPr>
              <a:t> Publishing; 2023 Jan-. Available from: https://</a:t>
            </a:r>
            <a:r>
              <a:rPr lang="en-US" sz="1500" b="0" i="0" u="none" strike="noStrike" dirty="0" err="1">
                <a:solidFill>
                  <a:schemeClr val="bg1"/>
                </a:solidFill>
                <a:effectLst/>
              </a:rPr>
              <a:t>www.ncbi.nlm.nih.gov</a:t>
            </a:r>
            <a:r>
              <a:rPr lang="en-US" sz="1500" b="0" i="0" u="none" strike="noStrike" dirty="0">
                <a:solidFill>
                  <a:schemeClr val="bg1"/>
                </a:solidFill>
                <a:effectLst/>
              </a:rPr>
              <a:t>/books/NBK459126/</a:t>
            </a:r>
            <a:endParaRPr lang="en-US" sz="1500" dirty="0">
              <a:solidFill>
                <a:schemeClr val="bg1"/>
              </a:solidFill>
            </a:endParaRPr>
          </a:p>
          <a:p>
            <a:pPr marL="0" indent="0">
              <a:buNone/>
            </a:pPr>
            <a:endParaRPr lang="en-US" sz="1400" dirty="0">
              <a:latin typeface="Calibri"/>
              <a:cs typeface="Calibri"/>
            </a:endParaRPr>
          </a:p>
        </p:txBody>
      </p:sp>
    </p:spTree>
    <p:extLst>
      <p:ext uri="{BB962C8B-B14F-4D97-AF65-F5344CB8AC3E}">
        <p14:creationId xmlns:p14="http://schemas.microsoft.com/office/powerpoint/2010/main" val="301100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Rot="1" noChangeArrowheads="1"/>
          </p:cNvSpPr>
          <p:nvPr/>
        </p:nvSpPr>
        <p:spPr bwMode="auto">
          <a:xfrm>
            <a:off x="914400" y="304800"/>
            <a:ext cx="7315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sz="5000">
                <a:solidFill>
                  <a:schemeClr val="accent3"/>
                </a:solidFill>
                <a:latin typeface="Calibri"/>
                <a:cs typeface="Calibri"/>
              </a:rPr>
              <a:t>Fatal Drug Poisoning</a:t>
            </a:r>
          </a:p>
        </p:txBody>
      </p:sp>
      <p:sp>
        <p:nvSpPr>
          <p:cNvPr id="31747" name="Rectangle 5"/>
          <p:cNvSpPr>
            <a:spLocks noChangeArrowheads="1"/>
          </p:cNvSpPr>
          <p:nvPr/>
        </p:nvSpPr>
        <p:spPr bwMode="auto">
          <a:xfrm>
            <a:off x="533400" y="1676400"/>
            <a:ext cx="81280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p>
            <a:pPr marL="342900" indent="-342900" eaLnBrk="0" fontAlgn="base" hangingPunct="0">
              <a:lnSpc>
                <a:spcPct val="120000"/>
              </a:lnSpc>
              <a:spcBef>
                <a:spcPct val="50000"/>
              </a:spcBef>
              <a:spcAft>
                <a:spcPts val="600"/>
              </a:spcAft>
              <a:buClr>
                <a:schemeClr val="bg2"/>
              </a:buClr>
              <a:buSzPct val="100000"/>
              <a:buFont typeface="Arial"/>
              <a:buChar char="•"/>
            </a:pPr>
            <a:r>
              <a:rPr lang="en-US" sz="2400">
                <a:solidFill>
                  <a:schemeClr val="bg1"/>
                </a:solidFill>
                <a:latin typeface="Calibri"/>
                <a:cs typeface="Calibri"/>
              </a:rPr>
              <a:t>Between 1999 and 2002, the number of opioid analgesic poisonings on death certificates rose 91.2%</a:t>
            </a:r>
          </a:p>
          <a:p>
            <a:pPr marL="342900" indent="-342900" eaLnBrk="0" fontAlgn="base" hangingPunct="0">
              <a:lnSpc>
                <a:spcPct val="120000"/>
              </a:lnSpc>
              <a:spcBef>
                <a:spcPct val="50000"/>
              </a:spcBef>
              <a:spcAft>
                <a:spcPts val="600"/>
              </a:spcAft>
              <a:buClr>
                <a:schemeClr val="bg2"/>
              </a:buClr>
              <a:buSzPct val="100000"/>
              <a:buFont typeface="Arial"/>
              <a:buChar char="•"/>
            </a:pPr>
            <a:r>
              <a:rPr lang="en-US" sz="2400">
                <a:solidFill>
                  <a:schemeClr val="bg1"/>
                </a:solidFill>
                <a:latin typeface="Calibri"/>
                <a:cs typeface="Calibri"/>
              </a:rPr>
              <a:t>In 2014 – 19,000 overdose deaths in the United States related to prescription opioids.</a:t>
            </a:r>
          </a:p>
          <a:p>
            <a:pPr eaLnBrk="0" fontAlgn="base" hangingPunct="0">
              <a:lnSpc>
                <a:spcPct val="120000"/>
              </a:lnSpc>
              <a:spcBef>
                <a:spcPct val="50000"/>
              </a:spcBef>
              <a:spcAft>
                <a:spcPts val="600"/>
              </a:spcAft>
              <a:buClr>
                <a:schemeClr val="bg2"/>
              </a:buClr>
              <a:buSzPct val="100000"/>
            </a:pPr>
            <a:r>
              <a:rPr lang="en-US" sz="1200">
                <a:solidFill>
                  <a:schemeClr val="bg1"/>
                </a:solidFill>
                <a:latin typeface="Calibri"/>
                <a:cs typeface="Calibri"/>
              </a:rPr>
              <a:t>CDC MMWR Nov 4, 2011 60(43) 1487-1492</a:t>
            </a:r>
          </a:p>
          <a:p>
            <a:pPr eaLnBrk="0" fontAlgn="base" hangingPunct="0">
              <a:spcBef>
                <a:spcPct val="50000"/>
              </a:spcBef>
              <a:buClr>
                <a:schemeClr val="bg2"/>
              </a:buClr>
              <a:buSzPct val="100000"/>
            </a:pPr>
            <a:r>
              <a:rPr lang="en-US" sz="1200" err="1">
                <a:solidFill>
                  <a:schemeClr val="bg1"/>
                </a:solidFill>
                <a:latin typeface="Calibri"/>
                <a:cs typeface="Calibri"/>
              </a:rPr>
              <a:t>Paulozzi</a:t>
            </a:r>
            <a:r>
              <a:rPr lang="en-US" sz="1200">
                <a:solidFill>
                  <a:schemeClr val="bg1"/>
                </a:solidFill>
                <a:latin typeface="Calibri"/>
                <a:cs typeface="Calibri"/>
              </a:rPr>
              <a:t>, L.J., Budnitz, D.S., Xi, Y, 2006. Increasing deaths from opioid analgesics in the United States. Pharmacoedidemiology and Drug Safety 15, 613-7.</a:t>
            </a:r>
            <a:r>
              <a:rPr lang="en-US" sz="1600">
                <a:solidFill>
                  <a:schemeClr val="bg1"/>
                </a:solidFill>
                <a:latin typeface="Calibri"/>
                <a:cs typeface="Calibri"/>
              </a:rPr>
              <a:t> </a:t>
            </a:r>
          </a:p>
          <a:p>
            <a:pPr eaLnBrk="0" fontAlgn="base" hangingPunct="0">
              <a:spcBef>
                <a:spcPct val="50000"/>
              </a:spcBef>
              <a:buClr>
                <a:schemeClr val="bg2"/>
              </a:buClr>
              <a:buSzPct val="100000"/>
            </a:pPr>
            <a:r>
              <a:rPr lang="en-US" sz="1200" err="1">
                <a:solidFill>
                  <a:schemeClr val="bg1"/>
                </a:solidFill>
                <a:latin typeface="Calibri"/>
                <a:cs typeface="Calibri"/>
              </a:rPr>
              <a:t>Califf</a:t>
            </a:r>
            <a:r>
              <a:rPr lang="en-US" sz="1200">
                <a:solidFill>
                  <a:schemeClr val="bg1"/>
                </a:solidFill>
                <a:latin typeface="Calibri"/>
                <a:cs typeface="Calibri"/>
              </a:rPr>
              <a:t> RM, Woodcock J, </a:t>
            </a:r>
            <a:r>
              <a:rPr lang="en-US" sz="1200" err="1">
                <a:solidFill>
                  <a:schemeClr val="bg1"/>
                </a:solidFill>
                <a:latin typeface="Calibri"/>
                <a:cs typeface="Calibri"/>
              </a:rPr>
              <a:t>Ostroff</a:t>
            </a:r>
            <a:r>
              <a:rPr lang="en-US" sz="1200">
                <a:solidFill>
                  <a:schemeClr val="bg1"/>
                </a:solidFill>
                <a:latin typeface="Calibri"/>
                <a:cs typeface="Calibri"/>
              </a:rPr>
              <a:t> S, 2016. A Proactive Response to Prescription Opioid Abuse. DOI:10. 1056/NEJMar1601307.</a:t>
            </a:r>
          </a:p>
          <a:p>
            <a:pPr eaLnBrk="0" fontAlgn="base" hangingPunct="0">
              <a:lnSpc>
                <a:spcPct val="120000"/>
              </a:lnSpc>
              <a:spcBef>
                <a:spcPct val="50000"/>
              </a:spcBef>
              <a:spcAft>
                <a:spcPts val="600"/>
              </a:spcAft>
              <a:buClr>
                <a:schemeClr val="bg2"/>
              </a:buClr>
              <a:buSzPct val="100000"/>
            </a:pPr>
            <a:endParaRPr lang="en-US" sz="1600">
              <a:solidFill>
                <a:schemeClr val="bg1"/>
              </a:solidFill>
              <a:latin typeface="Calibri"/>
              <a:cs typeface="Calibri"/>
            </a:endParaRPr>
          </a:p>
          <a:p>
            <a:pPr eaLnBrk="0" fontAlgn="base" hangingPunct="0">
              <a:lnSpc>
                <a:spcPct val="120000"/>
              </a:lnSpc>
              <a:spcBef>
                <a:spcPct val="50000"/>
              </a:spcBef>
              <a:spcAft>
                <a:spcPts val="600"/>
              </a:spcAft>
              <a:buClr>
                <a:schemeClr val="bg2"/>
              </a:buClr>
              <a:buSzPct val="100000"/>
            </a:pPr>
            <a:endParaRPr lang="en-US" sz="1600">
              <a:solidFill>
                <a:schemeClr val="bg1"/>
              </a:solidFill>
              <a:latin typeface="Calibri"/>
              <a:cs typeface="Calibri"/>
            </a:endParaRPr>
          </a:p>
        </p:txBody>
      </p:sp>
    </p:spTree>
    <p:extLst>
      <p:ext uri="{BB962C8B-B14F-4D97-AF65-F5344CB8AC3E}">
        <p14:creationId xmlns:p14="http://schemas.microsoft.com/office/powerpoint/2010/main" val="280155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4A43-DB78-874E-9103-A60987244B2F}"/>
              </a:ext>
            </a:extLst>
          </p:cNvPr>
          <p:cNvSpPr>
            <a:spLocks noGrp="1"/>
          </p:cNvSpPr>
          <p:nvPr>
            <p:ph type="title"/>
          </p:nvPr>
        </p:nvSpPr>
        <p:spPr/>
        <p:txBody>
          <a:bodyPr>
            <a:normAutofit fontScale="90000"/>
          </a:bodyPr>
          <a:lstStyle/>
          <a:p>
            <a:r>
              <a:rPr lang="en-US">
                <a:solidFill>
                  <a:srgbClr val="FF0000"/>
                </a:solidFill>
              </a:rPr>
              <a:t>Recognition of opioid overdose - Interventions</a:t>
            </a:r>
          </a:p>
        </p:txBody>
      </p:sp>
      <p:sp>
        <p:nvSpPr>
          <p:cNvPr id="3" name="Content Placeholder 2">
            <a:extLst>
              <a:ext uri="{FF2B5EF4-FFF2-40B4-BE49-F238E27FC236}">
                <a16:creationId xmlns:a16="http://schemas.microsoft.com/office/drawing/2014/main" id="{F7E10EF1-EECC-0C2A-3748-40A1595D6B76}"/>
              </a:ext>
            </a:extLst>
          </p:cNvPr>
          <p:cNvSpPr>
            <a:spLocks noGrp="1"/>
          </p:cNvSpPr>
          <p:nvPr>
            <p:ph idx="1"/>
          </p:nvPr>
        </p:nvSpPr>
        <p:spPr/>
        <p:txBody>
          <a:bodyPr>
            <a:normAutofit fontScale="92500" lnSpcReduction="20000"/>
          </a:bodyPr>
          <a:lstStyle/>
          <a:p>
            <a:r>
              <a:rPr lang="en-US" dirty="0">
                <a:solidFill>
                  <a:schemeClr val="bg1"/>
                </a:solidFill>
              </a:rPr>
              <a:t>CDC recognized crisis – 2007</a:t>
            </a:r>
          </a:p>
          <a:p>
            <a:r>
              <a:rPr lang="en-US" dirty="0">
                <a:solidFill>
                  <a:schemeClr val="bg1"/>
                </a:solidFill>
              </a:rPr>
              <a:t>DEA shutters a number of pain clinics</a:t>
            </a:r>
          </a:p>
          <a:p>
            <a:r>
              <a:rPr lang="en-US" dirty="0">
                <a:solidFill>
                  <a:schemeClr val="bg1"/>
                </a:solidFill>
              </a:rPr>
              <a:t>States developed PMP</a:t>
            </a:r>
          </a:p>
          <a:p>
            <a:r>
              <a:rPr lang="en-US" dirty="0">
                <a:solidFill>
                  <a:schemeClr val="bg1"/>
                </a:solidFill>
              </a:rPr>
              <a:t>Health plans instituted new rules for opioids</a:t>
            </a:r>
          </a:p>
          <a:p>
            <a:r>
              <a:rPr lang="en-US" dirty="0">
                <a:solidFill>
                  <a:schemeClr val="bg1"/>
                </a:solidFill>
              </a:rPr>
              <a:t>Medical boards increased investigations</a:t>
            </a:r>
          </a:p>
          <a:p>
            <a:r>
              <a:rPr lang="en-US" dirty="0">
                <a:solidFill>
                  <a:schemeClr val="bg1"/>
                </a:solidFill>
              </a:rPr>
              <a:t>CDC issued further guidelines in 2016 which were interpreted often as mandates.</a:t>
            </a:r>
          </a:p>
          <a:p>
            <a:r>
              <a:rPr lang="en-US" dirty="0">
                <a:solidFill>
                  <a:schemeClr val="bg1"/>
                </a:solidFill>
              </a:rPr>
              <a:t>Decreased initiation of opioids and often patients who were receiving long term chronic opioid therapy were abruptly cut off.</a:t>
            </a:r>
          </a:p>
          <a:p>
            <a:pPr marL="0" indent="0">
              <a:buNone/>
            </a:pPr>
            <a:endParaRPr lang="en-US" dirty="0">
              <a:solidFill>
                <a:schemeClr val="bg1"/>
              </a:solidFill>
            </a:endParaRPr>
          </a:p>
        </p:txBody>
      </p:sp>
      <p:sp>
        <p:nvSpPr>
          <p:cNvPr id="4" name="TextBox 3">
            <a:extLst>
              <a:ext uri="{FF2B5EF4-FFF2-40B4-BE49-F238E27FC236}">
                <a16:creationId xmlns:a16="http://schemas.microsoft.com/office/drawing/2014/main" id="{96F6CE70-8580-CF38-33DE-AF2A4FB44BDA}"/>
              </a:ext>
            </a:extLst>
          </p:cNvPr>
          <p:cNvSpPr txBox="1"/>
          <p:nvPr/>
        </p:nvSpPr>
        <p:spPr>
          <a:xfrm>
            <a:off x="533400" y="6248400"/>
            <a:ext cx="7391400" cy="369332"/>
          </a:xfrm>
          <a:prstGeom prst="rect">
            <a:avLst/>
          </a:prstGeom>
          <a:noFill/>
        </p:spPr>
        <p:txBody>
          <a:bodyPr wrap="square" rtlCol="0">
            <a:spAutoFit/>
          </a:bodyPr>
          <a:lstStyle/>
          <a:p>
            <a:pPr>
              <a:lnSpc>
                <a:spcPct val="97000"/>
              </a:lnSpc>
            </a:pPr>
            <a:r>
              <a:rPr lang="en-US" sz="1800" b="1" spc="-1" dirty="0">
                <a:solidFill>
                  <a:srgbClr val="FFFFFF"/>
                </a:solidFill>
                <a:latin typeface="Arial"/>
                <a:ea typeface="Arial Unicode MS"/>
              </a:rPr>
              <a:t>PO Coffin, AM </a:t>
            </a:r>
            <a:r>
              <a:rPr lang="en-US" sz="1800" b="1" spc="-1" dirty="0" err="1">
                <a:solidFill>
                  <a:srgbClr val="FFFFFF"/>
                </a:solidFill>
                <a:latin typeface="Arial"/>
                <a:ea typeface="Arial Unicode MS"/>
              </a:rPr>
              <a:t>Barreveld</a:t>
            </a:r>
            <a:r>
              <a:rPr lang="en-US" sz="1800" b="1" spc="-1" dirty="0">
                <a:solidFill>
                  <a:srgbClr val="FFFFFF"/>
                </a:solidFill>
                <a:latin typeface="Arial"/>
                <a:ea typeface="Arial Unicode MS"/>
              </a:rPr>
              <a:t>. N </a:t>
            </a:r>
            <a:r>
              <a:rPr lang="en-US" sz="1800" b="1" spc="-1" dirty="0" err="1">
                <a:solidFill>
                  <a:srgbClr val="FFFFFF"/>
                </a:solidFill>
                <a:latin typeface="Arial"/>
                <a:ea typeface="Arial Unicode MS"/>
              </a:rPr>
              <a:t>Engl</a:t>
            </a:r>
            <a:r>
              <a:rPr lang="en-US" sz="1800" b="1" spc="-1" dirty="0">
                <a:solidFill>
                  <a:srgbClr val="FFFFFF"/>
                </a:solidFill>
                <a:latin typeface="Arial"/>
                <a:ea typeface="Arial Unicode MS"/>
              </a:rPr>
              <a:t> J Med 2022;386:611-613.</a:t>
            </a:r>
            <a:endParaRPr lang="en-US" sz="1800" spc="-1" dirty="0">
              <a:latin typeface="Arial"/>
            </a:endParaRPr>
          </a:p>
        </p:txBody>
      </p:sp>
    </p:spTree>
    <p:extLst>
      <p:ext uri="{BB962C8B-B14F-4D97-AF65-F5344CB8AC3E}">
        <p14:creationId xmlns:p14="http://schemas.microsoft.com/office/powerpoint/2010/main" val="311879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701E-EF41-9451-6382-B9253037A872}"/>
              </a:ext>
            </a:extLst>
          </p:cNvPr>
          <p:cNvSpPr>
            <a:spLocks noGrp="1"/>
          </p:cNvSpPr>
          <p:nvPr>
            <p:ph type="title"/>
          </p:nvPr>
        </p:nvSpPr>
        <p:spPr/>
        <p:txBody>
          <a:bodyPr/>
          <a:lstStyle/>
          <a:p>
            <a:r>
              <a:rPr lang="en-US" dirty="0">
                <a:solidFill>
                  <a:srgbClr val="FF0000"/>
                </a:solidFill>
              </a:rPr>
              <a:t>Rates of Prescribing</a:t>
            </a:r>
            <a:r>
              <a:rPr lang="en-US" baseline="30000" dirty="0">
                <a:solidFill>
                  <a:srgbClr val="FF0000"/>
                </a:solidFill>
              </a:rPr>
              <a:t>8</a:t>
            </a:r>
            <a:endParaRPr lang="en-US" dirty="0">
              <a:solidFill>
                <a:srgbClr val="FF0000"/>
              </a:solidFill>
            </a:endParaRPr>
          </a:p>
        </p:txBody>
      </p:sp>
      <p:pic>
        <p:nvPicPr>
          <p:cNvPr id="5" name="Content Placeholder 4" descr="A graph of a sloped slope&#10;&#10;Description automatically generated with medium confidence">
            <a:extLst>
              <a:ext uri="{FF2B5EF4-FFF2-40B4-BE49-F238E27FC236}">
                <a16:creationId xmlns:a16="http://schemas.microsoft.com/office/drawing/2014/main" id="{DCA2682A-6B46-798C-C913-956B379278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8744" y="1600200"/>
            <a:ext cx="6186512" cy="4525963"/>
          </a:xfrm>
        </p:spPr>
      </p:pic>
    </p:spTree>
    <p:extLst>
      <p:ext uri="{BB962C8B-B14F-4D97-AF65-F5344CB8AC3E}">
        <p14:creationId xmlns:p14="http://schemas.microsoft.com/office/powerpoint/2010/main" val="353830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p:nvPr/>
        </p:nvPicPr>
        <p:blipFill>
          <a:blip r:embed="rId3"/>
          <a:stretch/>
        </p:blipFill>
        <p:spPr>
          <a:xfrm>
            <a:off x="6582706" y="6448235"/>
            <a:ext cx="2255294" cy="349094"/>
          </a:xfrm>
          <a:prstGeom prst="rect">
            <a:avLst/>
          </a:prstGeom>
          <a:ln>
            <a:noFill/>
          </a:ln>
        </p:spPr>
      </p:pic>
      <p:sp>
        <p:nvSpPr>
          <p:cNvPr id="45" name="TextShape 1"/>
          <p:cNvSpPr txBox="1"/>
          <p:nvPr/>
        </p:nvSpPr>
        <p:spPr>
          <a:xfrm>
            <a:off x="293294" y="6352941"/>
            <a:ext cx="6194118" cy="473294"/>
          </a:xfrm>
          <a:prstGeom prst="rect">
            <a:avLst/>
          </a:prstGeom>
          <a:noFill/>
          <a:ln>
            <a:noFill/>
          </a:ln>
        </p:spPr>
        <p:txBody>
          <a:bodyPr lIns="0" tIns="0" rIns="0" bIns="0" anchor="ctr"/>
          <a:lstStyle/>
          <a:p>
            <a:pPr>
              <a:lnSpc>
                <a:spcPct val="97000"/>
              </a:lnSpc>
            </a:pPr>
            <a:r>
              <a:rPr lang="en-US" sz="1059" b="1" spc="-1" dirty="0">
                <a:solidFill>
                  <a:srgbClr val="FFFFFF"/>
                </a:solidFill>
                <a:latin typeface="Arial"/>
                <a:ea typeface="Arial Unicode MS"/>
              </a:rPr>
              <a:t>PO Coffin, AM </a:t>
            </a:r>
            <a:r>
              <a:rPr lang="en-US" sz="1059" b="1" spc="-1" dirty="0" err="1">
                <a:solidFill>
                  <a:srgbClr val="FFFFFF"/>
                </a:solidFill>
                <a:latin typeface="Arial"/>
                <a:ea typeface="Arial Unicode MS"/>
              </a:rPr>
              <a:t>Barreveld</a:t>
            </a:r>
            <a:r>
              <a:rPr lang="en-US" sz="1059" b="1" spc="-1" dirty="0">
                <a:solidFill>
                  <a:srgbClr val="FFFFFF"/>
                </a:solidFill>
                <a:latin typeface="Arial"/>
                <a:ea typeface="Arial Unicode MS"/>
              </a:rPr>
              <a:t>. N </a:t>
            </a:r>
            <a:r>
              <a:rPr lang="en-US" sz="1059" b="1" spc="-1" dirty="0" err="1">
                <a:solidFill>
                  <a:srgbClr val="FFFFFF"/>
                </a:solidFill>
                <a:latin typeface="Arial"/>
                <a:ea typeface="Arial Unicode MS"/>
              </a:rPr>
              <a:t>Engl</a:t>
            </a:r>
            <a:r>
              <a:rPr lang="en-US" sz="1059" b="1" spc="-1" dirty="0">
                <a:solidFill>
                  <a:srgbClr val="FFFFFF"/>
                </a:solidFill>
                <a:latin typeface="Arial"/>
                <a:ea typeface="Arial Unicode MS"/>
              </a:rPr>
              <a:t> J Med 2022;386:611-613.</a:t>
            </a:r>
            <a:endParaRPr lang="en-US" sz="1059" spc="-1" dirty="0">
              <a:latin typeface="Arial"/>
            </a:endParaRPr>
          </a:p>
        </p:txBody>
      </p:sp>
      <p:pic>
        <p:nvPicPr>
          <p:cNvPr id="46" name="Picture 45"/>
          <p:cNvPicPr/>
          <p:nvPr/>
        </p:nvPicPr>
        <p:blipFill>
          <a:blip r:embed="rId4"/>
          <a:stretch/>
        </p:blipFill>
        <p:spPr>
          <a:xfrm>
            <a:off x="698929" y="1254706"/>
            <a:ext cx="7745824" cy="4828235"/>
          </a:xfrm>
          <a:prstGeom prst="rect">
            <a:avLst/>
          </a:prstGeom>
          <a:ln>
            <a:noFill/>
          </a:ln>
        </p:spPr>
      </p:pic>
      <p:sp>
        <p:nvSpPr>
          <p:cNvPr id="47" name="CustomShape 2"/>
          <p:cNvSpPr/>
          <p:nvPr/>
        </p:nvSpPr>
        <p:spPr>
          <a:xfrm>
            <a:off x="537883" y="292235"/>
            <a:ext cx="8068235" cy="64545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lstStyle/>
          <a:p>
            <a:r>
              <a:rPr lang="en-US" sz="2118" b="1" spc="-1">
                <a:solidFill>
                  <a:srgbClr val="FFFFFF"/>
                </a:solidFill>
                <a:latin typeface="Arial"/>
                <a:ea typeface="Arial Unicode MS"/>
              </a:rPr>
              <a:t>Risks Conferred by Tapering or Discontinuing Long-Term Opioid Therapy.</a:t>
            </a:r>
            <a:endParaRPr lang="en-US" sz="2118" spc="-1">
              <a:solidFill>
                <a:srgbClr val="FFFFFF"/>
              </a:solidFill>
              <a:latin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4724</TotalTime>
  <Words>3445</Words>
  <Application>Microsoft Macintosh PowerPoint</Application>
  <PresentationFormat>On-screen Show (4:3)</PresentationFormat>
  <Paragraphs>466</Paragraphs>
  <Slides>50</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-apple-system</vt:lpstr>
      <vt:lpstr>AdvHelN</vt:lpstr>
      <vt:lpstr>Arial Unicode MS</vt:lpstr>
      <vt:lpstr>BlinkMacSystemFont</vt:lpstr>
      <vt:lpstr>Google Sans</vt:lpstr>
      <vt:lpstr>Arial</vt:lpstr>
      <vt:lpstr>Arial Narrow</vt:lpstr>
      <vt:lpstr>Calibri</vt:lpstr>
      <vt:lpstr>Helvetica</vt:lpstr>
      <vt:lpstr>Open Sans</vt:lpstr>
      <vt:lpstr>Papyrus</vt:lpstr>
      <vt:lpstr>Roboto</vt:lpstr>
      <vt:lpstr>Times New Roman</vt:lpstr>
      <vt:lpstr>Wingdings</vt:lpstr>
      <vt:lpstr>Office Theme</vt:lpstr>
      <vt:lpstr>An Overview of Opioid Use Disorders and Medication Assisted Treatment in Chronic Pain Conditions</vt:lpstr>
      <vt:lpstr>D</vt:lpstr>
      <vt:lpstr>Objectives</vt:lpstr>
      <vt:lpstr>PowerPoint Presentation</vt:lpstr>
      <vt:lpstr>Opioid Use</vt:lpstr>
      <vt:lpstr>PowerPoint Presentation</vt:lpstr>
      <vt:lpstr>Recognition of opioid overdose - Interventions</vt:lpstr>
      <vt:lpstr>Rates of Prescribing8</vt:lpstr>
      <vt:lpstr>PowerPoint Presentation</vt:lpstr>
      <vt:lpstr>Rise of Overdose Deaths</vt:lpstr>
      <vt:lpstr>Current Situation – 4th Wave</vt:lpstr>
      <vt:lpstr>And Oh, by the way:</vt:lpstr>
      <vt:lpstr>New Mexico Ranks 5th highest in country</vt:lpstr>
      <vt:lpstr>Opioid Use Disorder (OUD) and  Addiction</vt:lpstr>
      <vt:lpstr>Opioid receptors/activity involved in Pain</vt:lpstr>
      <vt:lpstr>PowerPoint Presentation</vt:lpstr>
      <vt:lpstr>Discovery of reward pathway</vt:lpstr>
      <vt:lpstr>Activation of the reward pathway – these release dopamine in the reward pathway.    </vt:lpstr>
      <vt:lpstr>PowerPoint Presentation</vt:lpstr>
      <vt:lpstr>PowerPoint Presentation</vt:lpstr>
      <vt:lpstr>Binge Intoxication stage</vt:lpstr>
      <vt:lpstr>The Brain’s adjustment for homeostasis – downregulation of receptors</vt:lpstr>
      <vt:lpstr>The Dark side of addiction: Withdrawal/ Negative affect/ compulsive use.</vt:lpstr>
      <vt:lpstr>Impairment of executive function the third stage</vt:lpstr>
      <vt:lpstr>What this addiction cycle looks like</vt:lpstr>
      <vt:lpstr>Definition of Addiction – ASAM adopted in 2017</vt:lpstr>
      <vt:lpstr>DSM-5 Criteria - OUD</vt:lpstr>
      <vt:lpstr>Pharmacology of opioids</vt:lpstr>
      <vt:lpstr>Full opioid agonist:</vt:lpstr>
      <vt:lpstr>Opioid Efficacy in Chronic Pain</vt:lpstr>
      <vt:lpstr>Variability in Response to Opioids</vt:lpstr>
      <vt:lpstr>The Good and Bad about Methadone</vt:lpstr>
      <vt:lpstr>PowerPoint Presentation</vt:lpstr>
      <vt:lpstr>The Use of Buprenorphine/Naloxone to treat co-occurring pain and opioid dependence </vt:lpstr>
      <vt:lpstr>Opioid antagonists:  Naloxone and Naltrexone*</vt:lpstr>
      <vt:lpstr>Naltrexone</vt:lpstr>
      <vt:lpstr>Opioid effect vs dose</vt:lpstr>
      <vt:lpstr>PowerPoint Presentation</vt:lpstr>
      <vt:lpstr>Today’s Problems with Treatment Delivery</vt:lpstr>
      <vt:lpstr>Improvement Change:  Creation of Co-occurring Disorders Clinic (CODC)</vt:lpstr>
      <vt:lpstr>CCODC Clinical Activities</vt:lpstr>
      <vt:lpstr>Opioid Risk Assessment And Monitoring</vt:lpstr>
      <vt:lpstr> CODC Data and Outcomes Over 1.5 years</vt:lpstr>
      <vt:lpstr>Participant Opioid of Choice (OOC)</vt:lpstr>
      <vt:lpstr>Average duration of opioid use</vt:lpstr>
      <vt:lpstr>Dosage in morphine mg equivalents/day</vt:lpstr>
      <vt:lpstr>Participant Outcomes</vt:lpstr>
      <vt:lpstr>Outcomes: Pain scores before and after buprenorphine treatment</vt:lpstr>
      <vt:lpstr>Two Last Thoughts</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Visn18Expo</dc:title>
  <dc:creator>patricia</dc:creator>
  <cp:lastModifiedBy>patricia pade</cp:lastModifiedBy>
  <cp:revision>60</cp:revision>
  <cp:lastPrinted>2012-06-21T04:42:13Z</cp:lastPrinted>
  <dcterms:created xsi:type="dcterms:W3CDTF">2012-06-21T14:22:09Z</dcterms:created>
  <dcterms:modified xsi:type="dcterms:W3CDTF">2024-01-06T22:57:47Z</dcterms:modified>
</cp:coreProperties>
</file>