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8" r:id="rId1"/>
  </p:sldMasterIdLst>
  <p:notesMasterIdLst>
    <p:notesMasterId r:id="rId71"/>
  </p:notesMasterIdLst>
  <p:handoutMasterIdLst>
    <p:handoutMasterId r:id="rId72"/>
  </p:handoutMasterIdLst>
  <p:sldIdLst>
    <p:sldId id="821" r:id="rId2"/>
    <p:sldId id="781" r:id="rId3"/>
    <p:sldId id="782" r:id="rId4"/>
    <p:sldId id="783" r:id="rId5"/>
    <p:sldId id="785" r:id="rId6"/>
    <p:sldId id="786" r:id="rId7"/>
    <p:sldId id="787" r:id="rId8"/>
    <p:sldId id="788" r:id="rId9"/>
    <p:sldId id="789" r:id="rId10"/>
    <p:sldId id="790" r:id="rId11"/>
    <p:sldId id="791" r:id="rId12"/>
    <p:sldId id="792" r:id="rId13"/>
    <p:sldId id="793" r:id="rId14"/>
    <p:sldId id="870" r:id="rId15"/>
    <p:sldId id="871" r:id="rId16"/>
    <p:sldId id="872" r:id="rId17"/>
    <p:sldId id="817" r:id="rId18"/>
    <p:sldId id="818" r:id="rId19"/>
    <p:sldId id="819" r:id="rId20"/>
    <p:sldId id="904" r:id="rId21"/>
    <p:sldId id="940" r:id="rId22"/>
    <p:sldId id="855" r:id="rId23"/>
    <p:sldId id="859" r:id="rId24"/>
    <p:sldId id="856" r:id="rId25"/>
    <p:sldId id="571" r:id="rId26"/>
    <p:sldId id="827" r:id="rId27"/>
    <p:sldId id="829" r:id="rId28"/>
    <p:sldId id="828" r:id="rId29"/>
    <p:sldId id="637" r:id="rId30"/>
    <p:sldId id="671" r:id="rId31"/>
    <p:sldId id="910" r:id="rId32"/>
    <p:sldId id="911" r:id="rId33"/>
    <p:sldId id="479" r:id="rId34"/>
    <p:sldId id="914" r:id="rId35"/>
    <p:sldId id="915" r:id="rId36"/>
    <p:sldId id="917" r:id="rId37"/>
    <p:sldId id="918" r:id="rId38"/>
    <p:sldId id="919" r:id="rId39"/>
    <p:sldId id="920" r:id="rId40"/>
    <p:sldId id="922" r:id="rId41"/>
    <p:sldId id="951" r:id="rId42"/>
    <p:sldId id="950" r:id="rId43"/>
    <p:sldId id="949" r:id="rId44"/>
    <p:sldId id="948" r:id="rId45"/>
    <p:sldId id="741" r:id="rId46"/>
    <p:sldId id="603" r:id="rId47"/>
    <p:sldId id="924" r:id="rId48"/>
    <p:sldId id="839" r:id="rId49"/>
    <p:sldId id="895" r:id="rId50"/>
    <p:sldId id="952" r:id="rId51"/>
    <p:sldId id="936" r:id="rId52"/>
    <p:sldId id="863" r:id="rId53"/>
    <p:sldId id="931" r:id="rId54"/>
    <p:sldId id="866" r:id="rId55"/>
    <p:sldId id="846" r:id="rId56"/>
    <p:sldId id="809" r:id="rId57"/>
    <p:sldId id="848" r:id="rId58"/>
    <p:sldId id="847" r:id="rId59"/>
    <p:sldId id="944" r:id="rId60"/>
    <p:sldId id="930" r:id="rId61"/>
    <p:sldId id="946" r:id="rId62"/>
    <p:sldId id="902" r:id="rId63"/>
    <p:sldId id="903" r:id="rId64"/>
    <p:sldId id="947" r:id="rId65"/>
    <p:sldId id="898" r:id="rId66"/>
    <p:sldId id="899" r:id="rId67"/>
    <p:sldId id="953" r:id="rId68"/>
    <p:sldId id="810" r:id="rId69"/>
    <p:sldId id="893"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FC1C"/>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p:cViewPr varScale="1">
        <p:scale>
          <a:sx n="18" d="100"/>
          <a:sy n="18" d="100"/>
        </p:scale>
        <p:origin x="2400" y="42"/>
      </p:cViewPr>
      <p:guideLst>
        <p:guide orient="horz" pos="2160"/>
        <p:guide pos="2880"/>
      </p:guideLst>
    </p:cSldViewPr>
  </p:slideViewPr>
  <p:outlineViewPr>
    <p:cViewPr>
      <p:scale>
        <a:sx n="33" d="100"/>
        <a:sy n="33" d="100"/>
      </p:scale>
      <p:origin x="0" y="-67620"/>
    </p:cViewPr>
  </p:outlineViewPr>
  <p:notesTextViewPr>
    <p:cViewPr>
      <p:scale>
        <a:sx n="3" d="2"/>
        <a:sy n="3" d="2"/>
      </p:scale>
      <p:origin x="0" y="0"/>
    </p:cViewPr>
  </p:notesTextViewPr>
  <p:sorterViewPr>
    <p:cViewPr varScale="1">
      <p:scale>
        <a:sx n="1" d="1"/>
        <a:sy n="1" d="1"/>
      </p:scale>
      <p:origin x="0" y="-17334"/>
    </p:cViewPr>
  </p:sorterViewPr>
  <p:notesViewPr>
    <p:cSldViewPr>
      <p:cViewPr varScale="1">
        <p:scale>
          <a:sx n="88" d="100"/>
          <a:sy n="88" d="100"/>
        </p:scale>
        <p:origin x="308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25" tIns="45714" rIns="91425" bIns="45714"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25" tIns="45714" rIns="91425" bIns="45714" rtlCol="0"/>
          <a:lstStyle>
            <a:lvl1pPr algn="r">
              <a:defRPr sz="1200"/>
            </a:lvl1pPr>
          </a:lstStyle>
          <a:p>
            <a:fld id="{6BFB32DD-C947-490E-A238-AED5766BECD5}" type="datetimeFigureOut">
              <a:rPr lang="en-US" smtClean="0"/>
              <a:pPr/>
              <a:t>12/6/2023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25" tIns="45714" rIns="91425"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25" tIns="45714" rIns="91425" bIns="45714" rtlCol="0" anchor="b"/>
          <a:lstStyle>
            <a:lvl1pPr algn="r">
              <a:defRPr sz="1200"/>
            </a:lvl1pPr>
          </a:lstStyle>
          <a:p>
            <a:fld id="{F8BA46CB-1A0B-44DD-B0A1-7EAD4712904F}" type="slidenum">
              <a:rPr lang="en-US" smtClean="0"/>
              <a:pPr/>
              <a:t>‹#›</a:t>
            </a:fld>
            <a:endParaRPr lang="en-US"/>
          </a:p>
        </p:txBody>
      </p:sp>
    </p:spTree>
    <p:extLst>
      <p:ext uri="{BB962C8B-B14F-4D97-AF65-F5344CB8AC3E}">
        <p14:creationId xmlns:p14="http://schemas.microsoft.com/office/powerpoint/2010/main" val="512948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25" tIns="45714" rIns="91425" bIns="45714"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25" tIns="45714" rIns="91425" bIns="45714" rtlCol="0"/>
          <a:lstStyle>
            <a:lvl1pPr algn="r">
              <a:defRPr sz="1200"/>
            </a:lvl1pPr>
          </a:lstStyle>
          <a:p>
            <a:fld id="{DE549225-2FE4-4D09-B546-3CFD43080F49}" type="datetimeFigureOut">
              <a:rPr lang="en-US" smtClean="0"/>
              <a:pPr/>
              <a:t>12/6/2023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25" tIns="45714" rIns="91425" bIns="45714"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25" tIns="45714" rIns="91425"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25" tIns="45714" rIns="91425" bIns="45714"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25" tIns="45714" rIns="91425" bIns="45714" rtlCol="0" anchor="b"/>
          <a:lstStyle>
            <a:lvl1pPr algn="r">
              <a:defRPr sz="1200"/>
            </a:lvl1pPr>
          </a:lstStyle>
          <a:p>
            <a:fld id="{C4245CC6-CBBC-43D8-92C0-23F0739802CB}" type="slidenum">
              <a:rPr lang="en-US" smtClean="0"/>
              <a:pPr/>
              <a:t>‹#›</a:t>
            </a:fld>
            <a:endParaRPr lang="en-US"/>
          </a:p>
        </p:txBody>
      </p:sp>
    </p:spTree>
    <p:extLst>
      <p:ext uri="{BB962C8B-B14F-4D97-AF65-F5344CB8AC3E}">
        <p14:creationId xmlns:p14="http://schemas.microsoft.com/office/powerpoint/2010/main" val="2515072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nida.nih.gov/research-topics/trends-statistics/overdose-death-rates"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nida.nih.gov/research-topics/trends-statistics/overdose-death-rates"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nida.nih.gov/research-topics/trends-statistics/overdose-death-rates"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nida.nih.gov/research-topics/trends-statistics/overdose-death-rates"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nida.nih.gov/research-topics/trends-statistics/overdose-death-rates"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nida.nih.gov/research-topics/trends-statistics/overdose-death-rates"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nida.nih.gov/research-topics/trends-statistics/overdose-death-rates"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nida.nih.gov/research-topics/trends-statistics/overdose-death-rates"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4213"/>
            <a:ext cx="4572000" cy="34305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245CC6-CBBC-43D8-92C0-23F0739802CB}" type="slidenum">
              <a:rPr lang="en-US" smtClean="0"/>
              <a:pPr/>
              <a:t>2</a:t>
            </a:fld>
            <a:endParaRPr lang="en-US"/>
          </a:p>
        </p:txBody>
      </p:sp>
    </p:spTree>
    <p:extLst>
      <p:ext uri="{BB962C8B-B14F-4D97-AF65-F5344CB8AC3E}">
        <p14:creationId xmlns:p14="http://schemas.microsoft.com/office/powerpoint/2010/main" val="4018813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4213"/>
            <a:ext cx="4572000" cy="3430587"/>
          </a:xfrm>
        </p:spPr>
      </p:sp>
      <p:sp>
        <p:nvSpPr>
          <p:cNvPr id="3" name="Notes Placeholder 2"/>
          <p:cNvSpPr>
            <a:spLocks noGrp="1"/>
          </p:cNvSpPr>
          <p:nvPr>
            <p:ph type="body" idx="1"/>
          </p:nvPr>
        </p:nvSpPr>
        <p:spPr/>
        <p:txBody>
          <a:bodyPr/>
          <a:lstStyle/>
          <a:p>
            <a:pPr defTabSz="914350">
              <a:defRPr/>
            </a:pPr>
            <a:r>
              <a:rPr lang="en-US" dirty="0"/>
              <a:t>Respond with empathy and concern</a:t>
            </a:r>
          </a:p>
          <a:p>
            <a:endParaRPr lang="en-US" dirty="0"/>
          </a:p>
        </p:txBody>
      </p:sp>
      <p:sp>
        <p:nvSpPr>
          <p:cNvPr id="4" name="Slide Number Placeholder 3"/>
          <p:cNvSpPr>
            <a:spLocks noGrp="1"/>
          </p:cNvSpPr>
          <p:nvPr>
            <p:ph type="sldNum" sz="quarter" idx="10"/>
          </p:nvPr>
        </p:nvSpPr>
        <p:spPr/>
        <p:txBody>
          <a:bodyPr/>
          <a:lstStyle/>
          <a:p>
            <a:fld id="{C4245CC6-CBBC-43D8-92C0-23F0739802CB}" type="slidenum">
              <a:rPr lang="en-US" smtClean="0"/>
              <a:pPr/>
              <a:t>11</a:t>
            </a:fld>
            <a:endParaRPr lang="en-US"/>
          </a:p>
        </p:txBody>
      </p:sp>
    </p:spTree>
    <p:extLst>
      <p:ext uri="{BB962C8B-B14F-4D97-AF65-F5344CB8AC3E}">
        <p14:creationId xmlns:p14="http://schemas.microsoft.com/office/powerpoint/2010/main" val="2976063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4213"/>
            <a:ext cx="4572000" cy="34305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245CC6-CBBC-43D8-92C0-23F0739802CB}" type="slidenum">
              <a:rPr lang="en-US" smtClean="0"/>
              <a:pPr/>
              <a:t>12</a:t>
            </a:fld>
            <a:endParaRPr lang="en-US"/>
          </a:p>
        </p:txBody>
      </p:sp>
    </p:spTree>
    <p:extLst>
      <p:ext uri="{BB962C8B-B14F-4D97-AF65-F5344CB8AC3E}">
        <p14:creationId xmlns:p14="http://schemas.microsoft.com/office/powerpoint/2010/main" val="4061825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4213"/>
            <a:ext cx="4572000" cy="3430587"/>
          </a:xfrm>
        </p:spPr>
      </p:sp>
      <p:sp>
        <p:nvSpPr>
          <p:cNvPr id="3" name="Notes Placeholder 2"/>
          <p:cNvSpPr>
            <a:spLocks noGrp="1"/>
          </p:cNvSpPr>
          <p:nvPr>
            <p:ph type="body" idx="1"/>
          </p:nvPr>
        </p:nvSpPr>
        <p:spPr/>
        <p:txBody>
          <a:bodyPr/>
          <a:lstStyle/>
          <a:p>
            <a:r>
              <a:rPr lang="en-US" dirty="0"/>
              <a:t>The difference between “What normally happens?” and “What do the policies and procedures require?” (Question 3) helps determine the reliability of processes and how often staff cut corners to get the work done.</a:t>
            </a:r>
          </a:p>
          <a:p>
            <a:r>
              <a:rPr lang="en-US" dirty="0"/>
              <a:t> </a:t>
            </a:r>
          </a:p>
        </p:txBody>
      </p:sp>
      <p:sp>
        <p:nvSpPr>
          <p:cNvPr id="4" name="Slide Number Placeholder 3"/>
          <p:cNvSpPr>
            <a:spLocks noGrp="1"/>
          </p:cNvSpPr>
          <p:nvPr>
            <p:ph type="sldNum" sz="quarter" idx="10"/>
          </p:nvPr>
        </p:nvSpPr>
        <p:spPr/>
        <p:txBody>
          <a:bodyPr/>
          <a:lstStyle/>
          <a:p>
            <a:fld id="{C4245CC6-CBBC-43D8-92C0-23F0739802CB}" type="slidenum">
              <a:rPr lang="en-US" smtClean="0"/>
              <a:pPr/>
              <a:t>13</a:t>
            </a:fld>
            <a:endParaRPr lang="en-US"/>
          </a:p>
        </p:txBody>
      </p:sp>
    </p:spTree>
    <p:extLst>
      <p:ext uri="{BB962C8B-B14F-4D97-AF65-F5344CB8AC3E}">
        <p14:creationId xmlns:p14="http://schemas.microsoft.com/office/powerpoint/2010/main" val="302013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Treatment guidelines</a:t>
            </a:r>
            <a:r>
              <a:rPr lang="en-US" baseline="0" dirty="0"/>
              <a:t> for Pulmonary Embolism with </a:t>
            </a:r>
            <a:r>
              <a:rPr lang="en-US" baseline="0" dirty="0" err="1"/>
              <a:t>Eliquis</a:t>
            </a:r>
            <a:r>
              <a:rPr lang="en-US" baseline="0" dirty="0"/>
              <a:t> (</a:t>
            </a:r>
            <a:r>
              <a:rPr lang="en-US" baseline="0" dirty="0" err="1"/>
              <a:t>apixiban</a:t>
            </a:r>
            <a:r>
              <a:rPr lang="en-US" baseline="0" dirty="0"/>
              <a:t>):  5 mg - 2 tabs PO bid x 7 days followed by 1 tab PO bid x 7 days (#42 equals a two week supply) </a:t>
            </a:r>
            <a:endParaRPr lang="en-US" dirty="0"/>
          </a:p>
        </p:txBody>
      </p:sp>
      <p:sp>
        <p:nvSpPr>
          <p:cNvPr id="4" name="Slide Number Placeholder 3"/>
          <p:cNvSpPr>
            <a:spLocks noGrp="1"/>
          </p:cNvSpPr>
          <p:nvPr>
            <p:ph type="sldNum" sz="quarter" idx="10"/>
          </p:nvPr>
        </p:nvSpPr>
        <p:spPr/>
        <p:txBody>
          <a:bodyPr/>
          <a:lstStyle/>
          <a:p>
            <a:fld id="{C4245CC6-CBBC-43D8-92C0-23F0739802CB}" type="slidenum">
              <a:rPr lang="en-US" smtClean="0"/>
              <a:pPr/>
              <a:t>14</a:t>
            </a:fld>
            <a:endParaRPr lang="en-US"/>
          </a:p>
        </p:txBody>
      </p:sp>
    </p:spTree>
    <p:extLst>
      <p:ext uri="{BB962C8B-B14F-4D97-AF65-F5344CB8AC3E}">
        <p14:creationId xmlns:p14="http://schemas.microsoft.com/office/powerpoint/2010/main" val="1105668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245CC6-CBBC-43D8-92C0-23F0739802CB}" type="slidenum">
              <a:rPr lang="en-US" smtClean="0"/>
              <a:pPr/>
              <a:t>15</a:t>
            </a:fld>
            <a:endParaRPr lang="en-US"/>
          </a:p>
        </p:txBody>
      </p:sp>
    </p:spTree>
    <p:extLst>
      <p:ext uri="{BB962C8B-B14F-4D97-AF65-F5344CB8AC3E}">
        <p14:creationId xmlns:p14="http://schemas.microsoft.com/office/powerpoint/2010/main" val="4119018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May not be a </a:t>
            </a:r>
            <a:r>
              <a:rPr lang="en-US" dirty="0" err="1"/>
              <a:t>misfilled</a:t>
            </a:r>
            <a:r>
              <a:rPr lang="en-US" dirty="0"/>
              <a:t> prescription, per se, but it is a medication error (error of omission)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Other</a:t>
            </a:r>
            <a:r>
              <a:rPr lang="en-US" baseline="0" dirty="0"/>
              <a:t> </a:t>
            </a:r>
            <a:r>
              <a:rPr lang="en-US" baseline="0" dirty="0" err="1"/>
              <a:t>Rph</a:t>
            </a:r>
            <a:r>
              <a:rPr lang="en-US" baseline="0" dirty="0"/>
              <a:t> options – transfer prescription, obtain medication from another pharmacy, call prescriber for alternate therapy</a:t>
            </a:r>
          </a:p>
          <a:p>
            <a:r>
              <a:rPr lang="en-US" baseline="0" dirty="0"/>
              <a:t>Other </a:t>
            </a:r>
            <a:r>
              <a:rPr lang="en-US" baseline="0" dirty="0" err="1"/>
              <a:t>Rxs</a:t>
            </a:r>
            <a:r>
              <a:rPr lang="en-US" baseline="0" dirty="0"/>
              <a:t> – [DOACs] - </a:t>
            </a:r>
            <a:r>
              <a:rPr lang="en-US" sz="1200" b="0" i="0" kern="1200" dirty="0">
                <a:solidFill>
                  <a:schemeClr val="tx1"/>
                </a:solidFill>
                <a:effectLst/>
                <a:latin typeface="+mn-lt"/>
                <a:ea typeface="+mn-ea"/>
                <a:cs typeface="+mn-cs"/>
              </a:rPr>
              <a:t>Dabigatran </a:t>
            </a:r>
            <a:r>
              <a:rPr lang="en-US" sz="1200" b="0" i="0" kern="1200" dirty="0" err="1">
                <a:solidFill>
                  <a:schemeClr val="tx1"/>
                </a:solidFill>
                <a:effectLst/>
                <a:latin typeface="+mn-lt"/>
                <a:ea typeface="+mn-ea"/>
                <a:cs typeface="+mn-cs"/>
              </a:rPr>
              <a:t>etexilate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Pradaxa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rivaroxaban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Xarelto</a:t>
            </a:r>
            <a:r>
              <a:rPr lang="en-US" sz="1200" b="0" i="0" kern="1200" dirty="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  [LMWHs] – enoxaparin (</a:t>
            </a:r>
            <a:r>
              <a:rPr lang="en-US" sz="1200" b="0" i="0" kern="1200" baseline="0" dirty="0" err="1">
                <a:solidFill>
                  <a:schemeClr val="tx1"/>
                </a:solidFill>
                <a:effectLst/>
                <a:latin typeface="+mn-lt"/>
                <a:ea typeface="+mn-ea"/>
                <a:cs typeface="+mn-cs"/>
              </a:rPr>
              <a:t>Lovenox</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dalteparin</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Fragmin</a:t>
            </a:r>
            <a:r>
              <a:rPr lang="en-US" sz="1200" b="0" i="0" kern="1200" baseline="0" dirty="0">
                <a:solidFill>
                  <a:schemeClr val="tx1"/>
                </a:solidFill>
                <a:effectLst/>
                <a:latin typeface="+mn-lt"/>
                <a:ea typeface="+mn-ea"/>
                <a:cs typeface="+mn-cs"/>
              </a:rPr>
              <a:t>)</a:t>
            </a:r>
          </a:p>
          <a:p>
            <a:r>
              <a:rPr lang="en-US" sz="1200" b="1" i="0" kern="1200" dirty="0">
                <a:solidFill>
                  <a:schemeClr val="tx1"/>
                </a:solidFill>
                <a:effectLst/>
                <a:latin typeface="+mn-lt"/>
                <a:ea typeface="+mn-ea"/>
                <a:cs typeface="+mn-cs"/>
              </a:rPr>
              <a:t>Factor </a:t>
            </a:r>
            <a:r>
              <a:rPr lang="en-US" sz="1200" b="1" i="0" kern="1200" dirty="0" err="1">
                <a:solidFill>
                  <a:schemeClr val="tx1"/>
                </a:solidFill>
                <a:effectLst/>
                <a:latin typeface="+mn-lt"/>
                <a:ea typeface="+mn-ea"/>
                <a:cs typeface="+mn-cs"/>
              </a:rPr>
              <a:t>Xa</a:t>
            </a:r>
            <a:r>
              <a:rPr lang="en-US" sz="1200" b="1" i="0" kern="1200" dirty="0">
                <a:solidFill>
                  <a:schemeClr val="tx1"/>
                </a:solidFill>
                <a:effectLst/>
                <a:latin typeface="+mn-lt"/>
                <a:ea typeface="+mn-ea"/>
                <a:cs typeface="+mn-cs"/>
              </a:rPr>
              <a:t> inhibitor - </a:t>
            </a:r>
            <a:r>
              <a:rPr lang="en-US" sz="1200" b="0" i="0" kern="1200" baseline="0" dirty="0" err="1">
                <a:solidFill>
                  <a:schemeClr val="tx1"/>
                </a:solidFill>
                <a:effectLst/>
                <a:latin typeface="+mn-lt"/>
                <a:ea typeface="+mn-ea"/>
                <a:cs typeface="+mn-cs"/>
              </a:rPr>
              <a:t>Fondaparinux</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Arixtra</a:t>
            </a:r>
            <a:r>
              <a:rPr lang="en-US" sz="1200" b="0" i="0" kern="1200" baseline="0" dirty="0">
                <a:solidFill>
                  <a:schemeClr val="tx1"/>
                </a:solidFill>
                <a:effectLst/>
                <a:latin typeface="+mn-lt"/>
                <a:ea typeface="+mn-ea"/>
                <a:cs typeface="+mn-cs"/>
              </a:rPr>
              <a:t>)</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4245CC6-CBBC-43D8-92C0-23F0739802CB}" type="slidenum">
              <a:rPr lang="en-US" smtClean="0"/>
              <a:pPr/>
              <a:t>16</a:t>
            </a:fld>
            <a:endParaRPr lang="en-US"/>
          </a:p>
        </p:txBody>
      </p:sp>
    </p:spTree>
    <p:extLst>
      <p:ext uri="{BB962C8B-B14F-4D97-AF65-F5344CB8AC3E}">
        <p14:creationId xmlns:p14="http://schemas.microsoft.com/office/powerpoint/2010/main" val="34477394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protect the public health, both FDA and state regulatory agencies may take action when compounding facilities produce drugs under insanitary conditions.</a:t>
            </a:r>
          </a:p>
          <a:p>
            <a:endParaRPr lang="en-US" dirty="0"/>
          </a:p>
          <a:p>
            <a:r>
              <a:rPr lang="en-US" dirty="0"/>
              <a:t>The list on these next two slides comes from a guidance document issued by the FDA to help compounding facilities identify insanitary conditions so that they can implement appropriate corrective actions. This guidance is also intended to help state regulatory agencies understand some examples of what FDA has considered to be insanitary conditions that could cause a drug to become contaminated or rendered injurious to health.  This is just a partial list of items from the guidance document.</a:t>
            </a:r>
          </a:p>
          <a:p>
            <a:endParaRPr lang="en-US" dirty="0"/>
          </a:p>
          <a:p>
            <a:r>
              <a:rPr lang="en-US" dirty="0"/>
              <a:t>If more than 5% of pharmacy</a:t>
            </a:r>
            <a:r>
              <a:rPr lang="en-US" baseline="0" dirty="0"/>
              <a:t> dispensing is compounded sterile preparations sent out of state then you have to license as an outsourcing facility and are subject to FDA inspections.</a:t>
            </a:r>
            <a:endParaRPr lang="en-US" dirty="0"/>
          </a:p>
        </p:txBody>
      </p:sp>
      <p:sp>
        <p:nvSpPr>
          <p:cNvPr id="4" name="Slide Number Placeholder 3"/>
          <p:cNvSpPr>
            <a:spLocks noGrp="1"/>
          </p:cNvSpPr>
          <p:nvPr>
            <p:ph type="sldNum" sz="quarter" idx="10"/>
          </p:nvPr>
        </p:nvSpPr>
        <p:spPr/>
        <p:txBody>
          <a:bodyPr/>
          <a:lstStyle/>
          <a:p>
            <a:fld id="{C4245CC6-CBBC-43D8-92C0-23F0739802CB}" type="slidenum">
              <a:rPr lang="en-US" smtClean="0"/>
              <a:pPr/>
              <a:t>17</a:t>
            </a:fld>
            <a:endParaRPr lang="en-US"/>
          </a:p>
        </p:txBody>
      </p:sp>
    </p:spTree>
    <p:extLst>
      <p:ext uri="{BB962C8B-B14F-4D97-AF65-F5344CB8AC3E}">
        <p14:creationId xmlns:p14="http://schemas.microsoft.com/office/powerpoint/2010/main" val="41909672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Above is a list of insanitary conditions that FDA considers to be particularly serious.  If any one of these conditions exists, FDA strongly recommends that a compounding facility immediately initiate a recall of purportedly sterile drugs and cease sterile operations until the condition has been corrected. </a:t>
            </a:r>
          </a:p>
        </p:txBody>
      </p:sp>
      <p:sp>
        <p:nvSpPr>
          <p:cNvPr id="4" name="Slide Number Placeholder 3"/>
          <p:cNvSpPr>
            <a:spLocks noGrp="1"/>
          </p:cNvSpPr>
          <p:nvPr>
            <p:ph type="sldNum" sz="quarter" idx="10"/>
          </p:nvPr>
        </p:nvSpPr>
        <p:spPr/>
        <p:txBody>
          <a:bodyPr/>
          <a:lstStyle/>
          <a:p>
            <a:fld id="{C4245CC6-CBBC-43D8-92C0-23F0739802CB}" type="slidenum">
              <a:rPr lang="en-US" smtClean="0"/>
              <a:pPr/>
              <a:t>19</a:t>
            </a:fld>
            <a:endParaRPr lang="en-US"/>
          </a:p>
        </p:txBody>
      </p:sp>
    </p:spTree>
    <p:extLst>
      <p:ext uri="{BB962C8B-B14F-4D97-AF65-F5344CB8AC3E}">
        <p14:creationId xmlns:p14="http://schemas.microsoft.com/office/powerpoint/2010/main" val="11882000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Safe.pharmacy</a:t>
            </a:r>
            <a:r>
              <a:rPr lang="en-US" dirty="0"/>
              <a:t> replaced </a:t>
            </a:r>
            <a:r>
              <a:rPr lang="en-US" dirty="0" err="1"/>
              <a:t>Awarxe</a:t>
            </a:r>
            <a:r>
              <a:rPr lang="en-US" dirty="0"/>
              <a:t>.</a:t>
            </a:r>
            <a:r>
              <a:rPr lang="en-US" baseline="0" dirty="0"/>
              <a:t>  </a:t>
            </a:r>
            <a:r>
              <a:rPr lang="en-US" baseline="0" dirty="0" err="1"/>
              <a:t>Safe.pharmacy</a:t>
            </a:r>
            <a:r>
              <a:rPr lang="en-US" baseline="0" dirty="0"/>
              <a:t> is the name of the program </a:t>
            </a:r>
            <a:r>
              <a:rPr lang="en-US" b="1" u="sng" baseline="0" dirty="0"/>
              <a:t>and</a:t>
            </a:r>
            <a:r>
              <a:rPr lang="en-US" baseline="0" dirty="0"/>
              <a:t> the website address.  If consumers click the “Buy Safely” tab at the top of the first page they get to the Buy Safely search engine and list – see next slide.</a:t>
            </a:r>
            <a:endParaRPr lang="en-US" dirty="0"/>
          </a:p>
        </p:txBody>
      </p:sp>
      <p:sp>
        <p:nvSpPr>
          <p:cNvPr id="4" name="Slide Number Placeholder 3"/>
          <p:cNvSpPr>
            <a:spLocks noGrp="1"/>
          </p:cNvSpPr>
          <p:nvPr>
            <p:ph type="sldNum" sz="quarter" idx="10"/>
          </p:nvPr>
        </p:nvSpPr>
        <p:spPr/>
        <p:txBody>
          <a:bodyPr/>
          <a:lstStyle/>
          <a:p>
            <a:fld id="{C4245CC6-CBBC-43D8-92C0-23F0739802CB}" type="slidenum">
              <a:rPr lang="en-US" smtClean="0"/>
              <a:pPr/>
              <a:t>22</a:t>
            </a:fld>
            <a:endParaRPr lang="en-US"/>
          </a:p>
        </p:txBody>
      </p:sp>
    </p:spTree>
    <p:extLst>
      <p:ext uri="{BB962C8B-B14F-4D97-AF65-F5344CB8AC3E}">
        <p14:creationId xmlns:p14="http://schemas.microsoft.com/office/powerpoint/2010/main" val="5355915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If consumers click the “Buy Safely” tab at the top of the first page they get to this page.  This page has a search engine if the consumer has a pharmacy website they want to look up or they can just download the website list.  Either way the consumer will be able to find a reputable online pharmacy website.</a:t>
            </a:r>
            <a:endParaRPr lang="en-US" dirty="0"/>
          </a:p>
        </p:txBody>
      </p:sp>
      <p:sp>
        <p:nvSpPr>
          <p:cNvPr id="4" name="Slide Number Placeholder 3"/>
          <p:cNvSpPr>
            <a:spLocks noGrp="1"/>
          </p:cNvSpPr>
          <p:nvPr>
            <p:ph type="sldNum" sz="quarter" idx="10"/>
          </p:nvPr>
        </p:nvSpPr>
        <p:spPr/>
        <p:txBody>
          <a:bodyPr/>
          <a:lstStyle/>
          <a:p>
            <a:fld id="{C4245CC6-CBBC-43D8-92C0-23F0739802CB}" type="slidenum">
              <a:rPr lang="en-US" smtClean="0"/>
              <a:pPr/>
              <a:t>23</a:t>
            </a:fld>
            <a:endParaRPr lang="en-US"/>
          </a:p>
        </p:txBody>
      </p:sp>
    </p:spTree>
    <p:extLst>
      <p:ext uri="{BB962C8B-B14F-4D97-AF65-F5344CB8AC3E}">
        <p14:creationId xmlns:p14="http://schemas.microsoft.com/office/powerpoint/2010/main" val="183662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4213"/>
            <a:ext cx="4572000" cy="3430587"/>
          </a:xfrm>
        </p:spPr>
      </p:sp>
      <p:sp>
        <p:nvSpPr>
          <p:cNvPr id="3" name="Notes Placeholder 2"/>
          <p:cNvSpPr>
            <a:spLocks noGrp="1"/>
          </p:cNvSpPr>
          <p:nvPr>
            <p:ph type="body" idx="1"/>
          </p:nvPr>
        </p:nvSpPr>
        <p:spPr/>
        <p:txBody>
          <a:bodyPr/>
          <a:lstStyle/>
          <a:p>
            <a:pPr marL="0" lvl="2" defTabSz="926131">
              <a:defRPr/>
            </a:pPr>
            <a:r>
              <a:rPr lang="en-US" sz="1000" b="1" i="0" u="none" strike="noStrike" kern="1200" baseline="0" dirty="0">
                <a:solidFill>
                  <a:schemeClr val="tx1"/>
                </a:solidFill>
                <a:latin typeface="+mn-lt"/>
                <a:ea typeface="+mn-ea"/>
                <a:cs typeface="+mn-cs"/>
              </a:rPr>
              <a:t>"Significant Adverse Drug Event" </a:t>
            </a:r>
            <a:r>
              <a:rPr lang="en-US" sz="1000" b="0" i="0" u="none" strike="noStrike" kern="1200" baseline="0" dirty="0">
                <a:solidFill>
                  <a:schemeClr val="tx1"/>
                </a:solidFill>
                <a:latin typeface="+mn-lt"/>
                <a:ea typeface="+mn-ea"/>
                <a:cs typeface="+mn-cs"/>
              </a:rPr>
              <a:t>means a drug related incident that results in harm to the patient. </a:t>
            </a:r>
          </a:p>
          <a:p>
            <a:pPr marL="0" lvl="2" defTabSz="926131">
              <a:defRPr/>
            </a:pPr>
            <a:endParaRPr lang="en-US" sz="1200" b="0" i="0" u="none" strike="noStrike" kern="1200" baseline="0" dirty="0">
              <a:solidFill>
                <a:schemeClr val="tx1"/>
              </a:solidFill>
              <a:latin typeface="+mn-lt"/>
              <a:ea typeface="+mn-ea"/>
              <a:cs typeface="+mn-cs"/>
            </a:endParaRPr>
          </a:p>
          <a:p>
            <a:pPr marL="0" lvl="2" defTabSz="926131">
              <a:defRPr/>
            </a:pPr>
            <a:r>
              <a:rPr lang="en-US" sz="1000" dirty="0"/>
              <a:t>Intervention = doctor visit, labs or hospitalization </a:t>
            </a:r>
          </a:p>
          <a:p>
            <a:endParaRPr lang="en-US" dirty="0"/>
          </a:p>
          <a:p>
            <a:endParaRPr lang="en-US" dirty="0"/>
          </a:p>
        </p:txBody>
      </p:sp>
      <p:sp>
        <p:nvSpPr>
          <p:cNvPr id="4" name="Slide Number Placeholder 3"/>
          <p:cNvSpPr>
            <a:spLocks noGrp="1"/>
          </p:cNvSpPr>
          <p:nvPr>
            <p:ph type="sldNum" sz="quarter" idx="10"/>
          </p:nvPr>
        </p:nvSpPr>
        <p:spPr/>
        <p:txBody>
          <a:bodyPr/>
          <a:lstStyle/>
          <a:p>
            <a:fld id="{C4245CC6-CBBC-43D8-92C0-23F0739802CB}" type="slidenum">
              <a:rPr lang="en-US" smtClean="0"/>
              <a:pPr/>
              <a:t>3</a:t>
            </a:fld>
            <a:endParaRPr lang="en-US"/>
          </a:p>
        </p:txBody>
      </p:sp>
    </p:spTree>
    <p:extLst>
      <p:ext uri="{BB962C8B-B14F-4D97-AF65-F5344CB8AC3E}">
        <p14:creationId xmlns:p14="http://schemas.microsoft.com/office/powerpoint/2010/main" val="16086652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Buried in the </a:t>
            </a:r>
            <a:r>
              <a:rPr lang="en-US" dirty="0" err="1"/>
              <a:t>Safe.Pharmacy</a:t>
            </a:r>
            <a:r>
              <a:rPr lang="en-US" dirty="0"/>
              <a:t> website</a:t>
            </a:r>
            <a:r>
              <a:rPr lang="en-US" baseline="0" dirty="0"/>
              <a:t> is a link to the not recommended page full of thousands of names of not recommended/bad online pharmacies.  </a:t>
            </a:r>
            <a:endParaRPr lang="en-US" dirty="0"/>
          </a:p>
        </p:txBody>
      </p:sp>
      <p:sp>
        <p:nvSpPr>
          <p:cNvPr id="4" name="Slide Number Placeholder 3"/>
          <p:cNvSpPr>
            <a:spLocks noGrp="1"/>
          </p:cNvSpPr>
          <p:nvPr>
            <p:ph type="sldNum" sz="quarter" idx="10"/>
          </p:nvPr>
        </p:nvSpPr>
        <p:spPr/>
        <p:txBody>
          <a:bodyPr/>
          <a:lstStyle/>
          <a:p>
            <a:fld id="{C4245CC6-CBBC-43D8-92C0-23F0739802CB}" type="slidenum">
              <a:rPr lang="en-US" smtClean="0"/>
              <a:pPr/>
              <a:t>24</a:t>
            </a:fld>
            <a:endParaRPr lang="en-US"/>
          </a:p>
        </p:txBody>
      </p:sp>
    </p:spTree>
    <p:extLst>
      <p:ext uri="{BB962C8B-B14F-4D97-AF65-F5344CB8AC3E}">
        <p14:creationId xmlns:p14="http://schemas.microsoft.com/office/powerpoint/2010/main" val="40694811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Callers</a:t>
            </a:r>
            <a:r>
              <a:rPr lang="en-US" baseline="0" dirty="0"/>
              <a:t> asked for wholesaler account numbers and say that the BOP</a:t>
            </a:r>
            <a:r>
              <a:rPr lang="en-US" sz="1200" kern="1200" dirty="0">
                <a:solidFill>
                  <a:schemeClr val="tx1"/>
                </a:solidFill>
                <a:effectLst/>
                <a:latin typeface="+mn-lt"/>
                <a:ea typeface="+mn-ea"/>
                <a:cs typeface="+mn-cs"/>
              </a:rPr>
              <a:t> uses this for notification of recalls.  We don’t send</a:t>
            </a:r>
            <a:r>
              <a:rPr lang="en-US" sz="1200" kern="1200" baseline="0" dirty="0">
                <a:solidFill>
                  <a:schemeClr val="tx1"/>
                </a:solidFill>
                <a:effectLst/>
                <a:latin typeface="+mn-lt"/>
                <a:ea typeface="+mn-ea"/>
                <a:cs typeface="+mn-cs"/>
              </a:rPr>
              <a:t> out recall notifications and won’t just call and ask for a wholesaler and especially a whole account number out of the blue.</a:t>
            </a:r>
            <a:endParaRPr lang="en-US" dirty="0"/>
          </a:p>
        </p:txBody>
      </p:sp>
      <p:sp>
        <p:nvSpPr>
          <p:cNvPr id="4" name="Slide Number Placeholder 3"/>
          <p:cNvSpPr>
            <a:spLocks noGrp="1"/>
          </p:cNvSpPr>
          <p:nvPr>
            <p:ph type="sldNum" sz="quarter" idx="10"/>
          </p:nvPr>
        </p:nvSpPr>
        <p:spPr/>
        <p:txBody>
          <a:bodyPr/>
          <a:lstStyle/>
          <a:p>
            <a:fld id="{C4245CC6-CBBC-43D8-92C0-23F0739802CB}" type="slidenum">
              <a:rPr lang="en-US" smtClean="0"/>
              <a:pPr/>
              <a:t>31</a:t>
            </a:fld>
            <a:endParaRPr lang="en-US"/>
          </a:p>
        </p:txBody>
      </p:sp>
    </p:spTree>
    <p:extLst>
      <p:ext uri="{BB962C8B-B14F-4D97-AF65-F5344CB8AC3E}">
        <p14:creationId xmlns:p14="http://schemas.microsoft.com/office/powerpoint/2010/main" val="16586563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a:solidFill>
                  <a:schemeClr val="tx1"/>
                </a:solidFill>
                <a:effectLst/>
                <a:latin typeface="+mn-lt"/>
                <a:ea typeface="+mn-ea"/>
                <a:cs typeface="+mn-cs"/>
              </a:rPr>
              <a:t>The above graph illustrates all causes of drug overdose death in the United States – opioids, stimulant, illicit and prescription</a:t>
            </a:r>
            <a:r>
              <a:rPr lang="en-US" sz="1200" b="0" i="0" kern="1200" baseline="0" dirty="0">
                <a:solidFill>
                  <a:schemeClr val="tx1"/>
                </a:solidFill>
                <a:effectLst/>
                <a:latin typeface="+mn-lt"/>
                <a:ea typeface="+mn-ea"/>
                <a:cs typeface="+mn-cs"/>
              </a:rPr>
              <a:t> drug</a:t>
            </a:r>
            <a:r>
              <a:rPr lang="en-US" sz="1200" b="0" i="0" kern="1200" dirty="0">
                <a:solidFill>
                  <a:schemeClr val="tx1"/>
                </a:solidFill>
                <a:effectLst/>
                <a:latin typeface="+mn-lt"/>
                <a:ea typeface="+mn-ea"/>
                <a:cs typeface="+mn-cs"/>
              </a:rPr>
              <a:t> sources.</a:t>
            </a:r>
            <a:r>
              <a:rPr lang="en-US" sz="1200" b="0" i="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In 2021, the drug overdose deaths in the United States were 16% higher than the rate in 2020.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69% of cases occurred among males (yellow line). Synthetic opioids other than methadone (primarily fentanyl) were the main driver of drug overdose deaths with a 7.5-fold increase from 2015 to 2021 (Figure 2).</a:t>
            </a: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Source: </a:t>
            </a:r>
            <a:r>
              <a:rPr lang="en-US" dirty="0">
                <a:hlinkClick r:id="rId3"/>
              </a:rPr>
              <a:t>Drug Overdose Death Rates | National Institute on Drug Abuse (NIDA) (nih.gov)</a:t>
            </a:r>
            <a:r>
              <a:rPr lang="en-US" dirty="0"/>
              <a:t> February 9, 2023,</a:t>
            </a:r>
            <a:r>
              <a:rPr lang="en-US" baseline="0" dirty="0"/>
              <a:t> </a:t>
            </a:r>
            <a:r>
              <a:rPr lang="en-US" dirty="0"/>
              <a:t>based on data from CDC WONDER</a:t>
            </a:r>
            <a:r>
              <a:rPr lang="en-US" baseline="0" dirty="0"/>
              <a:t> online database</a:t>
            </a:r>
            <a:endParaRPr lang="en-US" sz="1200" b="0" i="0" kern="1200" baseline="0" dirty="0">
              <a:solidFill>
                <a:schemeClr val="tx1"/>
              </a:solidFill>
              <a:effectLst/>
              <a:latin typeface="+mn-lt"/>
              <a:ea typeface="+mn-ea"/>
              <a:cs typeface="+mn-cs"/>
            </a:endParaRPr>
          </a:p>
          <a:p>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4245CC6-CBBC-43D8-92C0-23F0739802CB}" type="slidenum">
              <a:rPr lang="en-US" smtClean="0"/>
              <a:pPr/>
              <a:t>34</a:t>
            </a:fld>
            <a:endParaRPr lang="en-US"/>
          </a:p>
        </p:txBody>
      </p:sp>
    </p:spTree>
    <p:extLst>
      <p:ext uri="{BB962C8B-B14F-4D97-AF65-F5344CB8AC3E}">
        <p14:creationId xmlns:p14="http://schemas.microsoft.com/office/powerpoint/2010/main" val="28072037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Overall, drug overdose deaths rose from 2019 to 2021 with more than 106,000 drug overdose deaths reported in 2021. Deaths involving synthetic opioids other than methadone (primarily fentanyl) continued to rise with 70,601 overdose deaths reported in 2021. Overdose</a:t>
            </a:r>
            <a:r>
              <a:rPr lang="en-US" sz="1200" b="0" i="0" kern="1200" baseline="0" dirty="0">
                <a:solidFill>
                  <a:schemeClr val="tx1"/>
                </a:solidFill>
                <a:effectLst/>
                <a:latin typeface="+mn-lt"/>
                <a:ea typeface="+mn-ea"/>
                <a:cs typeface="+mn-cs"/>
              </a:rPr>
              <a:t> deaths</a:t>
            </a:r>
            <a:r>
              <a:rPr lang="en-US" sz="1200" b="0" i="0" kern="1200" dirty="0">
                <a:solidFill>
                  <a:schemeClr val="tx1"/>
                </a:solidFill>
                <a:effectLst/>
                <a:latin typeface="+mn-lt"/>
                <a:ea typeface="+mn-ea"/>
                <a:cs typeface="+mn-cs"/>
              </a:rPr>
              <a:t> involving stimulants, including cocaine or psychostimulants with abuse potential (primarily methamphetamine), also continued to increase in 2021. In the U.S., there were 32,537 overdose deaths in 2021 involving</a:t>
            </a:r>
            <a:r>
              <a:rPr lang="en-US" sz="1200" b="0" i="0" kern="1200" baseline="0" dirty="0">
                <a:solidFill>
                  <a:schemeClr val="tx1"/>
                </a:solidFill>
                <a:effectLst/>
                <a:latin typeface="+mn-lt"/>
                <a:ea typeface="+mn-ea"/>
                <a:cs typeface="+mn-cs"/>
              </a:rPr>
              <a:t> psychostimulants with abuse potential.  </a:t>
            </a:r>
            <a:r>
              <a:rPr lang="en-US" sz="1200" b="0" i="0" kern="1200" dirty="0">
                <a:solidFill>
                  <a:schemeClr val="tx1"/>
                </a:solidFill>
                <a:effectLst/>
                <a:latin typeface="+mn-lt"/>
                <a:ea typeface="+mn-ea"/>
                <a:cs typeface="+mn-cs"/>
              </a:rPr>
              <a:t>From 2019 to 2021, cocaine-involved deaths rose nearly 54% to 24,486 deaths.  </a:t>
            </a:r>
          </a:p>
          <a:p>
            <a:endParaRPr lang="en-US" sz="1200" b="0" i="0" kern="120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Source: </a:t>
            </a:r>
            <a:r>
              <a:rPr lang="en-US" dirty="0">
                <a:hlinkClick r:id="rId3"/>
              </a:rPr>
              <a:t>Drug Overdose Death Rates | National Institute on Drug Abuse (NIDA) (nih.gov)</a:t>
            </a:r>
            <a:r>
              <a:rPr lang="en-US" dirty="0"/>
              <a:t> February 9, 2023,</a:t>
            </a:r>
            <a:r>
              <a:rPr lang="en-US" baseline="0" dirty="0"/>
              <a:t> </a:t>
            </a:r>
            <a:r>
              <a:rPr lang="en-US" dirty="0"/>
              <a:t>based on data from CDC WONDER</a:t>
            </a:r>
            <a:r>
              <a:rPr lang="en-US" baseline="0" dirty="0"/>
              <a:t> online database</a:t>
            </a:r>
            <a:endParaRPr lang="en-US" sz="1200" b="0" i="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4245CC6-CBBC-43D8-92C0-23F0739802CB}" type="slidenum">
              <a:rPr lang="en-US" smtClean="0"/>
              <a:pPr/>
              <a:t>35</a:t>
            </a:fld>
            <a:endParaRPr lang="en-US"/>
          </a:p>
        </p:txBody>
      </p:sp>
    </p:spTree>
    <p:extLst>
      <p:ext uri="{BB962C8B-B14F-4D97-AF65-F5344CB8AC3E}">
        <p14:creationId xmlns:p14="http://schemas.microsoft.com/office/powerpoint/2010/main" val="8745237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Any opioid includes prescription opioids (natural and semi-synthetic opioids and methadone), heroin, and synthetic opioids other than methadone (primarily fentanyl). Opioid-involved overdose deaths rose from 21,089 in 2010 to 47,600 in 2017 and remained steady through 2019. This was followed by a significant increase in 2020 with 68,630 reported deaths and again in 2021 with 80,411 reported overdose deaths. The bars are overlaid by lines showing the number of deaths by gender from 1999 to 2021.  More than 70% of deaths occurred among males.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Source: </a:t>
            </a:r>
            <a:r>
              <a:rPr lang="en-US" dirty="0">
                <a:hlinkClick r:id="rId3"/>
              </a:rPr>
              <a:t>Drug Overdose Death Rates | National Institute on Drug Abuse (NIDA) (nih.gov)</a:t>
            </a:r>
            <a:r>
              <a:rPr lang="en-US" dirty="0"/>
              <a:t> February 9, 2023,</a:t>
            </a:r>
            <a:r>
              <a:rPr lang="en-US" baseline="0" dirty="0"/>
              <a:t> </a:t>
            </a:r>
            <a:r>
              <a:rPr lang="en-US" dirty="0"/>
              <a:t>based on data from CDC WONDER</a:t>
            </a:r>
            <a:r>
              <a:rPr lang="en-US" baseline="0" dirty="0"/>
              <a:t> online database</a:t>
            </a:r>
            <a:endParaRPr lang="en-US" sz="1200" b="0" i="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4245CC6-CBBC-43D8-92C0-23F0739802CB}" type="slidenum">
              <a:rPr lang="en-US" smtClean="0"/>
              <a:pPr/>
              <a:t>36</a:t>
            </a:fld>
            <a:endParaRPr lang="en-US"/>
          </a:p>
        </p:txBody>
      </p:sp>
    </p:spTree>
    <p:extLst>
      <p:ext uri="{BB962C8B-B14F-4D97-AF65-F5344CB8AC3E}">
        <p14:creationId xmlns:p14="http://schemas.microsoft.com/office/powerpoint/2010/main" val="9642315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Drug overdose deaths involving prescription opioids rose from 3,442 in 1999 to 17,029 in 2017. From 2017 to 2019, the number of deaths declined to 14,139.</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This was followed by a slight increase in 2020, with 16,416 reported deaths. In 2021, the number of reported deaths involving prescription opioids totaled 16,706. The bars are overlaid by a line showing the number of deaths involving prescription opioids in combination with synthetic opioids other than methadone (primarily fentanyl) from 1999 to 2021.</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Source: </a:t>
            </a:r>
            <a:r>
              <a:rPr lang="en-US" dirty="0">
                <a:hlinkClick r:id="rId3"/>
              </a:rPr>
              <a:t>Drug Overdose Death Rates | National Institute on Drug Abuse (NIDA) (nih.gov)</a:t>
            </a:r>
            <a:r>
              <a:rPr lang="en-US" dirty="0"/>
              <a:t> February 9, 2023,</a:t>
            </a:r>
            <a:r>
              <a:rPr lang="en-US" baseline="0" dirty="0"/>
              <a:t> </a:t>
            </a:r>
            <a:r>
              <a:rPr lang="en-US" dirty="0"/>
              <a:t>based on data from CDC WONDER</a:t>
            </a:r>
            <a:r>
              <a:rPr lang="en-US" baseline="0" dirty="0"/>
              <a:t> online database</a:t>
            </a:r>
            <a:endParaRPr lang="en-US" sz="1200" b="0" i="0" kern="1200" baseline="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4245CC6-CBBC-43D8-92C0-23F0739802CB}" type="slidenum">
              <a:rPr lang="en-US" smtClean="0"/>
              <a:pPr/>
              <a:t>37</a:t>
            </a:fld>
            <a:endParaRPr lang="en-US"/>
          </a:p>
        </p:txBody>
      </p:sp>
    </p:spTree>
    <p:extLst>
      <p:ext uri="{BB962C8B-B14F-4D97-AF65-F5344CB8AC3E}">
        <p14:creationId xmlns:p14="http://schemas.microsoft.com/office/powerpoint/2010/main" val="5016332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Drug overdose deaths involving heroin rose from 1,960 in 1999 to 15,482 in 2017 before trending down to 13,165 deaths in 2020 and 9,173 deaths in 2021. The bars are overlaid by lines showing the number of deaths involving heroin in combination with synthetic opioids other than methadone (primarily fentanyl) or without any other opioid from 1999 to 2021.</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Source: </a:t>
            </a:r>
            <a:r>
              <a:rPr lang="en-US" dirty="0">
                <a:hlinkClick r:id="rId3"/>
              </a:rPr>
              <a:t>Drug Overdose Death Rates | National Institute on Drug Abuse (NIDA) (nih.gov)</a:t>
            </a:r>
            <a:r>
              <a:rPr lang="en-US" dirty="0"/>
              <a:t> February 9, 2023,</a:t>
            </a:r>
            <a:r>
              <a:rPr lang="en-US" baseline="0" dirty="0"/>
              <a:t> </a:t>
            </a:r>
            <a:r>
              <a:rPr lang="en-US" dirty="0"/>
              <a:t>based on data from CDC WONDER</a:t>
            </a:r>
            <a:r>
              <a:rPr lang="en-US" baseline="0" dirty="0"/>
              <a:t> online database</a:t>
            </a:r>
            <a:endParaRPr lang="en-US" sz="1200" b="0" i="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4245CC6-CBBC-43D8-92C0-23F0739802CB}" type="slidenum">
              <a:rPr lang="en-US" smtClean="0"/>
              <a:pPr/>
              <a:t>38</a:t>
            </a:fld>
            <a:endParaRPr lang="en-US"/>
          </a:p>
        </p:txBody>
      </p:sp>
    </p:spTree>
    <p:extLst>
      <p:ext uri="{BB962C8B-B14F-4D97-AF65-F5344CB8AC3E}">
        <p14:creationId xmlns:p14="http://schemas.microsoft.com/office/powerpoint/2010/main" val="18090867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Psychostimulants</a:t>
            </a:r>
            <a:r>
              <a:rPr lang="en-US" sz="1200" b="0" i="0" kern="1200" baseline="0" dirty="0">
                <a:solidFill>
                  <a:schemeClr val="tx1"/>
                </a:solidFill>
                <a:effectLst/>
                <a:latin typeface="+mn-lt"/>
                <a:ea typeface="+mn-ea"/>
                <a:cs typeface="+mn-cs"/>
              </a:rPr>
              <a:t> in this graph is primarily methamphetamine.  </a:t>
            </a:r>
            <a:r>
              <a:rPr lang="en-US" sz="1200" b="0" i="0" kern="1200" dirty="0">
                <a:solidFill>
                  <a:schemeClr val="tx1"/>
                </a:solidFill>
                <a:effectLst/>
                <a:latin typeface="+mn-lt"/>
                <a:ea typeface="+mn-ea"/>
                <a:cs typeface="+mn-cs"/>
              </a:rPr>
              <a:t>Drug overdose deaths rose significantly</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from 12,122 in 2015 to 53,495 in 2021. The bars are overlaid by lines showing the number of deaths involving stimulants in combination with synthetic opioids other than methadone (primarily fentanyl) or without any opioid. The number of deaths involving stimulants has increased steadily since 2014 regardless of opioid involvement.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Source: </a:t>
            </a:r>
            <a:r>
              <a:rPr lang="en-US" dirty="0">
                <a:hlinkClick r:id="rId3"/>
              </a:rPr>
              <a:t>Drug Overdose Death Rates | National Institute on Drug Abuse (NIDA) (nih.gov)</a:t>
            </a:r>
            <a:r>
              <a:rPr lang="en-US" dirty="0"/>
              <a:t> February 9, 2023,</a:t>
            </a:r>
            <a:r>
              <a:rPr lang="en-US" baseline="0" dirty="0"/>
              <a:t> </a:t>
            </a:r>
            <a:r>
              <a:rPr lang="en-US" dirty="0"/>
              <a:t>based on data from CDC WONDER</a:t>
            </a:r>
            <a:r>
              <a:rPr lang="en-US" baseline="0" dirty="0"/>
              <a:t> online database</a:t>
            </a:r>
            <a:endParaRPr lang="en-US" sz="1200" b="0" i="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4245CC6-CBBC-43D8-92C0-23F0739802CB}" type="slidenum">
              <a:rPr lang="en-US" smtClean="0"/>
              <a:pPr/>
              <a:t>39</a:t>
            </a:fld>
            <a:endParaRPr lang="en-US"/>
          </a:p>
        </p:txBody>
      </p:sp>
    </p:spTree>
    <p:extLst>
      <p:ext uri="{BB962C8B-B14F-4D97-AF65-F5344CB8AC3E}">
        <p14:creationId xmlns:p14="http://schemas.microsoft.com/office/powerpoint/2010/main" val="1112530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Drug overdose deaths involving benzodiazepines steadily increased from 1,135 in 1999 to 11,537 in 2017 and declined to 9,711 in 2019. Between 2019 and 2021, deaths rose again to 12,499. The bars are overlaid by lines showing the number of deaths involving benzodiazepines in combination with synthetic opioids other than methadone (primarily fentanyl) or without any opioid.</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Source: </a:t>
            </a:r>
            <a:r>
              <a:rPr lang="en-US" dirty="0">
                <a:hlinkClick r:id="rId3"/>
              </a:rPr>
              <a:t>Drug Overdose Death Rates | National Institute on Drug Abuse (NIDA) (nih.gov)</a:t>
            </a:r>
            <a:r>
              <a:rPr lang="en-US" dirty="0"/>
              <a:t> February 9, 2023,</a:t>
            </a:r>
            <a:r>
              <a:rPr lang="en-US" baseline="0" dirty="0"/>
              <a:t> </a:t>
            </a:r>
            <a:r>
              <a:rPr lang="en-US" dirty="0"/>
              <a:t>based on data from CDC WONDER</a:t>
            </a:r>
            <a:r>
              <a:rPr lang="en-US" baseline="0" dirty="0"/>
              <a:t> online database</a:t>
            </a:r>
            <a:endParaRPr lang="en-US" sz="1200" b="0" i="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4245CC6-CBBC-43D8-92C0-23F0739802CB}" type="slidenum">
              <a:rPr lang="en-US" smtClean="0"/>
              <a:pPr/>
              <a:t>40</a:t>
            </a:fld>
            <a:endParaRPr lang="en-US"/>
          </a:p>
        </p:txBody>
      </p:sp>
    </p:spTree>
    <p:extLst>
      <p:ext uri="{BB962C8B-B14F-4D97-AF65-F5344CB8AC3E}">
        <p14:creationId xmlns:p14="http://schemas.microsoft.com/office/powerpoint/2010/main" val="12177346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Drug overdose deaths involving antidepressants rose steadily from 1,749 in 1999 to 5,269 in 2017. Since then, deaths have slightly risen with 5,859 in 2021. The bars are overlaid by lines showing the number of deaths involving antidepressants in combination with synthetic opioids other than methadone (primarily fentanyl) or without any opioid involvement.</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Source: </a:t>
            </a:r>
            <a:r>
              <a:rPr lang="en-US" dirty="0">
                <a:hlinkClick r:id="rId3"/>
              </a:rPr>
              <a:t>Drug Overdose Death Rates | National Institute on Drug Abuse (NIDA) (nih.gov)</a:t>
            </a:r>
            <a:r>
              <a:rPr lang="en-US" dirty="0"/>
              <a:t> February 9, 2023,</a:t>
            </a:r>
            <a:r>
              <a:rPr lang="en-US" baseline="0" dirty="0"/>
              <a:t> </a:t>
            </a:r>
            <a:r>
              <a:rPr lang="en-US" dirty="0"/>
              <a:t>based on data from CDC WONDER</a:t>
            </a:r>
            <a:r>
              <a:rPr lang="en-US" baseline="0" dirty="0"/>
              <a:t> online database</a:t>
            </a:r>
            <a:endParaRPr lang="en-US" sz="1200" b="0" i="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4245CC6-CBBC-43D8-92C0-23F0739802CB}" type="slidenum">
              <a:rPr lang="en-US" smtClean="0"/>
              <a:pPr/>
              <a:t>41</a:t>
            </a:fld>
            <a:endParaRPr lang="en-US"/>
          </a:p>
        </p:txBody>
      </p:sp>
    </p:spTree>
    <p:extLst>
      <p:ext uri="{BB962C8B-B14F-4D97-AF65-F5344CB8AC3E}">
        <p14:creationId xmlns:p14="http://schemas.microsoft.com/office/powerpoint/2010/main" val="3199956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4213"/>
            <a:ext cx="4572000" cy="34305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245CC6-CBBC-43D8-92C0-23F0739802CB}" type="slidenum">
              <a:rPr lang="en-US" smtClean="0"/>
              <a:pPr/>
              <a:t>4</a:t>
            </a:fld>
            <a:endParaRPr lang="en-US"/>
          </a:p>
        </p:txBody>
      </p:sp>
    </p:spTree>
    <p:extLst>
      <p:ext uri="{BB962C8B-B14F-4D97-AF65-F5344CB8AC3E}">
        <p14:creationId xmlns:p14="http://schemas.microsoft.com/office/powerpoint/2010/main" val="12111714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Rate for males is significantly higher than for females for all years.</a:t>
            </a:r>
          </a:p>
          <a:p>
            <a:r>
              <a:rPr lang="en-US" sz="1200" b="0" i="0" kern="1200" dirty="0">
                <a:solidFill>
                  <a:schemeClr val="tx1"/>
                </a:solidFill>
                <a:effectLst/>
                <a:latin typeface="+mn-lt"/>
                <a:ea typeface="+mn-ea"/>
                <a:cs typeface="+mn-cs"/>
              </a:rPr>
              <a:t>From 2020 through 2021, the age-adjusted rate of drug overdose deaths for males increased 14% from 39.5 to 45.1, and the rate for females increased 15% from 17.1 to 19.6.</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Among the total population, the age-adjusted rate of drug overdose deaths increased from 6.8 in 2001 to 11.5 in 2006, was stable from 2006 through 2013, then increased from 13.8 in 2013 to 32.4 in 2021; from 2020 through 2021, the rate increased 14%, from 28.3 to 32.4</a:t>
            </a:r>
            <a:endParaRPr lang="en-US" dirty="0"/>
          </a:p>
        </p:txBody>
      </p:sp>
      <p:sp>
        <p:nvSpPr>
          <p:cNvPr id="4" name="Slide Number Placeholder 3"/>
          <p:cNvSpPr>
            <a:spLocks noGrp="1"/>
          </p:cNvSpPr>
          <p:nvPr>
            <p:ph type="sldNum" sz="quarter" idx="10"/>
          </p:nvPr>
        </p:nvSpPr>
        <p:spPr/>
        <p:txBody>
          <a:bodyPr/>
          <a:lstStyle/>
          <a:p>
            <a:fld id="{C4245CC6-CBBC-43D8-92C0-23F0739802CB}" type="slidenum">
              <a:rPr lang="en-US" smtClean="0"/>
              <a:pPr/>
              <a:t>42</a:t>
            </a:fld>
            <a:endParaRPr lang="en-US"/>
          </a:p>
        </p:txBody>
      </p:sp>
    </p:spTree>
    <p:extLst>
      <p:ext uri="{BB962C8B-B14F-4D97-AF65-F5344CB8AC3E}">
        <p14:creationId xmlns:p14="http://schemas.microsoft.com/office/powerpoint/2010/main" val="7225763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Except for those aged 15–24, rates in 2021 were significantly higher than in 2020 for all age groups.</a:t>
            </a:r>
          </a:p>
          <a:p>
            <a:r>
              <a:rPr lang="en-US" sz="1200" b="0" i="0" kern="1200" dirty="0">
                <a:solidFill>
                  <a:schemeClr val="tx1"/>
                </a:solidFill>
                <a:effectLst/>
                <a:latin typeface="+mn-lt"/>
                <a:ea typeface="+mn-ea"/>
                <a:cs typeface="+mn-cs"/>
              </a:rPr>
              <a:t>35-44</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yrs</a:t>
            </a:r>
            <a:r>
              <a:rPr lang="en-US" sz="1200" b="0" i="0" kern="1200" baseline="0" dirty="0">
                <a:solidFill>
                  <a:schemeClr val="tx1"/>
                </a:solidFill>
                <a:effectLst/>
                <a:latin typeface="+mn-lt"/>
                <a:ea typeface="+mn-ea"/>
                <a:cs typeface="+mn-cs"/>
              </a:rPr>
              <a:t> old had the highest rates in 2020 and 2021.  </a:t>
            </a:r>
          </a:p>
          <a:p>
            <a:r>
              <a:rPr lang="en-US" sz="1200" b="0" i="0" kern="1200" dirty="0">
                <a:solidFill>
                  <a:schemeClr val="tx1"/>
                </a:solidFill>
                <a:effectLst/>
                <a:latin typeface="+mn-lt"/>
                <a:ea typeface="+mn-ea"/>
                <a:cs typeface="+mn-cs"/>
              </a:rPr>
              <a:t>Adults aged 65 and over experienced the largest percentage increase in drug overdose death rates from 2020 through 2021, with a 28% increase.</a:t>
            </a:r>
            <a:endParaRPr lang="en-US" dirty="0"/>
          </a:p>
        </p:txBody>
      </p:sp>
      <p:sp>
        <p:nvSpPr>
          <p:cNvPr id="4" name="Slide Number Placeholder 3"/>
          <p:cNvSpPr>
            <a:spLocks noGrp="1"/>
          </p:cNvSpPr>
          <p:nvPr>
            <p:ph type="sldNum" sz="quarter" idx="10"/>
          </p:nvPr>
        </p:nvSpPr>
        <p:spPr/>
        <p:txBody>
          <a:bodyPr/>
          <a:lstStyle/>
          <a:p>
            <a:fld id="{C4245CC6-CBBC-43D8-92C0-23F0739802CB}" type="slidenum">
              <a:rPr lang="en-US" smtClean="0"/>
              <a:pPr/>
              <a:t>43</a:t>
            </a:fld>
            <a:endParaRPr lang="en-US"/>
          </a:p>
        </p:txBody>
      </p:sp>
    </p:spTree>
    <p:extLst>
      <p:ext uri="{BB962C8B-B14F-4D97-AF65-F5344CB8AC3E}">
        <p14:creationId xmlns:p14="http://schemas.microsoft.com/office/powerpoint/2010/main" val="26365840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Except for non-Hispanic Asian people, rates in 2021 were significantly higher than in 2020 for all race and Hispanic-origin groups.</a:t>
            </a:r>
          </a:p>
          <a:p>
            <a:r>
              <a:rPr lang="en-US" sz="1200" b="0" i="0" kern="1200" dirty="0">
                <a:solidFill>
                  <a:schemeClr val="tx1"/>
                </a:solidFill>
                <a:effectLst/>
                <a:latin typeface="+mn-lt"/>
                <a:ea typeface="+mn-ea"/>
                <a:cs typeface="+mn-cs"/>
              </a:rPr>
              <a:t>Non-Hispanic American Indian or Alaska </a:t>
            </a:r>
            <a:r>
              <a:rPr lang="en-US" sz="1200" b="0" i="0" kern="1200">
                <a:solidFill>
                  <a:schemeClr val="tx1"/>
                </a:solidFill>
                <a:effectLst/>
                <a:latin typeface="+mn-lt"/>
                <a:ea typeface="+mn-ea"/>
                <a:cs typeface="+mn-cs"/>
              </a:rPr>
              <a:t>Native</a:t>
            </a:r>
            <a:r>
              <a:rPr lang="en-US" sz="1200" b="0" i="0" kern="1200" baseline="0">
                <a:solidFill>
                  <a:schemeClr val="tx1"/>
                </a:solidFill>
                <a:effectLst/>
                <a:latin typeface="+mn-lt"/>
                <a:ea typeface="+mn-ea"/>
                <a:cs typeface="+mn-cs"/>
              </a:rPr>
              <a:t> peoples</a:t>
            </a:r>
            <a:r>
              <a:rPr lang="en-US" sz="1200" b="0" i="0" kern="1200">
                <a:solidFill>
                  <a:schemeClr val="tx1"/>
                </a:solidFill>
                <a:effectLst/>
                <a:latin typeface="+mn-lt"/>
                <a:ea typeface="+mn-ea"/>
                <a:cs typeface="+mn-cs"/>
              </a:rPr>
              <a:t> </a:t>
            </a:r>
            <a:r>
              <a:rPr lang="en-US" sz="1200" b="0" i="0" kern="1200" dirty="0">
                <a:solidFill>
                  <a:schemeClr val="tx1"/>
                </a:solidFill>
                <a:effectLst/>
                <a:latin typeface="+mn-lt"/>
                <a:ea typeface="+mn-ea"/>
                <a:cs typeface="+mn-cs"/>
              </a:rPr>
              <a:t>had the highest</a:t>
            </a:r>
            <a:r>
              <a:rPr lang="en-US" sz="1200" b="0" i="0" kern="1200" baseline="0" dirty="0">
                <a:solidFill>
                  <a:schemeClr val="tx1"/>
                </a:solidFill>
                <a:effectLst/>
                <a:latin typeface="+mn-lt"/>
                <a:ea typeface="+mn-ea"/>
                <a:cs typeface="+mn-cs"/>
              </a:rPr>
              <a:t> rates in 2020 and 2021.</a:t>
            </a:r>
          </a:p>
          <a:p>
            <a:r>
              <a:rPr lang="en-US" sz="1200" b="0" i="0" kern="1200" baseline="0" dirty="0">
                <a:solidFill>
                  <a:schemeClr val="tx1"/>
                </a:solidFill>
                <a:effectLst/>
                <a:latin typeface="+mn-lt"/>
                <a:ea typeface="+mn-ea"/>
                <a:cs typeface="+mn-cs"/>
              </a:rPr>
              <a:t>Non-Hispanic Asian people had the lowest rates in 2020 and 2021.</a:t>
            </a:r>
            <a:endParaRPr lang="en-US" dirty="0"/>
          </a:p>
        </p:txBody>
      </p:sp>
      <p:sp>
        <p:nvSpPr>
          <p:cNvPr id="4" name="Slide Number Placeholder 3"/>
          <p:cNvSpPr>
            <a:spLocks noGrp="1"/>
          </p:cNvSpPr>
          <p:nvPr>
            <p:ph type="sldNum" sz="quarter" idx="10"/>
          </p:nvPr>
        </p:nvSpPr>
        <p:spPr/>
        <p:txBody>
          <a:bodyPr/>
          <a:lstStyle/>
          <a:p>
            <a:fld id="{C4245CC6-CBBC-43D8-92C0-23F0739802CB}" type="slidenum">
              <a:rPr lang="en-US" smtClean="0"/>
              <a:pPr/>
              <a:t>44</a:t>
            </a:fld>
            <a:endParaRPr lang="en-US"/>
          </a:p>
        </p:txBody>
      </p:sp>
    </p:spTree>
    <p:extLst>
      <p:ext uri="{BB962C8B-B14F-4D97-AF65-F5344CB8AC3E}">
        <p14:creationId xmlns:p14="http://schemas.microsoft.com/office/powerpoint/2010/main" val="17869914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245CC6-CBBC-43D8-92C0-23F0739802CB}" type="slidenum">
              <a:rPr lang="en-US" smtClean="0"/>
              <a:pPr/>
              <a:t>45</a:t>
            </a:fld>
            <a:endParaRPr lang="en-US"/>
          </a:p>
        </p:txBody>
      </p:sp>
    </p:spTree>
    <p:extLst>
      <p:ext uri="{BB962C8B-B14F-4D97-AF65-F5344CB8AC3E}">
        <p14:creationId xmlns:p14="http://schemas.microsoft.com/office/powerpoint/2010/main" val="12492113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2022 rates are similar to 2021 for both NM and the US</a:t>
            </a:r>
          </a:p>
          <a:p>
            <a:r>
              <a:rPr lang="en-US" dirty="0"/>
              <a:t>NM ranks 7</a:t>
            </a:r>
            <a:r>
              <a:rPr lang="en-US" baseline="30000" dirty="0"/>
              <a:t>th</a:t>
            </a:r>
            <a:r>
              <a:rPr lang="en-US" dirty="0"/>
              <a:t> among states in 2022 (provisional data, but not likely to change), with a rate well above the national rate; </a:t>
            </a:r>
          </a:p>
          <a:p>
            <a:r>
              <a:rPr lang="en-US" dirty="0"/>
              <a:t>The drug overdose death rate was fairly stable averaging around 24.5 and rising slowly from 2007 to 2018</a:t>
            </a:r>
          </a:p>
          <a:p>
            <a:r>
              <a:rPr lang="en-US" dirty="0"/>
              <a:t>The influx of methamphetamine beginning in 2017 and (especially) fentanyl in 2019-21 drove the rate up</a:t>
            </a:r>
          </a:p>
          <a:p>
            <a:endParaRPr lang="en-US" dirty="0"/>
          </a:p>
        </p:txBody>
      </p:sp>
      <p:sp>
        <p:nvSpPr>
          <p:cNvPr id="4" name="Slide Number Placeholder 3"/>
          <p:cNvSpPr>
            <a:spLocks noGrp="1"/>
          </p:cNvSpPr>
          <p:nvPr>
            <p:ph type="sldNum" sz="quarter" idx="10"/>
          </p:nvPr>
        </p:nvSpPr>
        <p:spPr/>
        <p:txBody>
          <a:bodyPr/>
          <a:lstStyle/>
          <a:p>
            <a:fld id="{C4245CC6-CBBC-43D8-92C0-23F0739802CB}" type="slidenum">
              <a:rPr lang="en-US" smtClean="0"/>
              <a:pPr/>
              <a:t>47</a:t>
            </a:fld>
            <a:endParaRPr lang="en-US"/>
          </a:p>
        </p:txBody>
      </p:sp>
    </p:spTree>
    <p:extLst>
      <p:ext uri="{BB962C8B-B14F-4D97-AF65-F5344CB8AC3E}">
        <p14:creationId xmlns:p14="http://schemas.microsoft.com/office/powerpoint/2010/main" val="35377026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NM ranks 6</a:t>
            </a:r>
            <a:r>
              <a:rPr lang="en-US" baseline="30000" dirty="0"/>
              <a:t>th</a:t>
            </a:r>
            <a:r>
              <a:rPr lang="en-US" dirty="0"/>
              <a:t> among states in 2021 (provisional data, but not likely to change), with a rate well above the national rate; first time in the top 10 since 2015 (7</a:t>
            </a:r>
            <a:r>
              <a:rPr lang="en-US" baseline="30000" dirty="0"/>
              <a:t>th</a:t>
            </a:r>
            <a:r>
              <a:rPr lang="en-US" dirty="0"/>
              <a:t>) </a:t>
            </a:r>
            <a:r>
              <a:rPr lang="en-US" baseline="0" dirty="0"/>
              <a:t>per </a:t>
            </a:r>
            <a:r>
              <a:rPr lang="en-US" sz="1200" dirty="0">
                <a:solidFill>
                  <a:schemeClr val="tx1"/>
                </a:solidFill>
              </a:rPr>
              <a:t>James Davis, MA , </a:t>
            </a:r>
            <a:r>
              <a:rPr lang="en-US" dirty="0"/>
              <a:t>Epidemiology and Response Division, </a:t>
            </a:r>
            <a:r>
              <a:rPr lang="en-US" sz="1200" dirty="0">
                <a:solidFill>
                  <a:schemeClr val="tx1"/>
                </a:solidFill>
              </a:rPr>
              <a:t>New Mexico Dept. of Health</a:t>
            </a:r>
            <a:endParaRPr lang="en-US" dirty="0"/>
          </a:p>
          <a:p>
            <a:endParaRPr lang="en-US" dirty="0"/>
          </a:p>
        </p:txBody>
      </p:sp>
      <p:sp>
        <p:nvSpPr>
          <p:cNvPr id="4" name="Slide Number Placeholder 3"/>
          <p:cNvSpPr>
            <a:spLocks noGrp="1"/>
          </p:cNvSpPr>
          <p:nvPr>
            <p:ph type="sldNum" sz="quarter" idx="10"/>
          </p:nvPr>
        </p:nvSpPr>
        <p:spPr/>
        <p:txBody>
          <a:bodyPr/>
          <a:lstStyle/>
          <a:p>
            <a:fld id="{C4245CC6-CBBC-43D8-92C0-23F0739802CB}" type="slidenum">
              <a:rPr lang="en-US" smtClean="0"/>
              <a:pPr/>
              <a:t>48</a:t>
            </a:fld>
            <a:endParaRPr lang="en-US"/>
          </a:p>
        </p:txBody>
      </p:sp>
    </p:spTree>
    <p:extLst>
      <p:ext uri="{BB962C8B-B14F-4D97-AF65-F5344CB8AC3E}">
        <p14:creationId xmlns:p14="http://schemas.microsoft.com/office/powerpoint/2010/main" val="8214091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Methamphetamine stepped up in 2017 and again in 2018 to become the leading drug problem.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Fentanyl took off in 2019, and more so in 2020 and eclipsed methamphetamine in early 2021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Overall overdose deaths have plateaued in 2022-23 after a peak in early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Deaths involving more than one drug are counted more than once in this graph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shaded</a:t>
            </a:r>
            <a:r>
              <a:rPr lang="en-US" sz="1200" kern="1200" baseline="0" dirty="0">
                <a:solidFill>
                  <a:schemeClr val="tx1"/>
                </a:solidFill>
                <a:effectLst/>
                <a:latin typeface="+mn-lt"/>
                <a:ea typeface="+mn-ea"/>
                <a:cs typeface="+mn-cs"/>
              </a:rPr>
              <a:t> area is provisional data and is subject to change.</a:t>
            </a:r>
            <a:r>
              <a:rPr lang="en-US" baseline="0" dirty="0"/>
              <a:t>– per </a:t>
            </a:r>
            <a:r>
              <a:rPr lang="en-US" sz="1200" dirty="0">
                <a:solidFill>
                  <a:schemeClr val="tx1"/>
                </a:solidFill>
              </a:rPr>
              <a:t>James Davis, MA, </a:t>
            </a:r>
            <a:r>
              <a:rPr lang="en-US" dirty="0"/>
              <a:t>Epidemiology and Response Division, </a:t>
            </a:r>
            <a:r>
              <a:rPr lang="en-US" sz="1200" dirty="0">
                <a:solidFill>
                  <a:schemeClr val="tx1"/>
                </a:solidFill>
              </a:rPr>
              <a:t>New Mexico Dept. of Health</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Almost all of the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fentanyl involved in overdose death is illicitly manufactured.</a:t>
            </a:r>
            <a:r>
              <a:rPr lang="en-US" sz="1200" kern="1200" baseline="0" dirty="0">
                <a:solidFill>
                  <a:schemeClr val="tx1"/>
                </a:solidFill>
                <a:effectLst/>
                <a:latin typeface="+mn-lt"/>
                <a:ea typeface="+mn-ea"/>
                <a:cs typeface="+mn-cs"/>
              </a:rPr>
              <a:t>  That said toxicology can’t really tell the difference – per James Davis, Prescription Drug Overdose Prevention Epidemiologist, New Mexico Dept. of Health</a:t>
            </a:r>
            <a:endParaRPr lang="en-US" baseline="0" dirty="0"/>
          </a:p>
          <a:p>
            <a:r>
              <a:rPr lang="en-US" dirty="0"/>
              <a:t>Can</a:t>
            </a:r>
            <a:r>
              <a:rPr lang="en-US" baseline="0" dirty="0"/>
              <a:t> confidently say methamphetamine is illicit per Jim Davis, DOH (2019).  This meth is very potent, very pure and is psychoactive because it is the D-isomer meth.</a:t>
            </a:r>
          </a:p>
          <a:p>
            <a:endParaRPr lang="en-US" dirty="0"/>
          </a:p>
        </p:txBody>
      </p:sp>
      <p:sp>
        <p:nvSpPr>
          <p:cNvPr id="4" name="Slide Number Placeholder 3"/>
          <p:cNvSpPr>
            <a:spLocks noGrp="1"/>
          </p:cNvSpPr>
          <p:nvPr>
            <p:ph type="sldNum" sz="quarter" idx="10"/>
          </p:nvPr>
        </p:nvSpPr>
        <p:spPr/>
        <p:txBody>
          <a:bodyPr/>
          <a:lstStyle/>
          <a:p>
            <a:fld id="{C4245CC6-CBBC-43D8-92C0-23F0739802CB}" type="slidenum">
              <a:rPr lang="en-US" smtClean="0"/>
              <a:pPr/>
              <a:t>49</a:t>
            </a:fld>
            <a:endParaRPr lang="en-US"/>
          </a:p>
        </p:txBody>
      </p:sp>
    </p:spTree>
    <p:extLst>
      <p:ext uri="{BB962C8B-B14F-4D97-AF65-F5344CB8AC3E}">
        <p14:creationId xmlns:p14="http://schemas.microsoft.com/office/powerpoint/2010/main" val="20460785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Deaths involving fentanyl may also have involved other drugs</a:t>
            </a:r>
          </a:p>
          <a:p>
            <a:r>
              <a:rPr lang="en-US" dirty="0"/>
              <a:t>No apparent effect of pandemic restrictions beginning March 2020 on either fentanyl or non-fentanyl overdose deaths</a:t>
            </a:r>
          </a:p>
          <a:p>
            <a:r>
              <a:rPr lang="en-US" dirty="0"/>
              <a:t>Drop in non-fentanyl overdose starting in October 2021 may reflect fentanyl crowding out other drugs, especially heroin</a:t>
            </a:r>
          </a:p>
          <a:p>
            <a:r>
              <a:rPr lang="en-US" dirty="0"/>
              <a:t>It’s at the end of the run, in provisional data, so we’ll need to wait and see how it changes</a:t>
            </a:r>
          </a:p>
          <a:p>
            <a:endParaRPr lang="en-US" dirty="0"/>
          </a:p>
        </p:txBody>
      </p:sp>
      <p:sp>
        <p:nvSpPr>
          <p:cNvPr id="4" name="Slide Number Placeholder 3"/>
          <p:cNvSpPr>
            <a:spLocks noGrp="1"/>
          </p:cNvSpPr>
          <p:nvPr>
            <p:ph type="sldNum" sz="quarter" idx="5"/>
          </p:nvPr>
        </p:nvSpPr>
        <p:spPr/>
        <p:txBody>
          <a:bodyPr/>
          <a:lstStyle/>
          <a:p>
            <a:fld id="{C4245CC6-CBBC-43D8-92C0-23F0739802CB}" type="slidenum">
              <a:rPr lang="en-US" smtClean="0"/>
              <a:pPr/>
              <a:t>50</a:t>
            </a:fld>
            <a:endParaRPr lang="en-US"/>
          </a:p>
        </p:txBody>
      </p:sp>
    </p:spTree>
    <p:extLst>
      <p:ext uri="{BB962C8B-B14F-4D97-AF65-F5344CB8AC3E}">
        <p14:creationId xmlns:p14="http://schemas.microsoft.com/office/powerpoint/2010/main" val="1464900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increase in overdose deaths involving non-fentanyl Rx opioids in 2020 appears to be a reflection of the increase in overdose deaths involving fentanyl.  The increase in the number of these deaths that also involved fentanyl was far greater than the increase in the number of these deaths that involved any other drug.</a:t>
            </a:r>
          </a:p>
          <a:p>
            <a:endParaRPr lang="en-US" dirty="0"/>
          </a:p>
        </p:txBody>
      </p:sp>
      <p:sp>
        <p:nvSpPr>
          <p:cNvPr id="4" name="Slide Number Placeholder 3"/>
          <p:cNvSpPr>
            <a:spLocks noGrp="1"/>
          </p:cNvSpPr>
          <p:nvPr>
            <p:ph type="sldNum" sz="quarter" idx="5"/>
          </p:nvPr>
        </p:nvSpPr>
        <p:spPr/>
        <p:txBody>
          <a:bodyPr/>
          <a:lstStyle/>
          <a:p>
            <a:fld id="{C4245CC6-CBBC-43D8-92C0-23F0739802CB}" type="slidenum">
              <a:rPr lang="en-US" smtClean="0"/>
              <a:pPr/>
              <a:t>51</a:t>
            </a:fld>
            <a:endParaRPr lang="en-US"/>
          </a:p>
        </p:txBody>
      </p:sp>
    </p:spTree>
    <p:extLst>
      <p:ext uri="{BB962C8B-B14F-4D97-AF65-F5344CB8AC3E}">
        <p14:creationId xmlns:p14="http://schemas.microsoft.com/office/powerpoint/2010/main" val="2529027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Fentanyl was involved in over 600 deaths – more than 10x methadone</a:t>
            </a:r>
          </a:p>
          <a:p>
            <a:r>
              <a:rPr lang="en-US" dirty="0"/>
              <a:t>Oxycodone and alprazolam are common on this list</a:t>
            </a:r>
          </a:p>
          <a:p>
            <a:r>
              <a:rPr lang="en-US" dirty="0"/>
              <a:t>Gabapentin is not a controlled substance but it is reported</a:t>
            </a:r>
            <a:r>
              <a:rPr lang="en-US" baseline="0" dirty="0"/>
              <a:t> to</a:t>
            </a:r>
            <a:r>
              <a:rPr lang="en-US" dirty="0"/>
              <a:t> the PMP as of 2023.</a:t>
            </a:r>
            <a:r>
              <a:rPr lang="en-US" baseline="0" dirty="0"/>
              <a:t>  Defined as a “drug of concern”</a:t>
            </a:r>
            <a:r>
              <a:rPr lang="en-US" dirty="0"/>
              <a:t>.</a:t>
            </a:r>
          </a:p>
          <a:p>
            <a:endParaRPr lang="en-US" dirty="0"/>
          </a:p>
        </p:txBody>
      </p:sp>
      <p:sp>
        <p:nvSpPr>
          <p:cNvPr id="4" name="Slide Number Placeholder 3"/>
          <p:cNvSpPr>
            <a:spLocks noGrp="1"/>
          </p:cNvSpPr>
          <p:nvPr>
            <p:ph type="sldNum" sz="quarter" idx="10"/>
          </p:nvPr>
        </p:nvSpPr>
        <p:spPr/>
        <p:txBody>
          <a:bodyPr/>
          <a:lstStyle/>
          <a:p>
            <a:fld id="{C4245CC6-CBBC-43D8-92C0-23F0739802CB}" type="slidenum">
              <a:rPr lang="en-US" smtClean="0"/>
              <a:pPr/>
              <a:t>52</a:t>
            </a:fld>
            <a:endParaRPr lang="en-US"/>
          </a:p>
        </p:txBody>
      </p:sp>
    </p:spTree>
    <p:extLst>
      <p:ext uri="{BB962C8B-B14F-4D97-AF65-F5344CB8AC3E}">
        <p14:creationId xmlns:p14="http://schemas.microsoft.com/office/powerpoint/2010/main" val="799687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4213"/>
            <a:ext cx="4572000" cy="34305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245CC6-CBBC-43D8-92C0-23F0739802CB}" type="slidenum">
              <a:rPr lang="en-US" smtClean="0"/>
              <a:pPr/>
              <a:t>5</a:t>
            </a:fld>
            <a:endParaRPr lang="en-US"/>
          </a:p>
        </p:txBody>
      </p:sp>
    </p:spTree>
    <p:extLst>
      <p:ext uri="{BB962C8B-B14F-4D97-AF65-F5344CB8AC3E}">
        <p14:creationId xmlns:p14="http://schemas.microsoft.com/office/powerpoint/2010/main" val="12623944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FDA advice</a:t>
            </a:r>
            <a:r>
              <a:rPr lang="en-US" baseline="0" dirty="0"/>
              <a:t> in mind when evaluating for drug–drug and drug-disease interactions</a:t>
            </a:r>
            <a:endParaRPr lang="en-US" dirty="0"/>
          </a:p>
        </p:txBody>
      </p:sp>
      <p:sp>
        <p:nvSpPr>
          <p:cNvPr id="4" name="Slide Number Placeholder 3"/>
          <p:cNvSpPr>
            <a:spLocks noGrp="1"/>
          </p:cNvSpPr>
          <p:nvPr>
            <p:ph type="sldNum" sz="quarter" idx="10"/>
          </p:nvPr>
        </p:nvSpPr>
        <p:spPr/>
        <p:txBody>
          <a:bodyPr/>
          <a:lstStyle/>
          <a:p>
            <a:fld id="{C4245CC6-CBBC-43D8-92C0-23F0739802CB}" type="slidenum">
              <a:rPr lang="en-US" smtClean="0"/>
              <a:pPr/>
              <a:t>53</a:t>
            </a:fld>
            <a:endParaRPr lang="en-US"/>
          </a:p>
        </p:txBody>
      </p:sp>
    </p:spTree>
    <p:extLst>
      <p:ext uri="{BB962C8B-B14F-4D97-AF65-F5344CB8AC3E}">
        <p14:creationId xmlns:p14="http://schemas.microsoft.com/office/powerpoint/2010/main" val="11399636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statewide rate is 52.</a:t>
            </a:r>
          </a:p>
          <a:p>
            <a:r>
              <a:rPr lang="en-US" dirty="0"/>
              <a:t>The large population in Bernalillo County means that a middling rate represents a large number of deaths</a:t>
            </a:r>
          </a:p>
          <a:p>
            <a:endParaRPr lang="en-US" dirty="0"/>
          </a:p>
        </p:txBody>
      </p:sp>
      <p:sp>
        <p:nvSpPr>
          <p:cNvPr id="4" name="Slide Number Placeholder 3"/>
          <p:cNvSpPr>
            <a:spLocks noGrp="1"/>
          </p:cNvSpPr>
          <p:nvPr>
            <p:ph type="sldNum" sz="quarter" idx="10"/>
          </p:nvPr>
        </p:nvSpPr>
        <p:spPr/>
        <p:txBody>
          <a:bodyPr/>
          <a:lstStyle/>
          <a:p>
            <a:fld id="{C4245CC6-CBBC-43D8-92C0-23F0739802CB}" type="slidenum">
              <a:rPr lang="en-US" smtClean="0"/>
              <a:pPr/>
              <a:t>54</a:t>
            </a:fld>
            <a:endParaRPr lang="en-US"/>
          </a:p>
        </p:txBody>
      </p:sp>
    </p:spTree>
    <p:extLst>
      <p:ext uri="{BB962C8B-B14F-4D97-AF65-F5344CB8AC3E}">
        <p14:creationId xmlns:p14="http://schemas.microsoft.com/office/powerpoint/2010/main" val="6789945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Deaths are per 100,000</a:t>
            </a:r>
          </a:p>
        </p:txBody>
      </p:sp>
      <p:sp>
        <p:nvSpPr>
          <p:cNvPr id="4" name="Slide Number Placeholder 3"/>
          <p:cNvSpPr>
            <a:spLocks noGrp="1"/>
          </p:cNvSpPr>
          <p:nvPr>
            <p:ph type="sldNum" sz="quarter" idx="10"/>
          </p:nvPr>
        </p:nvSpPr>
        <p:spPr/>
        <p:txBody>
          <a:bodyPr/>
          <a:lstStyle/>
          <a:p>
            <a:fld id="{C4245CC6-CBBC-43D8-92C0-23F0739802CB}" type="slidenum">
              <a:rPr lang="en-US" smtClean="0"/>
              <a:pPr/>
              <a:t>55</a:t>
            </a:fld>
            <a:endParaRPr lang="en-US"/>
          </a:p>
        </p:txBody>
      </p:sp>
    </p:spTree>
    <p:extLst>
      <p:ext uri="{BB962C8B-B14F-4D97-AF65-F5344CB8AC3E}">
        <p14:creationId xmlns:p14="http://schemas.microsoft.com/office/powerpoint/2010/main" val="37552274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4213"/>
            <a:ext cx="4572000" cy="34305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245CC6-CBBC-43D8-92C0-23F0739802CB}"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38514067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addition of gabapentin, </a:t>
            </a:r>
            <a:r>
              <a:rPr lang="en-US" dirty="0" err="1"/>
              <a:t>gabapentinoids</a:t>
            </a:r>
            <a:r>
              <a:rPr lang="en-US" dirty="0"/>
              <a:t> are the second largest drug category in terms of number of patients.</a:t>
            </a:r>
          </a:p>
          <a:p>
            <a:r>
              <a:rPr lang="en-US" dirty="0"/>
              <a:t>The number of patients with concurrent opioids and </a:t>
            </a:r>
            <a:r>
              <a:rPr lang="en-US" dirty="0" err="1"/>
              <a:t>gabapentinoids</a:t>
            </a:r>
            <a:r>
              <a:rPr lang="en-US" dirty="0"/>
              <a:t> is higher than the number with concurrent opioids &amp; benzodiazepines</a:t>
            </a:r>
          </a:p>
          <a:p>
            <a:endParaRPr lang="en-US" dirty="0"/>
          </a:p>
        </p:txBody>
      </p:sp>
      <p:sp>
        <p:nvSpPr>
          <p:cNvPr id="4" name="Slide Number Placeholder 3"/>
          <p:cNvSpPr>
            <a:spLocks noGrp="1"/>
          </p:cNvSpPr>
          <p:nvPr>
            <p:ph type="sldNum" sz="quarter" idx="10"/>
          </p:nvPr>
        </p:nvSpPr>
        <p:spPr/>
        <p:txBody>
          <a:bodyPr/>
          <a:lstStyle/>
          <a:p>
            <a:fld id="{C4245CC6-CBBC-43D8-92C0-23F0739802CB}" type="slidenum">
              <a:rPr lang="en-US" smtClean="0"/>
              <a:pPr/>
              <a:t>57</a:t>
            </a:fld>
            <a:endParaRPr lang="en-US"/>
          </a:p>
        </p:txBody>
      </p:sp>
    </p:spTree>
    <p:extLst>
      <p:ext uri="{BB962C8B-B14F-4D97-AF65-F5344CB8AC3E}">
        <p14:creationId xmlns:p14="http://schemas.microsoft.com/office/powerpoint/2010/main" val="28646555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rate of decline slowed sharply after 2020Q2 and the seasonality vanished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C4245CC6-CBBC-43D8-92C0-23F0739802CB}" type="slidenum">
              <a:rPr lang="en-US" smtClean="0"/>
              <a:pPr/>
              <a:t>58</a:t>
            </a:fld>
            <a:endParaRPr lang="en-US"/>
          </a:p>
        </p:txBody>
      </p:sp>
    </p:spTree>
    <p:extLst>
      <p:ext uri="{BB962C8B-B14F-4D97-AF65-F5344CB8AC3E}">
        <p14:creationId xmlns:p14="http://schemas.microsoft.com/office/powerpoint/2010/main" val="34870907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declines in MME and DME did not slow as much as the declines in patients, indicating that the slowdown was among patients with low quantities</a:t>
            </a:r>
          </a:p>
          <a:p>
            <a:endParaRPr lang="en-US" dirty="0"/>
          </a:p>
        </p:txBody>
      </p:sp>
      <p:sp>
        <p:nvSpPr>
          <p:cNvPr id="4" name="Slide Number Placeholder 3"/>
          <p:cNvSpPr>
            <a:spLocks noGrp="1"/>
          </p:cNvSpPr>
          <p:nvPr>
            <p:ph type="sldNum" sz="quarter" idx="10"/>
          </p:nvPr>
        </p:nvSpPr>
        <p:spPr/>
        <p:txBody>
          <a:bodyPr/>
          <a:lstStyle/>
          <a:p>
            <a:fld id="{C4245CC6-CBBC-43D8-92C0-23F0739802CB}" type="slidenum">
              <a:rPr lang="en-US" smtClean="0"/>
              <a:pPr/>
              <a:t>59</a:t>
            </a:fld>
            <a:endParaRPr lang="en-US"/>
          </a:p>
        </p:txBody>
      </p:sp>
    </p:spTree>
    <p:extLst>
      <p:ext uri="{BB962C8B-B14F-4D97-AF65-F5344CB8AC3E}">
        <p14:creationId xmlns:p14="http://schemas.microsoft.com/office/powerpoint/2010/main" val="311274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in way in which CS were counted was made in 2020Q3 – added </a:t>
            </a:r>
            <a:r>
              <a:rPr lang="en-US" dirty="0" err="1"/>
              <a:t>misc</a:t>
            </a:r>
            <a:r>
              <a:rPr lang="en-US" dirty="0"/>
              <a:t>, barbiturates, some stimulants; increased the numbers of patients and prescribers.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That change makes it hard to interpret any effect of the pandemic. The addition of gabapentin in 2023 increased the number of patients and the number with multiple provider episodes.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Jim Davis also mentioned that drug shortages and staff shortages is also a factor in more providers and more pharmacies being used to fill prescriptions than before.</a:t>
            </a:r>
          </a:p>
          <a:p>
            <a:endParaRPr lang="en-US" dirty="0"/>
          </a:p>
          <a:p>
            <a:endParaRPr lang="en-US" dirty="0"/>
          </a:p>
        </p:txBody>
      </p:sp>
      <p:sp>
        <p:nvSpPr>
          <p:cNvPr id="4" name="Slide Number Placeholder 3"/>
          <p:cNvSpPr>
            <a:spLocks noGrp="1"/>
          </p:cNvSpPr>
          <p:nvPr>
            <p:ph type="sldNum" sz="quarter" idx="10"/>
          </p:nvPr>
        </p:nvSpPr>
        <p:spPr/>
        <p:txBody>
          <a:bodyPr/>
          <a:lstStyle/>
          <a:p>
            <a:fld id="{C4245CC6-CBBC-43D8-92C0-23F0739802CB}" type="slidenum">
              <a:rPr lang="en-US" smtClean="0"/>
              <a:pPr/>
              <a:t>60</a:t>
            </a:fld>
            <a:endParaRPr lang="en-US"/>
          </a:p>
        </p:txBody>
      </p:sp>
    </p:spTree>
    <p:extLst>
      <p:ext uri="{BB962C8B-B14F-4D97-AF65-F5344CB8AC3E}">
        <p14:creationId xmlns:p14="http://schemas.microsoft.com/office/powerpoint/2010/main" val="14253276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 doses, chronic use, overlapping prescriptions from different prescribers, concurrent opioids and benzodiazepines and </a:t>
            </a:r>
          </a:p>
          <a:p>
            <a:r>
              <a:rPr lang="en-US" dirty="0"/>
              <a:t>Multiple prescriber episodes have been shown in the literature to be associated with a higher risk of overdose death</a:t>
            </a:r>
          </a:p>
          <a:p>
            <a:r>
              <a:rPr lang="en-US" dirty="0"/>
              <a:t>High-dose prescriptions have continued to decline, with the rate of decline in opioids slowing after 2020Q2</a:t>
            </a:r>
          </a:p>
          <a:p>
            <a:r>
              <a:rPr lang="en-US" dirty="0"/>
              <a:t>We don’t expect any of these measures to go to zero, but some measures probably still have some distance to fall.</a:t>
            </a:r>
          </a:p>
          <a:p>
            <a:endParaRPr lang="en-US" dirty="0"/>
          </a:p>
        </p:txBody>
      </p:sp>
      <p:sp>
        <p:nvSpPr>
          <p:cNvPr id="4" name="Slide Number Placeholder 3"/>
          <p:cNvSpPr>
            <a:spLocks noGrp="1"/>
          </p:cNvSpPr>
          <p:nvPr>
            <p:ph type="sldNum" sz="quarter" idx="10"/>
          </p:nvPr>
        </p:nvSpPr>
        <p:spPr/>
        <p:txBody>
          <a:bodyPr/>
          <a:lstStyle/>
          <a:p>
            <a:fld id="{C4245CC6-CBBC-43D8-92C0-23F0739802CB}" type="slidenum">
              <a:rPr lang="en-US" smtClean="0"/>
              <a:pPr/>
              <a:t>61</a:t>
            </a:fld>
            <a:endParaRPr lang="en-US"/>
          </a:p>
        </p:txBody>
      </p:sp>
    </p:spTree>
    <p:extLst>
      <p:ext uri="{BB962C8B-B14F-4D97-AF65-F5344CB8AC3E}">
        <p14:creationId xmlns:p14="http://schemas.microsoft.com/office/powerpoint/2010/main" val="21033956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gap is due to changes around the platform change in October 2016 which resulted in the addition of a large number of patients and a gap in PMP request data</a:t>
            </a:r>
          </a:p>
          <a:p>
            <a:r>
              <a:rPr lang="en-US" dirty="0"/>
              <a:t>The number of patients with chronic opioid prescriptions continues to decline.  There is a slowing of the decline in the “less than full time” category.   We don’t want to see sharp drops in the number of chronic patients.</a:t>
            </a:r>
          </a:p>
          <a:p>
            <a:r>
              <a:rPr lang="en-US" sz="1200" kern="1200" dirty="0">
                <a:solidFill>
                  <a:schemeClr val="tx1"/>
                </a:solidFill>
                <a:effectLst/>
                <a:latin typeface="+mn-lt"/>
                <a:ea typeface="+mn-ea"/>
                <a:cs typeface="+mn-cs"/>
              </a:rPr>
              <a:t>Full-time chronic patients are those who had coverage (days of supply) for at least 90% of the days in 6 months.  Less than full-time chronic patients are those who had at least 90 days of supply in 6 months, but for less than 90% of the days.  </a:t>
            </a:r>
            <a:endParaRPr lang="en-US" dirty="0"/>
          </a:p>
        </p:txBody>
      </p:sp>
      <p:sp>
        <p:nvSpPr>
          <p:cNvPr id="4" name="Slide Number Placeholder 3"/>
          <p:cNvSpPr>
            <a:spLocks noGrp="1"/>
          </p:cNvSpPr>
          <p:nvPr>
            <p:ph type="sldNum" sz="quarter" idx="10"/>
          </p:nvPr>
        </p:nvSpPr>
        <p:spPr/>
        <p:txBody>
          <a:bodyPr/>
          <a:lstStyle/>
          <a:p>
            <a:fld id="{C4245CC6-CBBC-43D8-92C0-23F0739802CB}" type="slidenum">
              <a:rPr lang="en-US" smtClean="0"/>
              <a:pPr/>
              <a:t>62</a:t>
            </a:fld>
            <a:endParaRPr lang="en-US"/>
          </a:p>
        </p:txBody>
      </p:sp>
    </p:spTree>
    <p:extLst>
      <p:ext uri="{BB962C8B-B14F-4D97-AF65-F5344CB8AC3E}">
        <p14:creationId xmlns:p14="http://schemas.microsoft.com/office/powerpoint/2010/main" val="413787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4213"/>
            <a:ext cx="4572000" cy="34305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245CC6-CBBC-43D8-92C0-23F0739802CB}" type="slidenum">
              <a:rPr lang="en-US" smtClean="0"/>
              <a:pPr/>
              <a:t>6</a:t>
            </a:fld>
            <a:endParaRPr lang="en-US"/>
          </a:p>
        </p:txBody>
      </p:sp>
    </p:spTree>
    <p:extLst>
      <p:ext uri="{BB962C8B-B14F-4D97-AF65-F5344CB8AC3E}">
        <p14:creationId xmlns:p14="http://schemas.microsoft.com/office/powerpoint/2010/main" val="26016062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Overlaps of at least 10 days.</a:t>
            </a:r>
          </a:p>
          <a:p>
            <a:r>
              <a:rPr lang="en-US" dirty="0"/>
              <a:t>The decline in the opioids froze after 2020Q2; Benzodiazepines continued down, although more slowly than prior to 2020Q2</a:t>
            </a:r>
          </a:p>
          <a:p>
            <a:endParaRPr lang="en-US" baseline="0" dirty="0"/>
          </a:p>
        </p:txBody>
      </p:sp>
      <p:sp>
        <p:nvSpPr>
          <p:cNvPr id="4" name="Slide Number Placeholder 3"/>
          <p:cNvSpPr>
            <a:spLocks noGrp="1"/>
          </p:cNvSpPr>
          <p:nvPr>
            <p:ph type="sldNum" sz="quarter" idx="10"/>
          </p:nvPr>
        </p:nvSpPr>
        <p:spPr/>
        <p:txBody>
          <a:bodyPr/>
          <a:lstStyle/>
          <a:p>
            <a:fld id="{C4245CC6-CBBC-43D8-92C0-23F0739802CB}" type="slidenum">
              <a:rPr lang="en-US" smtClean="0"/>
              <a:pPr/>
              <a:t>63</a:t>
            </a:fld>
            <a:endParaRPr lang="en-US"/>
          </a:p>
        </p:txBody>
      </p:sp>
    </p:spTree>
    <p:extLst>
      <p:ext uri="{BB962C8B-B14F-4D97-AF65-F5344CB8AC3E}">
        <p14:creationId xmlns:p14="http://schemas.microsoft.com/office/powerpoint/2010/main" val="6916781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decline slowed in mid 2019, but has continued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4245CC6-CBBC-43D8-92C0-23F0739802CB}" type="slidenum">
              <a:rPr lang="en-US" smtClean="0"/>
              <a:pPr/>
              <a:t>64</a:t>
            </a:fld>
            <a:endParaRPr lang="en-US"/>
          </a:p>
        </p:txBody>
      </p:sp>
    </p:spTree>
    <p:extLst>
      <p:ext uri="{BB962C8B-B14F-4D97-AF65-F5344CB8AC3E}">
        <p14:creationId xmlns:p14="http://schemas.microsoft.com/office/powerpoint/2010/main" val="42842413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PMP reports are being requested on almost half of new opioid patients with 4+ days of supply.  This could improve.</a:t>
            </a:r>
          </a:p>
          <a:p>
            <a:endParaRPr lang="en-US" dirty="0"/>
          </a:p>
        </p:txBody>
      </p:sp>
      <p:sp>
        <p:nvSpPr>
          <p:cNvPr id="4" name="Slide Number Placeholder 3"/>
          <p:cNvSpPr>
            <a:spLocks noGrp="1"/>
          </p:cNvSpPr>
          <p:nvPr>
            <p:ph type="sldNum" sz="quarter" idx="10"/>
          </p:nvPr>
        </p:nvSpPr>
        <p:spPr/>
        <p:txBody>
          <a:bodyPr/>
          <a:lstStyle/>
          <a:p>
            <a:fld id="{C4245CC6-CBBC-43D8-92C0-23F0739802CB}" type="slidenum">
              <a:rPr lang="en-US" smtClean="0"/>
              <a:pPr/>
              <a:t>65</a:t>
            </a:fld>
            <a:endParaRPr lang="en-US"/>
          </a:p>
        </p:txBody>
      </p:sp>
    </p:spTree>
    <p:extLst>
      <p:ext uri="{BB962C8B-B14F-4D97-AF65-F5344CB8AC3E}">
        <p14:creationId xmlns:p14="http://schemas.microsoft.com/office/powerpoint/2010/main" val="16527970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chronic opioid patients, providers are requesting PMP reports on more than 80%; more the 60% for benzodiazepine patients.</a:t>
            </a:r>
          </a:p>
          <a:p>
            <a:endParaRPr lang="en-US" dirty="0"/>
          </a:p>
        </p:txBody>
      </p:sp>
      <p:sp>
        <p:nvSpPr>
          <p:cNvPr id="4" name="Slide Number Placeholder 3"/>
          <p:cNvSpPr>
            <a:spLocks noGrp="1"/>
          </p:cNvSpPr>
          <p:nvPr>
            <p:ph type="sldNum" sz="quarter" idx="10"/>
          </p:nvPr>
        </p:nvSpPr>
        <p:spPr/>
        <p:txBody>
          <a:bodyPr/>
          <a:lstStyle/>
          <a:p>
            <a:fld id="{C4245CC6-CBBC-43D8-92C0-23F0739802CB}" type="slidenum">
              <a:rPr lang="en-US" smtClean="0"/>
              <a:pPr/>
              <a:t>66</a:t>
            </a:fld>
            <a:endParaRPr lang="en-US"/>
          </a:p>
        </p:txBody>
      </p:sp>
    </p:spTree>
    <p:extLst>
      <p:ext uri="{BB962C8B-B14F-4D97-AF65-F5344CB8AC3E}">
        <p14:creationId xmlns:p14="http://schemas.microsoft.com/office/powerpoint/2010/main" val="9055659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Among prescribers with at least 20 controlled substance patients</a:t>
            </a:r>
          </a:p>
          <a:p>
            <a:r>
              <a:rPr lang="en-US" dirty="0"/>
              <a:t>The collapse into groups obscures some differences among specialties.</a:t>
            </a:r>
          </a:p>
          <a:p>
            <a:r>
              <a:rPr lang="en-US" dirty="0"/>
              <a:t>Only 11 dentists &amp; om surgeons (N=174) were flagged for checking fewer than 50% - only about 7-8% of their patients require PMP checks.</a:t>
            </a:r>
          </a:p>
          <a:p>
            <a:r>
              <a:rPr lang="en-US" dirty="0"/>
              <a:t>Primary care does most opioid prescribing (60% of patients and 77% of MME) and most benzo prescribing (69% of patients and 60% of DME)</a:t>
            </a:r>
          </a:p>
          <a:p>
            <a:endParaRPr lang="en-US" dirty="0"/>
          </a:p>
        </p:txBody>
      </p:sp>
      <p:sp>
        <p:nvSpPr>
          <p:cNvPr id="4" name="Slide Number Placeholder 3"/>
          <p:cNvSpPr>
            <a:spLocks noGrp="1"/>
          </p:cNvSpPr>
          <p:nvPr>
            <p:ph type="sldNum" sz="quarter" idx="5"/>
          </p:nvPr>
        </p:nvSpPr>
        <p:spPr/>
        <p:txBody>
          <a:bodyPr/>
          <a:lstStyle/>
          <a:p>
            <a:fld id="{C4245CC6-CBBC-43D8-92C0-23F0739802CB}" type="slidenum">
              <a:rPr lang="en-US" smtClean="0"/>
              <a:pPr/>
              <a:t>67</a:t>
            </a:fld>
            <a:endParaRPr lang="en-US"/>
          </a:p>
        </p:txBody>
      </p:sp>
    </p:spTree>
    <p:extLst>
      <p:ext uri="{BB962C8B-B14F-4D97-AF65-F5344CB8AC3E}">
        <p14:creationId xmlns:p14="http://schemas.microsoft.com/office/powerpoint/2010/main" val="34326466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Substance Abuse and Mental Health Services Administration website you can access findtreatment.gov which has a facility locator program for substance use, mental health, buprenorphine practitioners, opioid treatment programs and health care centers</a:t>
            </a:r>
          </a:p>
        </p:txBody>
      </p:sp>
      <p:sp>
        <p:nvSpPr>
          <p:cNvPr id="4" name="Slide Number Placeholder 3"/>
          <p:cNvSpPr>
            <a:spLocks noGrp="1"/>
          </p:cNvSpPr>
          <p:nvPr>
            <p:ph type="sldNum" sz="quarter" idx="5"/>
          </p:nvPr>
        </p:nvSpPr>
        <p:spPr/>
        <p:txBody>
          <a:bodyPr/>
          <a:lstStyle/>
          <a:p>
            <a:fld id="{C4245CC6-CBBC-43D8-92C0-23F0739802CB}" type="slidenum">
              <a:rPr lang="en-US" smtClean="0"/>
              <a:pPr/>
              <a:t>68</a:t>
            </a:fld>
            <a:endParaRPr lang="en-US"/>
          </a:p>
        </p:txBody>
      </p:sp>
    </p:spTree>
    <p:extLst>
      <p:ext uri="{BB962C8B-B14F-4D97-AF65-F5344CB8AC3E}">
        <p14:creationId xmlns:p14="http://schemas.microsoft.com/office/powerpoint/2010/main" val="26636264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245CC6-CBBC-43D8-92C0-23F0739802CB}" type="slidenum">
              <a:rPr lang="en-US" smtClean="0"/>
              <a:pPr/>
              <a:t>69</a:t>
            </a:fld>
            <a:endParaRPr lang="en-US"/>
          </a:p>
        </p:txBody>
      </p:sp>
    </p:spTree>
    <p:extLst>
      <p:ext uri="{BB962C8B-B14F-4D97-AF65-F5344CB8AC3E}">
        <p14:creationId xmlns:p14="http://schemas.microsoft.com/office/powerpoint/2010/main" val="3924144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4213"/>
            <a:ext cx="4572000" cy="34305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245CC6-CBBC-43D8-92C0-23F0739802CB}" type="slidenum">
              <a:rPr lang="en-US" smtClean="0"/>
              <a:pPr/>
              <a:t>7</a:t>
            </a:fld>
            <a:endParaRPr lang="en-US"/>
          </a:p>
        </p:txBody>
      </p:sp>
    </p:spTree>
    <p:extLst>
      <p:ext uri="{BB962C8B-B14F-4D97-AF65-F5344CB8AC3E}">
        <p14:creationId xmlns:p14="http://schemas.microsoft.com/office/powerpoint/2010/main" val="521984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4213"/>
            <a:ext cx="4572000" cy="3430587"/>
          </a:xfrm>
        </p:spPr>
      </p:sp>
      <p:sp>
        <p:nvSpPr>
          <p:cNvPr id="3" name="Notes Placeholder 2"/>
          <p:cNvSpPr>
            <a:spLocks noGrp="1"/>
          </p:cNvSpPr>
          <p:nvPr>
            <p:ph type="body" idx="1"/>
          </p:nvPr>
        </p:nvSpPr>
        <p:spPr/>
        <p:txBody>
          <a:bodyPr/>
          <a:lstStyle/>
          <a:p>
            <a:r>
              <a:rPr lang="en-US" dirty="0"/>
              <a:t>Open ended</a:t>
            </a:r>
            <a:r>
              <a:rPr lang="en-US" baseline="0" dirty="0"/>
              <a:t> questions, what and how are most effective (Moore 2010)</a:t>
            </a:r>
          </a:p>
          <a:p>
            <a:endParaRPr lang="en-US" dirty="0"/>
          </a:p>
          <a:p>
            <a:r>
              <a:rPr lang="en-US" dirty="0"/>
              <a:t>Moore M, </a:t>
            </a:r>
            <a:r>
              <a:rPr lang="en-US" dirty="0" err="1"/>
              <a:t>Tschannen</a:t>
            </a:r>
            <a:r>
              <a:rPr lang="en-US" dirty="0"/>
              <a:t>-Moran B. Coaching Psychology Manual. Baltimore: Lippincott Williams &amp; Wilkins, 2010.</a:t>
            </a:r>
          </a:p>
          <a:p>
            <a:endParaRPr lang="en-US" dirty="0"/>
          </a:p>
        </p:txBody>
      </p:sp>
      <p:sp>
        <p:nvSpPr>
          <p:cNvPr id="4" name="Slide Number Placeholder 3"/>
          <p:cNvSpPr>
            <a:spLocks noGrp="1"/>
          </p:cNvSpPr>
          <p:nvPr>
            <p:ph type="sldNum" sz="quarter" idx="10"/>
          </p:nvPr>
        </p:nvSpPr>
        <p:spPr/>
        <p:txBody>
          <a:bodyPr/>
          <a:lstStyle/>
          <a:p>
            <a:fld id="{C4245CC6-CBBC-43D8-92C0-23F0739802CB}" type="slidenum">
              <a:rPr lang="en-US" smtClean="0"/>
              <a:pPr/>
              <a:t>8</a:t>
            </a:fld>
            <a:endParaRPr lang="en-US"/>
          </a:p>
        </p:txBody>
      </p:sp>
    </p:spTree>
    <p:extLst>
      <p:ext uri="{BB962C8B-B14F-4D97-AF65-F5344CB8AC3E}">
        <p14:creationId xmlns:p14="http://schemas.microsoft.com/office/powerpoint/2010/main" val="479548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4213"/>
            <a:ext cx="4572000" cy="34305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245CC6-CBBC-43D8-92C0-23F0739802CB}" type="slidenum">
              <a:rPr lang="en-US" smtClean="0"/>
              <a:pPr/>
              <a:t>9</a:t>
            </a:fld>
            <a:endParaRPr lang="en-US"/>
          </a:p>
        </p:txBody>
      </p:sp>
    </p:spTree>
    <p:extLst>
      <p:ext uri="{BB962C8B-B14F-4D97-AF65-F5344CB8AC3E}">
        <p14:creationId xmlns:p14="http://schemas.microsoft.com/office/powerpoint/2010/main" val="3983104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4213"/>
            <a:ext cx="4572000" cy="34305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245CC6-CBBC-43D8-92C0-23F0739802CB}" type="slidenum">
              <a:rPr lang="en-US" smtClean="0"/>
              <a:pPr/>
              <a:t>10</a:t>
            </a:fld>
            <a:endParaRPr lang="en-US"/>
          </a:p>
        </p:txBody>
      </p:sp>
    </p:spTree>
    <p:extLst>
      <p:ext uri="{BB962C8B-B14F-4D97-AF65-F5344CB8AC3E}">
        <p14:creationId xmlns:p14="http://schemas.microsoft.com/office/powerpoint/2010/main" val="2295076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B071D9F3-FF8D-4937-9650-F23C600F990A}" type="datetime1">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DF96A9-030F-4D13-8119-4A71DCCE136D}" type="slidenum">
              <a:rPr lang="en-US" smtClean="0">
                <a:solidFill>
                  <a:prstClr val="black">
                    <a:tint val="75000"/>
                  </a:prstClr>
                </a:solidFill>
              </a:rPr>
              <a:pPr/>
              <a:t>‹#›</a:t>
            </a:fld>
            <a:endParaRPr lang="en-US">
              <a:solidFill>
                <a:prstClr val="black">
                  <a:tint val="75000"/>
                </a:prstClr>
              </a:solidFill>
            </a:endParaRP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CCA86F-9FCF-4BE5-831F-248816EBEB5E}" type="datetime1">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DF96A9-030F-4D13-8119-4A71DCCE136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807564-533F-4386-804E-408B6FC1A235}" type="datetime1">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DF96A9-030F-4D13-8119-4A71DCCE136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85800" y="6248400"/>
            <a:ext cx="1905000" cy="457200"/>
          </a:xfrm>
        </p:spPr>
        <p:txBody>
          <a:bodyPr/>
          <a:lstStyle>
            <a:lvl1pPr>
              <a:defRPr/>
            </a:lvl1pPr>
          </a:lstStyle>
          <a:p>
            <a:fld id="{22519B0F-CC59-479F-99E9-FAA9652E361A}" type="datetime1">
              <a:rPr lang="en-US" smtClean="0">
                <a:solidFill>
                  <a:prstClr val="white">
                    <a:shade val="50000"/>
                  </a:prstClr>
                </a:solidFill>
              </a:rPr>
              <a:pPr/>
              <a:t>12/6/2023</a:t>
            </a:fld>
            <a:endParaRPr lang="en-US">
              <a:solidFill>
                <a:prstClr val="white">
                  <a:shade val="50000"/>
                </a:prstClr>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solidFill>
                <a:prstClr val="white">
                  <a:shade val="50000"/>
                </a:prstClr>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C8704977-9AD0-4E68-8054-8E2DA54B126A}" type="slidenum">
              <a:rPr lang="en-US">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22859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03639F-1920-4685-90FB-D9689793DA44}" type="datetime1">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DF96A9-030F-4D13-8119-4A71DCCE136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5" name="Title 94"/>
          <p:cNvSpPr>
            <a:spLocks noGrp="1"/>
          </p:cNvSpPr>
          <p:nvPr>
            <p:ph type="title"/>
          </p:nvPr>
        </p:nvSpPr>
        <p:spPr>
          <a:xfrm>
            <a:off x="457200" y="4463568"/>
            <a:ext cx="8305800" cy="1143000"/>
          </a:xfrm>
        </p:spPr>
        <p:txBody>
          <a:bodyPr/>
          <a:lstStyle/>
          <a:p>
            <a:r>
              <a:rPr lang="en-US"/>
              <a:t>Click to edit Master title style</a:t>
            </a:r>
          </a:p>
        </p:txBody>
      </p:sp>
      <p:sp>
        <p:nvSpPr>
          <p:cNvPr id="2" name="Date Placeholder 1"/>
          <p:cNvSpPr>
            <a:spLocks noGrp="1"/>
          </p:cNvSpPr>
          <p:nvPr>
            <p:ph type="dt" sz="half" idx="10"/>
          </p:nvPr>
        </p:nvSpPr>
        <p:spPr/>
        <p:txBody>
          <a:bodyPr/>
          <a:lstStyle/>
          <a:p>
            <a:fld id="{34F5EAE1-D68B-4A7E-AF88-BCAFB0F50A87}" type="datetime1">
              <a:rPr lang="en-US" smtClean="0">
                <a:solidFill>
                  <a:prstClr val="black">
                    <a:tint val="75000"/>
                  </a:prstClr>
                </a:solidFill>
              </a:rPr>
              <a:pPr/>
              <a:t>12/6/2023</a:t>
            </a:fld>
            <a:endParaRPr lang="en-US">
              <a:solidFill>
                <a:prstClr val="black">
                  <a:tint val="75000"/>
                </a:prstClr>
              </a:solidFill>
            </a:endParaRPr>
          </a:p>
        </p:txBody>
      </p:sp>
      <p:sp>
        <p:nvSpPr>
          <p:cNvPr id="91" name="Footer Placeholder 90"/>
          <p:cNvSpPr>
            <a:spLocks noGrp="1"/>
          </p:cNvSpPr>
          <p:nvPr>
            <p:ph type="ftr" sz="quarter" idx="11"/>
          </p:nvPr>
        </p:nvSpPr>
        <p:spPr/>
        <p:txBody>
          <a:bodyPr/>
          <a:lstStyle/>
          <a:p>
            <a:endParaRPr lang="en-US">
              <a:solidFill>
                <a:prstClr val="black">
                  <a:tint val="75000"/>
                </a:prstClr>
              </a:solidFill>
            </a:endParaRPr>
          </a:p>
        </p:txBody>
      </p:sp>
      <p:sp>
        <p:nvSpPr>
          <p:cNvPr id="92" name="Slide Number Placeholder 91"/>
          <p:cNvSpPr>
            <a:spLocks noGrp="1"/>
          </p:cNvSpPr>
          <p:nvPr>
            <p:ph type="sldNum" sz="quarter" idx="12"/>
          </p:nvPr>
        </p:nvSpPr>
        <p:spPr/>
        <p:txBody>
          <a:bodyPr/>
          <a:lstStyle/>
          <a:p>
            <a:fld id="{D4DF96A9-030F-4D13-8119-4A71DCCE136D}" type="slidenum">
              <a:rPr lang="en-US" smtClean="0">
                <a:solidFill>
                  <a:prstClr val="black">
                    <a:tint val="75000"/>
                  </a:prstClr>
                </a:solidFill>
              </a:rPr>
              <a:pPr/>
              <a:t>‹#›</a:t>
            </a:fld>
            <a:endParaRPr lang="en-US">
              <a:solidFill>
                <a:prstClr val="black">
                  <a:tint val="75000"/>
                </a:prst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55D7D6-4D74-4167-A9E0-60B9204D2994}" type="datetime1">
              <a:rPr lang="en-US" smtClean="0">
                <a:solidFill>
                  <a:prstClr val="black">
                    <a:tint val="75000"/>
                  </a:prstClr>
                </a:solidFill>
              </a:rPr>
              <a:p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4DF96A9-030F-4D13-8119-4A71DCCE136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1155368-A623-497A-8273-BE7A7D047839}" type="datetime1">
              <a:rPr lang="en-US" smtClean="0">
                <a:solidFill>
                  <a:prstClr val="black">
                    <a:tint val="75000"/>
                  </a:prstClr>
                </a:solidFill>
              </a:rPr>
              <a:pPr/>
              <a:t>12/6/2023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4DF96A9-030F-4D13-8119-4A71DCCE136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23C1FD-FF1A-441D-85EA-707B56A3AF63}" type="datetime1">
              <a:rPr lang="en-US" smtClean="0">
                <a:solidFill>
                  <a:prstClr val="black">
                    <a:tint val="75000"/>
                  </a:prstClr>
                </a:solidFill>
              </a:rPr>
              <a:pPr/>
              <a:t>12/6/2023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4DF96A9-030F-4D13-8119-4A71DCCE136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43FA4A-D486-4DC5-B7F6-AE64EEC5EA29}" type="datetime1">
              <a:rPr lang="en-US" smtClean="0">
                <a:solidFill>
                  <a:prstClr val="black">
                    <a:tint val="75000"/>
                  </a:prstClr>
                </a:solidFill>
              </a:rPr>
              <a:pPr/>
              <a:t>12/6/2023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4DF96A9-030F-4D13-8119-4A71DCCE136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8311B9-A26F-46C7-AF69-A30E56841673}" type="datetime1">
              <a:rPr lang="en-US" smtClean="0">
                <a:solidFill>
                  <a:prstClr val="black">
                    <a:tint val="75000"/>
                  </a:prstClr>
                </a:solidFill>
              </a:rPr>
              <a:p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4DF96A9-030F-4D13-8119-4A71DCCE136D}" type="slidenum">
              <a:rPr lang="en-US" smtClean="0">
                <a:solidFill>
                  <a:prstClr val="black">
                    <a:tint val="75000"/>
                  </a:prstClr>
                </a:solidFill>
              </a:rPr>
              <a:pPr/>
              <a:t>‹#›</a:t>
            </a:fld>
            <a:endParaRPr lang="en-US">
              <a:solidFill>
                <a:prstClr val="black">
                  <a:tint val="75000"/>
                </a:prstClr>
              </a:solidFill>
            </a:endParaRP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p>
            <a:fld id="{EB5EB3C3-5631-4C32-95E0-893050ECE2CA}" type="datetime1">
              <a:rPr lang="en-US" smtClean="0">
                <a:solidFill>
                  <a:prstClr val="black">
                    <a:tint val="75000"/>
                  </a:prstClr>
                </a:solidFill>
              </a:rPr>
              <a:p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4DF96A9-030F-4D13-8119-4A71DCCE136D}" type="slidenum">
              <a:rPr lang="en-US" smtClean="0">
                <a:solidFill>
                  <a:prstClr val="black">
                    <a:tint val="75000"/>
                  </a:prstClr>
                </a:solidFill>
              </a:rPr>
              <a:pPr/>
              <a:t>‹#›</a:t>
            </a:fld>
            <a:endParaRPr lang="en-US">
              <a:solidFill>
                <a:prstClr val="black">
                  <a:tint val="75000"/>
                </a:prstClr>
              </a:solidFill>
            </a:endParaRP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C1091E80-FFB8-4B5E-B9BA-5D37B163E5CA}" type="datetime1">
              <a:rPr lang="en-US" smtClean="0">
                <a:solidFill>
                  <a:prstClr val="white">
                    <a:shade val="50000"/>
                  </a:prstClr>
                </a:solidFill>
              </a:rPr>
              <a:pPr/>
              <a:t>12/6/2023</a:t>
            </a:fld>
            <a:endParaRPr lang="en-US">
              <a:solidFill>
                <a:prstClr val="white">
                  <a:shade val="50000"/>
                </a:prstClr>
              </a:solidFill>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solidFill>
                <a:prstClr val="white">
                  <a:shade val="50000"/>
                </a:prstClr>
              </a:solidFill>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99B7159F-DD9C-4F70-A376-D97D33616C1D}" type="slidenum">
              <a:rPr lang="en-US" smtClean="0">
                <a:solidFill>
                  <a:prstClr val="white">
                    <a:shade val="50000"/>
                  </a:prstClr>
                </a:solidFill>
              </a:rPr>
              <a:pPr/>
              <a:t>‹#›</a:t>
            </a:fld>
            <a:endParaRPr lang="en-US">
              <a:solidFill>
                <a:prstClr val="white">
                  <a:shade val="50000"/>
                </a:prstClr>
              </a:solidFill>
            </a:endParaRPr>
          </a:p>
        </p:txBody>
      </p:sp>
    </p:spTree>
  </p:cSld>
  <p:clrMap bg1="dk1" tx1="lt1" bg2="dk2" tx2="lt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Lst>
  <p:hf sldNum="0" hdr="0" ftr="0" dt="0"/>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ismp.org/newsletters/acutecare/showarticle.aspx?id=91"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safe.pharmacy/not-recommended-site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apps2.deadiversion.usdoj.gov/esor/spring/main?execution=e1s1" TargetMode="External"/><Relationship Id="rId2" Type="http://schemas.openxmlformats.org/officeDocument/2006/relationships/hyperlink" Target="mailto:pharmacy.board@rld.nm.gov" TargetMode="External"/><Relationship Id="rId1" Type="http://schemas.openxmlformats.org/officeDocument/2006/relationships/slideLayout" Target="../slideLayouts/slideLayout2.xml"/><Relationship Id="rId5" Type="http://schemas.openxmlformats.org/officeDocument/2006/relationships/hyperlink" Target="https://www.donotcall.gov/" TargetMode="External"/><Relationship Id="rId4" Type="http://schemas.openxmlformats.org/officeDocument/2006/relationships/hyperlink" Target="https://www.ic3.gov/Home/FileComplaint"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cdc.gov/drugoverdose/epidemic/riskfactors.html"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hyperlink" Target="https://www.cdc.gov/drugoverdose/data/statedeaths/drug-overdose-death-2019.html"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s://www.cdc.gov/drugoverdose/deaths/2020.html"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fda.gov/ForConsumers/ConsumerUpdates/ucm096403.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uspharmacist.com/continuing_education/ceviewtest/lessonid/105916"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ismp.org/newsletters/acutecare/showarticle.aspx?id=91"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8805" y="1600200"/>
            <a:ext cx="6766389"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8686800"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33400" y="838200"/>
            <a:ext cx="8001000" cy="1200329"/>
          </a:xfrm>
          <a:prstGeom prst="rect">
            <a:avLst/>
          </a:prstGeom>
          <a:noFill/>
        </p:spPr>
        <p:txBody>
          <a:bodyPr wrap="square" rtlCol="0">
            <a:spAutoFit/>
          </a:bodyPr>
          <a:lstStyle/>
          <a:p>
            <a:pPr algn="ctr"/>
            <a:r>
              <a:rPr lang="en-US" sz="3600" dirty="0">
                <a:solidFill>
                  <a:schemeClr val="accent5"/>
                </a:solidFill>
                <a:effectLst>
                  <a:outerShdw blurRad="38100" dist="38100" dir="2700000" algn="tl">
                    <a:srgbClr val="000000">
                      <a:alpha val="43137"/>
                    </a:srgbClr>
                  </a:outerShdw>
                </a:effectLst>
              </a:rPr>
              <a:t>Medication Errors, Pharmacy-Related Crimes and the Drug Overdose Epidemic</a:t>
            </a:r>
            <a:endParaRPr lang="en-US" sz="3600" b="1" i="1" dirty="0">
              <a:solidFill>
                <a:schemeClr val="accent5"/>
              </a:solidFill>
              <a:effectLst>
                <a:outerShdw blurRad="38100" dist="38100" dir="2700000" algn="tl">
                  <a:srgbClr val="000000">
                    <a:alpha val="43137"/>
                  </a:srgbClr>
                </a:outerShdw>
              </a:effectLst>
            </a:endParaRPr>
          </a:p>
        </p:txBody>
      </p:sp>
      <p:sp>
        <p:nvSpPr>
          <p:cNvPr id="8" name="TextBox 7"/>
          <p:cNvSpPr txBox="1"/>
          <p:nvPr/>
        </p:nvSpPr>
        <p:spPr>
          <a:xfrm>
            <a:off x="533400" y="6096000"/>
            <a:ext cx="4648200" cy="461665"/>
          </a:xfrm>
          <a:prstGeom prst="rect">
            <a:avLst/>
          </a:prstGeom>
          <a:noFill/>
        </p:spPr>
        <p:txBody>
          <a:bodyPr wrap="square" rtlCol="0">
            <a:spAutoFit/>
          </a:bodyPr>
          <a:lstStyle/>
          <a:p>
            <a:r>
              <a:rPr lang="en-US" sz="2400" i="1" dirty="0">
                <a:solidFill>
                  <a:schemeClr val="accent5"/>
                </a:solidFill>
              </a:rPr>
              <a:t>Kris Mossberg, State Drug Inspector</a:t>
            </a:r>
          </a:p>
        </p:txBody>
      </p:sp>
    </p:spTree>
    <p:extLst>
      <p:ext uri="{BB962C8B-B14F-4D97-AF65-F5344CB8AC3E}">
        <p14:creationId xmlns:p14="http://schemas.microsoft.com/office/powerpoint/2010/main" val="916190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8515350" cy="1752600"/>
          </a:xfrm>
        </p:spPr>
        <p:txBody>
          <a:bodyPr>
            <a:normAutofit/>
          </a:bodyPr>
          <a:lstStyle/>
          <a:p>
            <a:pPr algn="ctr"/>
            <a:r>
              <a:rPr lang="en-US" sz="4800" dirty="0">
                <a:solidFill>
                  <a:schemeClr val="tx1"/>
                </a:solidFill>
              </a:rPr>
              <a:t>“To Err is Human”</a:t>
            </a:r>
            <a:br>
              <a:rPr lang="en-US" sz="4800" dirty="0">
                <a:solidFill>
                  <a:schemeClr val="tx1"/>
                </a:solidFill>
              </a:rPr>
            </a:br>
            <a:r>
              <a:rPr lang="en-US" sz="4800" dirty="0">
                <a:solidFill>
                  <a:schemeClr val="tx1"/>
                </a:solidFill>
              </a:rPr>
              <a:t>Building a Safer Health System</a:t>
            </a:r>
          </a:p>
        </p:txBody>
      </p:sp>
      <p:sp>
        <p:nvSpPr>
          <p:cNvPr id="3" name="Content Placeholder 2"/>
          <p:cNvSpPr>
            <a:spLocks noGrp="1"/>
          </p:cNvSpPr>
          <p:nvPr>
            <p:ph idx="1"/>
          </p:nvPr>
        </p:nvSpPr>
        <p:spPr>
          <a:xfrm>
            <a:off x="457200" y="1752600"/>
            <a:ext cx="8229600" cy="5105400"/>
          </a:xfrm>
        </p:spPr>
        <p:txBody>
          <a:bodyPr>
            <a:noAutofit/>
          </a:bodyPr>
          <a:lstStyle/>
          <a:p>
            <a:r>
              <a:rPr lang="en-US" sz="3200" b="1" dirty="0">
                <a:solidFill>
                  <a:schemeClr val="tx1"/>
                </a:solidFill>
                <a:effectLst>
                  <a:outerShdw blurRad="38100" dist="38100" dir="2700000" algn="tl">
                    <a:srgbClr val="000000">
                      <a:alpha val="43137"/>
                    </a:srgbClr>
                  </a:outerShdw>
                </a:effectLst>
              </a:rPr>
              <a:t>the majority of medical errors are caused by faulty systems, processes, and conditions that:</a:t>
            </a:r>
          </a:p>
          <a:p>
            <a:pPr lvl="1"/>
            <a:r>
              <a:rPr lang="en-US" sz="3200" b="1" dirty="0">
                <a:solidFill>
                  <a:schemeClr val="tx1"/>
                </a:solidFill>
                <a:effectLst>
                  <a:outerShdw blurRad="38100" dist="38100" dir="2700000" algn="tl">
                    <a:srgbClr val="000000">
                      <a:alpha val="43137"/>
                    </a:srgbClr>
                  </a:outerShdw>
                </a:effectLst>
              </a:rPr>
              <a:t>lead people to make mistakes</a:t>
            </a:r>
          </a:p>
          <a:p>
            <a:pPr lvl="1"/>
            <a:r>
              <a:rPr lang="en-US" sz="3200" b="1" dirty="0">
                <a:solidFill>
                  <a:schemeClr val="tx1"/>
                </a:solidFill>
                <a:effectLst>
                  <a:outerShdw blurRad="38100" dist="38100" dir="2700000" algn="tl">
                    <a:srgbClr val="000000">
                      <a:alpha val="43137"/>
                    </a:srgbClr>
                  </a:outerShdw>
                </a:effectLst>
              </a:rPr>
              <a:t>fail to prevent mistakes</a:t>
            </a:r>
          </a:p>
          <a:p>
            <a:pPr marL="365760" lvl="1" indent="0">
              <a:buNone/>
            </a:pPr>
            <a:r>
              <a:rPr lang="en-US" sz="3600" b="1" dirty="0">
                <a:solidFill>
                  <a:schemeClr val="tx1"/>
                </a:solidFill>
                <a:effectLst>
                  <a:outerShdw blurRad="38100" dist="38100" dir="2700000" algn="tl">
                    <a:srgbClr val="000000">
                      <a:alpha val="43137"/>
                    </a:srgbClr>
                  </a:outerShdw>
                </a:effectLst>
              </a:rPr>
              <a:t>When an error occurs, blaming an individual does little to make the system safer and prevent someone else from committing the same error.</a:t>
            </a:r>
          </a:p>
        </p:txBody>
      </p:sp>
    </p:spTree>
    <p:extLst>
      <p:ext uri="{BB962C8B-B14F-4D97-AF65-F5344CB8AC3E}">
        <p14:creationId xmlns:p14="http://schemas.microsoft.com/office/powerpoint/2010/main" val="237042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2401"/>
            <a:ext cx="7886700" cy="1371600"/>
          </a:xfrm>
        </p:spPr>
        <p:txBody>
          <a:bodyPr>
            <a:normAutofit/>
          </a:bodyPr>
          <a:lstStyle/>
          <a:p>
            <a:pPr algn="ctr"/>
            <a:r>
              <a:rPr lang="en-US" sz="4800" dirty="0">
                <a:solidFill>
                  <a:schemeClr val="tx1"/>
                </a:solidFill>
              </a:rPr>
              <a:t>When an error occurs</a:t>
            </a:r>
          </a:p>
        </p:txBody>
      </p:sp>
      <p:sp>
        <p:nvSpPr>
          <p:cNvPr id="3" name="Content Placeholder 2"/>
          <p:cNvSpPr>
            <a:spLocks noGrp="1"/>
          </p:cNvSpPr>
          <p:nvPr>
            <p:ph idx="1"/>
          </p:nvPr>
        </p:nvSpPr>
        <p:spPr>
          <a:xfrm>
            <a:off x="457200" y="1371600"/>
            <a:ext cx="8229600" cy="5105400"/>
          </a:xfrm>
        </p:spPr>
        <p:txBody>
          <a:bodyPr>
            <a:normAutofit fontScale="77500" lnSpcReduction="20000"/>
          </a:bodyPr>
          <a:lstStyle/>
          <a:p>
            <a:r>
              <a:rPr lang="en-US" sz="5200" dirty="0">
                <a:solidFill>
                  <a:schemeClr val="tx1"/>
                </a:solidFill>
                <a:latin typeface="+mj-lt"/>
              </a:rPr>
              <a:t>Be compassionate</a:t>
            </a:r>
          </a:p>
          <a:p>
            <a:pPr marL="0" indent="0">
              <a:buNone/>
            </a:pPr>
            <a:endParaRPr lang="en-US" sz="1400" dirty="0">
              <a:solidFill>
                <a:schemeClr val="tx1"/>
              </a:solidFill>
              <a:latin typeface="+mj-lt"/>
            </a:endParaRPr>
          </a:p>
          <a:p>
            <a:pPr lvl="1">
              <a:buFont typeface="Wingdings" panose="05000000000000000000" pitchFamily="2" charset="2"/>
              <a:buChar char="Ø"/>
            </a:pPr>
            <a:r>
              <a:rPr lang="en-US" sz="5200" dirty="0">
                <a:solidFill>
                  <a:schemeClr val="tx1"/>
                </a:solidFill>
                <a:latin typeface="+mj-lt"/>
              </a:rPr>
              <a:t>ISMP persistent safety gaffe #4  respond with empathy and concern</a:t>
            </a:r>
          </a:p>
          <a:p>
            <a:pPr marL="137160" indent="0">
              <a:buNone/>
            </a:pPr>
            <a:endParaRPr lang="en-US" sz="2100" dirty="0">
              <a:solidFill>
                <a:schemeClr val="tx1"/>
              </a:solidFill>
              <a:latin typeface="+mj-lt"/>
            </a:endParaRPr>
          </a:p>
          <a:p>
            <a:r>
              <a:rPr lang="en-US" sz="5200" dirty="0">
                <a:solidFill>
                  <a:schemeClr val="tx1"/>
                </a:solidFill>
                <a:latin typeface="+mj-lt"/>
              </a:rPr>
              <a:t>Evaluate and address medication use system issues </a:t>
            </a:r>
          </a:p>
          <a:p>
            <a:pPr marL="0" indent="0">
              <a:buNone/>
            </a:pPr>
            <a:endParaRPr lang="en-US" sz="1400" dirty="0">
              <a:solidFill>
                <a:schemeClr val="tx1"/>
              </a:solidFill>
              <a:latin typeface="+mj-lt"/>
            </a:endParaRPr>
          </a:p>
          <a:p>
            <a:pPr lvl="1">
              <a:buFont typeface="Wingdings" panose="05000000000000000000" pitchFamily="2" charset="2"/>
              <a:buChar char="Ø"/>
            </a:pPr>
            <a:r>
              <a:rPr lang="en-US" sz="5200" dirty="0">
                <a:solidFill>
                  <a:schemeClr val="tx1"/>
                </a:solidFill>
                <a:latin typeface="+mj-lt"/>
              </a:rPr>
              <a:t>Root cause analysis</a:t>
            </a:r>
          </a:p>
          <a:p>
            <a:pPr marL="137160" indent="0">
              <a:buNone/>
            </a:pPr>
            <a:r>
              <a:rPr lang="en-US" sz="3500" dirty="0">
                <a:solidFill>
                  <a:srgbClr val="FFFF00"/>
                </a:solidFill>
                <a:latin typeface="Calibri" panose="020F0502020204030204" pitchFamily="34" charset="0"/>
                <a:hlinkClick r:id="rId3"/>
              </a:rPr>
              <a:t>https://www.ismp.org/newsletters/acutecare/showarticle.aspx?id=91</a:t>
            </a:r>
            <a:endParaRPr lang="en-US" sz="3500" dirty="0">
              <a:solidFill>
                <a:srgbClr val="FFFF00"/>
              </a:solidFill>
              <a:latin typeface="Calibri" panose="020F0502020204030204" pitchFamily="34" charset="0"/>
            </a:endParaRPr>
          </a:p>
          <a:p>
            <a:pPr marL="137160" indent="0">
              <a:buNone/>
            </a:pPr>
            <a:endParaRPr lang="en-US" sz="4400" dirty="0">
              <a:solidFill>
                <a:srgbClr val="FFFF00"/>
              </a:solidFill>
              <a:latin typeface="Calibri" panose="020F0502020204030204" pitchFamily="34" charset="0"/>
            </a:endParaRPr>
          </a:p>
          <a:p>
            <a:pPr marL="137160" indent="0">
              <a:buNone/>
            </a:pPr>
            <a:endParaRPr lang="en-US" sz="4400" dirty="0">
              <a:solidFill>
                <a:srgbClr val="FFFF00"/>
              </a:solidFill>
              <a:latin typeface="Calibri" panose="020F0502020204030204" pitchFamily="34" charset="0"/>
            </a:endParaRPr>
          </a:p>
        </p:txBody>
      </p:sp>
    </p:spTree>
    <p:extLst>
      <p:ext uri="{BB962C8B-B14F-4D97-AF65-F5344CB8AC3E}">
        <p14:creationId xmlns:p14="http://schemas.microsoft.com/office/powerpoint/2010/main" val="199890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normAutofit fontScale="90000"/>
          </a:bodyPr>
          <a:lstStyle/>
          <a:p>
            <a:pPr algn="ctr"/>
            <a:r>
              <a:rPr lang="en-US" sz="4900" dirty="0">
                <a:solidFill>
                  <a:schemeClr val="tx1"/>
                </a:solidFill>
                <a:effectLst>
                  <a:outerShdw blurRad="38100" dist="38100" dir="2700000" algn="tl">
                    <a:srgbClr val="000000">
                      <a:alpha val="43137"/>
                    </a:srgbClr>
                  </a:outerShdw>
                </a:effectLst>
              </a:rPr>
              <a:t>Root cause analysis (RCA): </a:t>
            </a:r>
            <a:br>
              <a:rPr lang="en-US" sz="4400" dirty="0">
                <a:solidFill>
                  <a:srgbClr val="FFFF00"/>
                </a:solidFill>
                <a:effectLst>
                  <a:outerShdw blurRad="38100" dist="38100" dir="2700000" algn="tl">
                    <a:srgbClr val="000000">
                      <a:alpha val="43137"/>
                    </a:srgbClr>
                  </a:outerShdw>
                </a:effectLst>
              </a:rPr>
            </a:br>
            <a:endParaRPr lang="en-US" sz="4400" dirty="0">
              <a:solidFill>
                <a:srgbClr val="FFFF00"/>
              </a:solidFill>
            </a:endParaRPr>
          </a:p>
        </p:txBody>
      </p:sp>
      <p:sp>
        <p:nvSpPr>
          <p:cNvPr id="3" name="Content Placeholder 2"/>
          <p:cNvSpPr>
            <a:spLocks noGrp="1"/>
          </p:cNvSpPr>
          <p:nvPr>
            <p:ph idx="1"/>
          </p:nvPr>
        </p:nvSpPr>
        <p:spPr>
          <a:xfrm>
            <a:off x="457200" y="1295400"/>
            <a:ext cx="8229600" cy="5013960"/>
          </a:xfrm>
        </p:spPr>
        <p:txBody>
          <a:bodyPr>
            <a:noAutofit/>
          </a:bodyPr>
          <a:lstStyle/>
          <a:p>
            <a:pPr lvl="1"/>
            <a:r>
              <a:rPr lang="en-US" sz="2800" b="1" dirty="0">
                <a:solidFill>
                  <a:schemeClr val="tx1"/>
                </a:solidFill>
                <a:effectLst>
                  <a:outerShdw blurRad="38100" dist="38100" dir="2700000" algn="tl">
                    <a:srgbClr val="000000">
                      <a:alpha val="43137"/>
                    </a:srgbClr>
                  </a:outerShdw>
                </a:effectLst>
                <a:latin typeface="+mj-lt"/>
              </a:rPr>
              <a:t>Process for identifying the basic or causal factors that underlie variation in performance, including the occurrence or risk of occurrence of a sentinel event. </a:t>
            </a:r>
          </a:p>
          <a:p>
            <a:pPr lvl="1"/>
            <a:r>
              <a:rPr lang="en-US" sz="2800" b="1" dirty="0">
                <a:solidFill>
                  <a:schemeClr val="tx1"/>
                </a:solidFill>
                <a:effectLst>
                  <a:outerShdw blurRad="38100" dist="38100" dir="2700000" algn="tl">
                    <a:srgbClr val="000000">
                      <a:alpha val="43137"/>
                    </a:srgbClr>
                  </a:outerShdw>
                </a:effectLst>
                <a:latin typeface="+mj-lt"/>
              </a:rPr>
              <a:t>Focus is on systems and processes, not individual performance</a:t>
            </a:r>
          </a:p>
          <a:p>
            <a:pPr lvl="1"/>
            <a:r>
              <a:rPr lang="en-US" sz="2800" b="1" dirty="0">
                <a:solidFill>
                  <a:schemeClr val="tx1"/>
                </a:solidFill>
                <a:effectLst>
                  <a:outerShdw blurRad="38100" dist="38100" dir="2700000" algn="tl">
                    <a:srgbClr val="000000">
                      <a:alpha val="43137"/>
                    </a:srgbClr>
                  </a:outerShdw>
                </a:effectLst>
                <a:latin typeface="+mj-lt"/>
              </a:rPr>
              <a:t>Identifying root causes illuminates significant, underlying, fundamental conditions that increase the risk of adverse consequences.</a:t>
            </a:r>
          </a:p>
          <a:p>
            <a:pPr lvl="1"/>
            <a:r>
              <a:rPr lang="en-US" sz="2800" b="1" dirty="0">
                <a:solidFill>
                  <a:schemeClr val="tx1"/>
                </a:solidFill>
                <a:effectLst>
                  <a:outerShdw blurRad="38100" dist="38100" dir="2700000" algn="tl">
                    <a:srgbClr val="000000">
                      <a:alpha val="43137"/>
                    </a:srgbClr>
                  </a:outerShdw>
                </a:effectLst>
                <a:latin typeface="+mj-lt"/>
              </a:rPr>
              <a:t>RCA facilitates system evaluation, analysis of need for corrective action, tracking and trending </a:t>
            </a:r>
          </a:p>
          <a:p>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2343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6096000"/>
          </a:xfrm>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sz="1500" i="1" dirty="0"/>
          </a:p>
          <a:p>
            <a:endParaRPr lang="en-US" sz="1500" i="1" dirty="0"/>
          </a:p>
          <a:p>
            <a:endParaRPr lang="en-US" sz="1500" i="1" dirty="0"/>
          </a:p>
          <a:p>
            <a:r>
              <a:rPr lang="en-US" sz="1500" i="1" dirty="0"/>
              <a:t>Source: NM Board of Pharmacy newsletter March 2013</a:t>
            </a:r>
          </a:p>
          <a:p>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631" y="-76200"/>
            <a:ext cx="7924799"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7810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rmAutofit fontScale="92500" lnSpcReduction="10000"/>
          </a:bodyPr>
          <a:lstStyle/>
          <a:p>
            <a:pPr marL="0" indent="0" algn="ctr">
              <a:buNone/>
            </a:pPr>
            <a:r>
              <a:rPr lang="en-US" dirty="0">
                <a:latin typeface="Arial Black" panose="020B0A04020102020204" pitchFamily="34" charset="0"/>
                <a:cs typeface="Calibri Light" panose="020F0302020204030204" pitchFamily="34" charset="0"/>
              </a:rPr>
              <a:t>Case Study:</a:t>
            </a:r>
          </a:p>
          <a:p>
            <a:pPr marL="0" indent="0" algn="ctr">
              <a:buNone/>
            </a:pPr>
            <a:endParaRPr lang="en-US" dirty="0">
              <a:latin typeface="Arial Black" panose="020B0A04020102020204" pitchFamily="34" charset="0"/>
              <a:cs typeface="Calibri Light" panose="020F0302020204030204" pitchFamily="34" charset="0"/>
            </a:endParaRPr>
          </a:p>
          <a:p>
            <a:r>
              <a:rPr lang="en-US" dirty="0">
                <a:latin typeface="Arial Black" panose="020B0A04020102020204" pitchFamily="34" charset="0"/>
              </a:rPr>
              <a:t>Patient experienced </a:t>
            </a:r>
            <a:r>
              <a:rPr lang="en-US" u="sng" dirty="0">
                <a:latin typeface="Arial Black" panose="020B0A04020102020204" pitchFamily="34" charset="0"/>
              </a:rPr>
              <a:t>sudden </a:t>
            </a:r>
            <a:r>
              <a:rPr lang="en-US" b="1" u="sng" dirty="0">
                <a:latin typeface="Arial Black" panose="020B0A04020102020204" pitchFamily="34" charset="0"/>
              </a:rPr>
              <a:t>shortness of breath</a:t>
            </a:r>
            <a:r>
              <a:rPr lang="en-US" u="sng" dirty="0">
                <a:latin typeface="Arial Black" panose="020B0A04020102020204" pitchFamily="34" charset="0"/>
              </a:rPr>
              <a:t>, </a:t>
            </a:r>
            <a:r>
              <a:rPr lang="en-US" b="1" u="sng" dirty="0">
                <a:latin typeface="Arial Black" panose="020B0A04020102020204" pitchFamily="34" charset="0"/>
              </a:rPr>
              <a:t>chest pain</a:t>
            </a:r>
            <a:r>
              <a:rPr lang="en-US" u="sng" dirty="0">
                <a:latin typeface="Arial Black" panose="020B0A04020102020204" pitchFamily="34" charset="0"/>
              </a:rPr>
              <a:t> (breathing worsened pain), dizziness, lightheadedness, anxiety and heart palpitations </a:t>
            </a:r>
          </a:p>
          <a:p>
            <a:pPr marL="0" indent="0">
              <a:buNone/>
            </a:pPr>
            <a:endParaRPr lang="en-US" dirty="0">
              <a:latin typeface="Arial Black" panose="020B0A04020102020204" pitchFamily="34" charset="0"/>
            </a:endParaRPr>
          </a:p>
          <a:p>
            <a:r>
              <a:rPr lang="en-US" dirty="0">
                <a:latin typeface="Arial Black" panose="020B0A04020102020204" pitchFamily="34" charset="0"/>
              </a:rPr>
              <a:t>Patient went to ER, treated for a </a:t>
            </a:r>
            <a:r>
              <a:rPr lang="en-US" dirty="0" err="1">
                <a:latin typeface="Arial Black" panose="020B0A04020102020204" pitchFamily="34" charset="0"/>
              </a:rPr>
              <a:t>submassive</a:t>
            </a:r>
            <a:r>
              <a:rPr lang="en-US" dirty="0">
                <a:latin typeface="Arial Black" panose="020B0A04020102020204" pitchFamily="34" charset="0"/>
              </a:rPr>
              <a:t> pulmonary embolism.  </a:t>
            </a:r>
          </a:p>
          <a:p>
            <a:endParaRPr lang="en-US" dirty="0">
              <a:latin typeface="Arial Black" panose="020B0A04020102020204" pitchFamily="34" charset="0"/>
            </a:endParaRPr>
          </a:p>
          <a:p>
            <a:r>
              <a:rPr lang="en-US" dirty="0">
                <a:latin typeface="Arial Black" panose="020B0A04020102020204" pitchFamily="34" charset="0"/>
              </a:rPr>
              <a:t>Admitted and Discharged after 5 days with prescriptions for atorvastatin 80 mg, Toprol XL 25 mg, </a:t>
            </a:r>
            <a:r>
              <a:rPr lang="en-US" dirty="0" err="1">
                <a:latin typeface="Arial Black" panose="020B0A04020102020204" pitchFamily="34" charset="0"/>
              </a:rPr>
              <a:t>lisinopril</a:t>
            </a:r>
            <a:r>
              <a:rPr lang="en-US" dirty="0">
                <a:latin typeface="Arial Black" panose="020B0A04020102020204" pitchFamily="34" charset="0"/>
              </a:rPr>
              <a:t> 5 mg and </a:t>
            </a:r>
            <a:r>
              <a:rPr lang="en-US" dirty="0" err="1">
                <a:latin typeface="Arial Black" panose="020B0A04020102020204" pitchFamily="34" charset="0"/>
                <a:cs typeface="Calibri Light" panose="020F0302020204030204" pitchFamily="34" charset="0"/>
              </a:rPr>
              <a:t>apixaban</a:t>
            </a:r>
            <a:r>
              <a:rPr lang="en-US" dirty="0">
                <a:latin typeface="Arial Black" panose="020B0A04020102020204" pitchFamily="34" charset="0"/>
                <a:cs typeface="Calibri Light" panose="020F0302020204030204" pitchFamily="34" charset="0"/>
              </a:rPr>
              <a:t> (</a:t>
            </a:r>
            <a:r>
              <a:rPr lang="en-US" dirty="0" err="1">
                <a:latin typeface="Arial Black" panose="020B0A04020102020204" pitchFamily="34" charset="0"/>
                <a:cs typeface="Calibri Light" panose="020F0302020204030204" pitchFamily="34" charset="0"/>
              </a:rPr>
              <a:t>Eliquis</a:t>
            </a:r>
            <a:r>
              <a:rPr lang="en-US" dirty="0">
                <a:latin typeface="Arial Black" panose="020B0A04020102020204" pitchFamily="34" charset="0"/>
                <a:cs typeface="Calibri Light" panose="020F0302020204030204" pitchFamily="34" charset="0"/>
              </a:rPr>
              <a:t>) 5 mg</a:t>
            </a:r>
          </a:p>
          <a:p>
            <a:endParaRPr lang="en-US" dirty="0">
              <a:latin typeface="Arial Black" panose="020B0A04020102020204" pitchFamily="34" charset="0"/>
              <a:cs typeface="Calibri Light" panose="020F0302020204030204" pitchFamily="34" charset="0"/>
            </a:endParaRPr>
          </a:p>
          <a:p>
            <a:r>
              <a:rPr lang="en-US" dirty="0">
                <a:latin typeface="Arial Black" panose="020B0A04020102020204" pitchFamily="34" charset="0"/>
                <a:cs typeface="Calibri Light" panose="020F0302020204030204" pitchFamily="34" charset="0"/>
              </a:rPr>
              <a:t>Hospital sent </a:t>
            </a:r>
            <a:r>
              <a:rPr lang="en-US" dirty="0" err="1">
                <a:latin typeface="Arial Black" panose="020B0A04020102020204" pitchFamily="34" charset="0"/>
                <a:cs typeface="Calibri Light" panose="020F0302020204030204" pitchFamily="34" charset="0"/>
              </a:rPr>
              <a:t>Rxs</a:t>
            </a:r>
            <a:r>
              <a:rPr lang="en-US" dirty="0">
                <a:latin typeface="Arial Black" panose="020B0A04020102020204" pitchFamily="34" charset="0"/>
                <a:cs typeface="Calibri Light" panose="020F0302020204030204" pitchFamily="34" charset="0"/>
              </a:rPr>
              <a:t> electronically to pharmacy</a:t>
            </a:r>
          </a:p>
          <a:p>
            <a:pPr marL="0" indent="0">
              <a:buNone/>
            </a:pPr>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380758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rmAutofit fontScale="85000" lnSpcReduction="10000"/>
          </a:bodyPr>
          <a:lstStyle/>
          <a:p>
            <a:r>
              <a:rPr lang="en-US" dirty="0">
                <a:latin typeface="Arial Black" panose="020B0A04020102020204" pitchFamily="34" charset="0"/>
              </a:rPr>
              <a:t>Case Study continued:</a:t>
            </a:r>
          </a:p>
          <a:p>
            <a:endParaRPr lang="en-US" dirty="0">
              <a:latin typeface="Arial Black" panose="020B0A04020102020204" pitchFamily="34" charset="0"/>
            </a:endParaRPr>
          </a:p>
          <a:p>
            <a:r>
              <a:rPr lang="en-US" dirty="0">
                <a:latin typeface="Arial Black" panose="020B0A04020102020204" pitchFamily="34" charset="0"/>
              </a:rPr>
              <a:t>Pharmacist dispensed medications and counseled patient.  </a:t>
            </a:r>
          </a:p>
          <a:p>
            <a:endParaRPr lang="en-US" dirty="0">
              <a:latin typeface="Arial Black" panose="020B0A04020102020204" pitchFamily="34" charset="0"/>
            </a:endParaRPr>
          </a:p>
          <a:p>
            <a:r>
              <a:rPr lang="en-US" dirty="0">
                <a:latin typeface="Arial Black" panose="020B0A04020102020204" pitchFamily="34" charset="0"/>
              </a:rPr>
              <a:t>Patient received an automated message that a prescription was ready 5 days later.</a:t>
            </a:r>
          </a:p>
          <a:p>
            <a:endParaRPr lang="en-US" dirty="0">
              <a:latin typeface="Arial Black" panose="020B0A04020102020204" pitchFamily="34" charset="0"/>
            </a:endParaRPr>
          </a:p>
          <a:p>
            <a:endParaRPr lang="en-US" dirty="0">
              <a:latin typeface="Arial Black" panose="020B0A04020102020204" pitchFamily="34" charset="0"/>
            </a:endParaRPr>
          </a:p>
          <a:p>
            <a:r>
              <a:rPr lang="en-US" dirty="0">
                <a:latin typeface="Arial Black" panose="020B0A04020102020204" pitchFamily="34" charset="0"/>
              </a:rPr>
              <a:t>Went to pharmacy and received </a:t>
            </a:r>
            <a:r>
              <a:rPr lang="en-US" dirty="0" err="1">
                <a:latin typeface="Arial Black" panose="020B0A04020102020204" pitchFamily="34" charset="0"/>
              </a:rPr>
              <a:t>apixaban</a:t>
            </a:r>
            <a:r>
              <a:rPr lang="en-US" dirty="0">
                <a:latin typeface="Arial Black" panose="020B0A04020102020204" pitchFamily="34" charset="0"/>
              </a:rPr>
              <a:t> prescription.  Claimed not aware of </a:t>
            </a:r>
            <a:r>
              <a:rPr lang="en-US" dirty="0" err="1">
                <a:latin typeface="Arial Black" panose="020B0A04020102020204" pitchFamily="34" charset="0"/>
              </a:rPr>
              <a:t>apixaban</a:t>
            </a:r>
            <a:r>
              <a:rPr lang="en-US" dirty="0">
                <a:latin typeface="Arial Black" panose="020B0A04020102020204" pitchFamily="34" charset="0"/>
              </a:rPr>
              <a:t> Rx.  </a:t>
            </a:r>
          </a:p>
          <a:p>
            <a:endParaRPr lang="en-US" dirty="0">
              <a:latin typeface="Arial Black" panose="020B0A04020102020204" pitchFamily="34" charset="0"/>
            </a:endParaRPr>
          </a:p>
          <a:p>
            <a:endParaRPr lang="en-US" dirty="0">
              <a:latin typeface="Arial Black" panose="020B0A04020102020204" pitchFamily="34" charset="0"/>
            </a:endParaRPr>
          </a:p>
          <a:p>
            <a:r>
              <a:rPr lang="en-US" dirty="0">
                <a:latin typeface="Arial Black" panose="020B0A04020102020204" pitchFamily="34" charset="0"/>
              </a:rPr>
              <a:t>Physician upset and contacted pharmacy about delay.  </a:t>
            </a:r>
            <a:r>
              <a:rPr lang="en-US" dirty="0" err="1">
                <a:latin typeface="Arial Black" panose="020B0A04020102020204" pitchFamily="34" charset="0"/>
              </a:rPr>
              <a:t>RPh</a:t>
            </a:r>
            <a:r>
              <a:rPr lang="en-US" dirty="0">
                <a:latin typeface="Arial Black" panose="020B0A04020102020204" pitchFamily="34" charset="0"/>
              </a:rPr>
              <a:t> said did not dispense </a:t>
            </a:r>
            <a:r>
              <a:rPr lang="en-US" dirty="0" err="1">
                <a:latin typeface="Arial Black" panose="020B0A04020102020204" pitchFamily="34" charset="0"/>
              </a:rPr>
              <a:t>apixaban</a:t>
            </a:r>
            <a:r>
              <a:rPr lang="en-US" dirty="0">
                <a:latin typeface="Arial Black" panose="020B0A04020102020204" pitchFamily="34" charset="0"/>
              </a:rPr>
              <a:t> because did not have full quantity to fill Rx and patient said he would wait.</a:t>
            </a:r>
          </a:p>
          <a:p>
            <a:endParaRPr lang="en-US" dirty="0"/>
          </a:p>
        </p:txBody>
      </p:sp>
    </p:spTree>
    <p:extLst>
      <p:ext uri="{BB962C8B-B14F-4D97-AF65-F5344CB8AC3E}">
        <p14:creationId xmlns:p14="http://schemas.microsoft.com/office/powerpoint/2010/main" val="3781932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rmAutofit lnSpcReduction="10000"/>
          </a:bodyPr>
          <a:lstStyle/>
          <a:p>
            <a:r>
              <a:rPr lang="en-US" dirty="0">
                <a:latin typeface="Arial Black" panose="020B0A04020102020204" pitchFamily="34" charset="0"/>
              </a:rPr>
              <a:t>Case Study continued:</a:t>
            </a:r>
          </a:p>
          <a:p>
            <a:endParaRPr lang="en-US" dirty="0">
              <a:latin typeface="Arial Black" panose="020B0A04020102020204" pitchFamily="34" charset="0"/>
            </a:endParaRPr>
          </a:p>
          <a:p>
            <a:r>
              <a:rPr lang="en-US" dirty="0">
                <a:latin typeface="Arial Black" panose="020B0A04020102020204" pitchFamily="34" charset="0"/>
              </a:rPr>
              <a:t>Pharmacist’s actions appropriate?  Was this a </a:t>
            </a:r>
            <a:r>
              <a:rPr lang="en-US" dirty="0" err="1">
                <a:latin typeface="Arial Black" panose="020B0A04020102020204" pitchFamily="34" charset="0"/>
              </a:rPr>
              <a:t>misfilled</a:t>
            </a:r>
            <a:r>
              <a:rPr lang="en-US" dirty="0">
                <a:latin typeface="Arial Black" panose="020B0A04020102020204" pitchFamily="34" charset="0"/>
              </a:rPr>
              <a:t> prescription?</a:t>
            </a:r>
          </a:p>
          <a:p>
            <a:endParaRPr lang="en-US" dirty="0">
              <a:latin typeface="Arial Black" panose="020B0A04020102020204" pitchFamily="34" charset="0"/>
            </a:endParaRPr>
          </a:p>
          <a:p>
            <a:pPr marL="0" indent="0">
              <a:buNone/>
            </a:pPr>
            <a:endParaRPr lang="en-US" dirty="0">
              <a:latin typeface="Arial Black" panose="020B0A04020102020204" pitchFamily="34" charset="0"/>
            </a:endParaRPr>
          </a:p>
          <a:p>
            <a:r>
              <a:rPr lang="en-US" dirty="0">
                <a:latin typeface="Arial Black" panose="020B0A04020102020204" pitchFamily="34" charset="0"/>
              </a:rPr>
              <a:t>Does patient have enough knowledge of medications to know which are critical?  What does the pharmacist have?</a:t>
            </a:r>
          </a:p>
          <a:p>
            <a:endParaRPr lang="en-US" dirty="0">
              <a:latin typeface="Arial Black" panose="020B0A04020102020204" pitchFamily="34" charset="0"/>
            </a:endParaRPr>
          </a:p>
          <a:p>
            <a:endParaRPr lang="en-US" dirty="0">
              <a:latin typeface="Arial Black" panose="020B0A04020102020204" pitchFamily="34" charset="0"/>
            </a:endParaRPr>
          </a:p>
          <a:p>
            <a:r>
              <a:rPr lang="en-US" dirty="0">
                <a:latin typeface="Arial Black" panose="020B0A04020102020204" pitchFamily="34" charset="0"/>
              </a:rPr>
              <a:t>Pharmacist’s other options. </a:t>
            </a:r>
          </a:p>
          <a:p>
            <a:r>
              <a:rPr lang="en-US" dirty="0">
                <a:latin typeface="Arial Black" panose="020B0A04020102020204" pitchFamily="34" charset="0"/>
              </a:rPr>
              <a:t> - Partial fill…what else?</a:t>
            </a:r>
          </a:p>
        </p:txBody>
      </p:sp>
    </p:spTree>
    <p:extLst>
      <p:ext uri="{BB962C8B-B14F-4D97-AF65-F5344CB8AC3E}">
        <p14:creationId xmlns:p14="http://schemas.microsoft.com/office/powerpoint/2010/main" val="2988370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FDA Guidance – Insanitary Conditions</a:t>
            </a:r>
          </a:p>
        </p:txBody>
      </p:sp>
      <p:sp>
        <p:nvSpPr>
          <p:cNvPr id="3" name="Content Placeholder 2"/>
          <p:cNvSpPr>
            <a:spLocks noGrp="1"/>
          </p:cNvSpPr>
          <p:nvPr>
            <p:ph idx="1"/>
          </p:nvPr>
        </p:nvSpPr>
        <p:spPr/>
        <p:txBody>
          <a:bodyPr>
            <a:normAutofit lnSpcReduction="10000"/>
          </a:bodyPr>
          <a:lstStyle/>
          <a:p>
            <a:r>
              <a:rPr lang="en-US" dirty="0"/>
              <a:t>Putting on gowning apparel in a way that may cause the gowning apparel to become contaminated</a:t>
            </a:r>
          </a:p>
          <a:p>
            <a:r>
              <a:rPr lang="en-US" dirty="0"/>
              <a:t>Leaving the cleanroom and re-entering from a non-classified area without first replacing gowning apparel </a:t>
            </a:r>
          </a:p>
          <a:p>
            <a:r>
              <a:rPr lang="en-US" dirty="0"/>
              <a:t>Performing aseptic manipulations outside of a certified ISO 5 area </a:t>
            </a:r>
          </a:p>
          <a:p>
            <a:r>
              <a:rPr lang="en-US" dirty="0"/>
              <a:t>Failing to disinfect containers of sterile drug components or supplies immediately prior to opening </a:t>
            </a:r>
          </a:p>
          <a:p>
            <a:r>
              <a:rPr lang="en-US" dirty="0"/>
              <a:t>Lack of adequate routine environmental monitoring - nonviable airborne particulate sampling; viable airborne sampling; and surface sampling, including but not limited to equipment, work surfaces, and room surfaces </a:t>
            </a:r>
          </a:p>
          <a:p>
            <a:endParaRPr lang="en-US" dirty="0"/>
          </a:p>
          <a:p>
            <a:pPr marL="0" indent="0">
              <a:buNone/>
            </a:pPr>
            <a:endParaRPr lang="en-US" dirty="0"/>
          </a:p>
          <a:p>
            <a:endParaRPr lang="en-US" dirty="0"/>
          </a:p>
          <a:p>
            <a:endParaRPr lang="en-US" dirty="0"/>
          </a:p>
          <a:p>
            <a:endParaRPr lang="en-US" dirty="0"/>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4117474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Insanitary Conditions - Continued</a:t>
            </a:r>
          </a:p>
        </p:txBody>
      </p:sp>
      <p:sp>
        <p:nvSpPr>
          <p:cNvPr id="3" name="Content Placeholder 2"/>
          <p:cNvSpPr>
            <a:spLocks noGrp="1"/>
          </p:cNvSpPr>
          <p:nvPr>
            <p:ph idx="1"/>
          </p:nvPr>
        </p:nvSpPr>
        <p:spPr/>
        <p:txBody>
          <a:bodyPr>
            <a:normAutofit fontScale="92500"/>
          </a:bodyPr>
          <a:lstStyle/>
          <a:p>
            <a:r>
              <a:rPr lang="en-US" dirty="0"/>
              <a:t>Lack of adequate personnel sampling (including glove fingertip sampling) </a:t>
            </a:r>
          </a:p>
          <a:p>
            <a:r>
              <a:rPr lang="en-US" dirty="0"/>
              <a:t>Lack of routine certification of the ISO 5 area, including smoke studies performed under dynamic conditions </a:t>
            </a:r>
          </a:p>
          <a:p>
            <a:r>
              <a:rPr lang="en-US" dirty="0"/>
              <a:t>Lack of HEPA-filtered air, or inadequate HEPA filter coverage or airflow, over the critical area </a:t>
            </a:r>
          </a:p>
          <a:p>
            <a:r>
              <a:rPr lang="en-US" dirty="0"/>
              <a:t>Buffer room or ISO 5 areas that contain overhangs or ledges capable of collecting dust (pipes and window sills)</a:t>
            </a:r>
          </a:p>
          <a:p>
            <a:r>
              <a:rPr lang="en-US" dirty="0"/>
              <a:t>Failing to appropriately and regularly clean and disinfect (or sterilize) equipment located in the ISO 5 area </a:t>
            </a:r>
          </a:p>
          <a:p>
            <a:r>
              <a:rPr lang="en-US" dirty="0"/>
              <a:t>Lack of disinfection of equipment and/or supplies at each transition from areas of lower quality air to areas of higher quality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043049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0" dirty="0">
                <a:solidFill>
                  <a:srgbClr val="FFFF00"/>
                </a:solidFill>
              </a:rPr>
              <a:t>Serious conditions - FDA recommendation includes immediate recall and cease sterile operations </a:t>
            </a:r>
            <a:endParaRPr lang="en-US" sz="2800" dirty="0">
              <a:solidFill>
                <a:srgbClr val="FFFF00"/>
              </a:solidFill>
            </a:endParaRPr>
          </a:p>
        </p:txBody>
      </p:sp>
      <p:sp>
        <p:nvSpPr>
          <p:cNvPr id="3" name="Content Placeholder 2"/>
          <p:cNvSpPr>
            <a:spLocks noGrp="1"/>
          </p:cNvSpPr>
          <p:nvPr>
            <p:ph idx="1"/>
          </p:nvPr>
        </p:nvSpPr>
        <p:spPr>
          <a:xfrm>
            <a:off x="457200" y="1600200"/>
            <a:ext cx="8229600" cy="4876800"/>
          </a:xfrm>
        </p:spPr>
        <p:txBody>
          <a:bodyPr>
            <a:normAutofit fontScale="85000" lnSpcReduction="20000"/>
          </a:bodyPr>
          <a:lstStyle/>
          <a:p>
            <a:r>
              <a:rPr lang="en-US" dirty="0"/>
              <a:t>Vermin (e.g., insects, rodents) or other animals (e.g., dogs) in ISO 5 areas or areas immediately accessible to production </a:t>
            </a:r>
          </a:p>
          <a:p>
            <a:endParaRPr lang="en-US" dirty="0"/>
          </a:p>
          <a:p>
            <a:r>
              <a:rPr lang="en-US" dirty="0"/>
              <a:t>Visible microbial growth (e.g., bacteria, mold) in the ISO 5 area or in immediately adjacent areas </a:t>
            </a:r>
          </a:p>
          <a:p>
            <a:endParaRPr lang="en-US" dirty="0"/>
          </a:p>
          <a:p>
            <a:r>
              <a:rPr lang="en-US" dirty="0"/>
              <a:t>Sources of non-microbial contamination in the ISO 5 area (e.g., rust, glass shavings, hairs, paint chips) </a:t>
            </a:r>
          </a:p>
          <a:p>
            <a:endParaRPr lang="en-US" dirty="0"/>
          </a:p>
          <a:p>
            <a:r>
              <a:rPr lang="en-US" dirty="0"/>
              <a:t>Performing aseptic manipulations outside of a certified ISO 5 area</a:t>
            </a:r>
          </a:p>
          <a:p>
            <a:endParaRPr lang="en-US" dirty="0"/>
          </a:p>
          <a:p>
            <a:r>
              <a:rPr lang="en-US" dirty="0"/>
              <a:t>Personnel aseptic practices that are a contamination hazard to an exposed sterile drug product or its constituent sterile components</a:t>
            </a:r>
          </a:p>
          <a:p>
            <a:endParaRPr lang="en-US" dirty="0"/>
          </a:p>
          <a:p>
            <a:r>
              <a:rPr lang="en-US" dirty="0"/>
              <a:t>Exposing sterile drugs and materials to lower than ISO 5 quality air for any length of time.  (i.e. exposing partially stoppered drug products or stock solutions in a container/closure system that is not fully closed)</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171179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2400"/>
            <a:ext cx="7886700" cy="1538289"/>
          </a:xfrm>
        </p:spPr>
        <p:txBody>
          <a:bodyPr anchor="ctr">
            <a:normAutofit fontScale="90000"/>
          </a:bodyPr>
          <a:lstStyle/>
          <a:p>
            <a:pPr algn="ctr"/>
            <a:r>
              <a:rPr lang="en-US" sz="4900" dirty="0">
                <a:solidFill>
                  <a:schemeClr val="tx1"/>
                </a:solidFill>
                <a:effectLst/>
                <a:latin typeface="Calibri" panose="020F0502020204030204" pitchFamily="34" charset="0"/>
              </a:rPr>
              <a:t>MEDICATION ERROR REPORTING</a:t>
            </a:r>
          </a:p>
        </p:txBody>
      </p:sp>
      <p:sp>
        <p:nvSpPr>
          <p:cNvPr id="3" name="Content Placeholder 2"/>
          <p:cNvSpPr>
            <a:spLocks noGrp="1"/>
          </p:cNvSpPr>
          <p:nvPr>
            <p:ph idx="1"/>
          </p:nvPr>
        </p:nvSpPr>
        <p:spPr>
          <a:xfrm>
            <a:off x="381000" y="1600200"/>
            <a:ext cx="8305800" cy="4709160"/>
          </a:xfrm>
        </p:spPr>
        <p:style>
          <a:lnRef idx="1">
            <a:schemeClr val="dk1"/>
          </a:lnRef>
          <a:fillRef idx="2">
            <a:schemeClr val="dk1"/>
          </a:fillRef>
          <a:effectRef idx="1">
            <a:schemeClr val="dk1"/>
          </a:effectRef>
          <a:fontRef idx="minor">
            <a:schemeClr val="dk1"/>
          </a:fontRef>
        </p:style>
        <p:txBody>
          <a:bodyPr>
            <a:normAutofit/>
          </a:bodyPr>
          <a:lstStyle/>
          <a:p>
            <a:pPr>
              <a:buClr>
                <a:srgbClr val="7030A0"/>
              </a:buClr>
            </a:pPr>
            <a:endParaRPr lang="en-US" dirty="0"/>
          </a:p>
          <a:p>
            <a:pPr>
              <a:buClr>
                <a:srgbClr val="7030A0"/>
              </a:buClr>
            </a:pPr>
            <a:r>
              <a:rPr lang="en-US" b="1" dirty="0">
                <a:latin typeface="+mj-lt"/>
              </a:rPr>
              <a:t>Critical in preventing future medication errors</a:t>
            </a:r>
          </a:p>
          <a:p>
            <a:pPr>
              <a:buClr>
                <a:srgbClr val="7030A0"/>
              </a:buClr>
            </a:pPr>
            <a:endParaRPr lang="en-US" dirty="0">
              <a:latin typeface="+mj-lt"/>
            </a:endParaRPr>
          </a:p>
          <a:p>
            <a:pPr>
              <a:buClr>
                <a:srgbClr val="7030A0"/>
              </a:buClr>
            </a:pPr>
            <a:r>
              <a:rPr lang="en-US" b="1" dirty="0">
                <a:latin typeface="+mj-lt"/>
              </a:rPr>
              <a:t>Most Boards of Pharmacy require hospitals &amp; medical facilities (including pharmacies) to report med errors</a:t>
            </a:r>
          </a:p>
          <a:p>
            <a:pPr marL="137160" indent="0">
              <a:buClr>
                <a:srgbClr val="7030A0"/>
              </a:buClr>
              <a:buNone/>
            </a:pPr>
            <a:endParaRPr lang="en-US" b="1" dirty="0">
              <a:latin typeface="+mj-lt"/>
            </a:endParaRPr>
          </a:p>
          <a:p>
            <a:pPr>
              <a:buClr>
                <a:srgbClr val="7030A0"/>
              </a:buClr>
            </a:pPr>
            <a:r>
              <a:rPr lang="en-US" b="1" dirty="0">
                <a:latin typeface="+mj-lt"/>
              </a:rPr>
              <a:t>NMBOP requires reporting of significant adverse drug events </a:t>
            </a:r>
          </a:p>
          <a:p>
            <a:pPr>
              <a:buClr>
                <a:srgbClr val="7030A0"/>
              </a:buClr>
            </a:pPr>
            <a:endParaRPr lang="en-US" b="1" dirty="0">
              <a:latin typeface="+mj-lt"/>
            </a:endParaRPr>
          </a:p>
          <a:p>
            <a:pPr>
              <a:buClr>
                <a:srgbClr val="7030A0"/>
              </a:buClr>
            </a:pPr>
            <a:r>
              <a:rPr lang="en-US" b="1" dirty="0">
                <a:solidFill>
                  <a:schemeClr val="tx1"/>
                </a:solidFill>
              </a:rPr>
              <a:t>"Significant Adverse Drug Event" </a:t>
            </a:r>
            <a:r>
              <a:rPr lang="en-US" dirty="0">
                <a:solidFill>
                  <a:schemeClr val="tx1"/>
                </a:solidFill>
              </a:rPr>
              <a:t>a drug related incident that results in harm to the patient. </a:t>
            </a:r>
          </a:p>
          <a:p>
            <a:pPr>
              <a:buClr>
                <a:srgbClr val="7030A0"/>
              </a:buClr>
            </a:pPr>
            <a:endParaRPr lang="en-US" b="1" dirty="0">
              <a:latin typeface="+mj-lt"/>
            </a:endParaRPr>
          </a:p>
          <a:p>
            <a:pPr marL="137160" indent="0">
              <a:buClr>
                <a:srgbClr val="7030A0"/>
              </a:buClr>
              <a:buNone/>
            </a:pPr>
            <a:endParaRPr lang="en-US" b="1" dirty="0"/>
          </a:p>
        </p:txBody>
      </p:sp>
    </p:spTree>
    <p:extLst>
      <p:ext uri="{BB962C8B-B14F-4D97-AF65-F5344CB8AC3E}">
        <p14:creationId xmlns:p14="http://schemas.microsoft.com/office/powerpoint/2010/main" val="4115604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0" dirty="0">
                <a:solidFill>
                  <a:srgbClr val="FFFF00"/>
                </a:solidFill>
              </a:rPr>
              <a:t>Serious conditions - FDA recommendation includes immediate recall and cease sterile operations </a:t>
            </a:r>
            <a:endParaRPr lang="en-US" sz="2800" dirty="0"/>
          </a:p>
        </p:txBody>
      </p:sp>
      <p:sp>
        <p:nvSpPr>
          <p:cNvPr id="3" name="Content Placeholder 2"/>
          <p:cNvSpPr>
            <a:spLocks noGrp="1"/>
          </p:cNvSpPr>
          <p:nvPr>
            <p:ph idx="1"/>
          </p:nvPr>
        </p:nvSpPr>
        <p:spPr/>
        <p:txBody>
          <a:bodyPr>
            <a:normAutofit fontScale="85000" lnSpcReduction="10000"/>
          </a:bodyPr>
          <a:lstStyle/>
          <a:p>
            <a:r>
              <a:rPr lang="en-US" dirty="0"/>
              <a:t>Cleanroom areas with unsealed or loose ceiling tiles </a:t>
            </a:r>
          </a:p>
          <a:p>
            <a:pPr marL="0" indent="0">
              <a:buNone/>
            </a:pPr>
            <a:endParaRPr lang="en-US" dirty="0"/>
          </a:p>
          <a:p>
            <a:r>
              <a:rPr lang="en-US" dirty="0"/>
              <a:t>Production of drugs while construction is underway in an adjacent area </a:t>
            </a:r>
          </a:p>
          <a:p>
            <a:endParaRPr lang="en-US" dirty="0"/>
          </a:p>
          <a:p>
            <a:r>
              <a:rPr lang="en-US" dirty="0"/>
              <a:t>Consistent and frequent pressure reversals from areas of less clean air to areas of higher cleanliness </a:t>
            </a:r>
          </a:p>
          <a:p>
            <a:endParaRPr lang="en-US" dirty="0"/>
          </a:p>
          <a:p>
            <a:r>
              <a:rPr lang="en-US" dirty="0"/>
              <a:t>Using a filter for the purposes of product sterilization that is not appropriately graded for sterilization, not appropriate for pharmaceutical use, or used in excess of its volume or pressure capacity</a:t>
            </a:r>
          </a:p>
          <a:p>
            <a:endParaRPr lang="en-US" dirty="0"/>
          </a:p>
          <a:p>
            <a:r>
              <a:rPr lang="en-US" dirty="0"/>
              <a:t>Using parameters for sterilization (e.g., temperature, pressure, time) that are not lethal to resistant microorganisms </a:t>
            </a:r>
          </a:p>
          <a:p>
            <a:endParaRPr lang="en-US" dirty="0"/>
          </a:p>
        </p:txBody>
      </p:sp>
    </p:spTree>
    <p:extLst>
      <p:ext uri="{BB962C8B-B14F-4D97-AF65-F5344CB8AC3E}">
        <p14:creationId xmlns:p14="http://schemas.microsoft.com/office/powerpoint/2010/main" val="3827146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667000"/>
            <a:ext cx="8229600" cy="1066800"/>
          </a:xfrm>
        </p:spPr>
        <p:txBody>
          <a:bodyPr>
            <a:noAutofit/>
          </a:bodyPr>
          <a:lstStyle/>
          <a:p>
            <a:pPr algn="ctr"/>
            <a:r>
              <a:rPr lang="en-US" sz="6600" dirty="0">
                <a:solidFill>
                  <a:srgbClr val="FFFF00"/>
                </a:solidFill>
              </a:rPr>
              <a:t>Pharmacy Crimes</a:t>
            </a:r>
          </a:p>
        </p:txBody>
      </p:sp>
    </p:spTree>
    <p:extLst>
      <p:ext uri="{BB962C8B-B14F-4D97-AF65-F5344CB8AC3E}">
        <p14:creationId xmlns:p14="http://schemas.microsoft.com/office/powerpoint/2010/main" val="1752560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FF00"/>
                </a:solidFill>
              </a:rPr>
              <a:t>Rogue Online Pharmacies</a:t>
            </a:r>
          </a:p>
        </p:txBody>
      </p:sp>
      <p:sp>
        <p:nvSpPr>
          <p:cNvPr id="3" name="Content Placeholder 2"/>
          <p:cNvSpPr>
            <a:spLocks noGrp="1"/>
          </p:cNvSpPr>
          <p:nvPr>
            <p:ph idx="1"/>
          </p:nvPr>
        </p:nvSpPr>
        <p:spPr/>
        <p:txBody>
          <a:bodyPr>
            <a:normAutofit lnSpcReduction="10000"/>
          </a:bodyPr>
          <a:lstStyle/>
          <a:p>
            <a:pPr marL="0" indent="0" algn="ctr">
              <a:buNone/>
            </a:pPr>
            <a:r>
              <a:rPr lang="en-US" dirty="0"/>
              <a:t>Consumer protection program operated by NABP:</a:t>
            </a:r>
          </a:p>
          <a:p>
            <a:pPr marL="0" indent="0">
              <a:buNone/>
            </a:pPr>
            <a:r>
              <a:rPr lang="en-US" dirty="0"/>
              <a:t>	</a:t>
            </a:r>
          </a:p>
          <a:p>
            <a:pPr marL="0" indent="0">
              <a:buNone/>
            </a:pPr>
            <a:endParaRPr lang="en-US" dirty="0"/>
          </a:p>
          <a:p>
            <a:pPr marL="0" indent="0">
              <a:buNone/>
            </a:pPr>
            <a:r>
              <a:rPr lang="en-US"/>
              <a:t>Discovered:</a:t>
            </a:r>
          </a:p>
          <a:p>
            <a:pPr marL="0" indent="0">
              <a:buNone/>
            </a:pPr>
            <a:r>
              <a:rPr lang="en-US" dirty="0"/>
              <a:t>40,000 websites fail to comply with NABP patient safety and pharmacy practice standards or applicable laws</a:t>
            </a:r>
          </a:p>
          <a:p>
            <a:pPr marL="0" indent="0">
              <a:buNone/>
            </a:pPr>
            <a:endParaRPr lang="en-US" dirty="0"/>
          </a:p>
          <a:p>
            <a:pPr marL="0" indent="0">
              <a:buNone/>
            </a:pPr>
            <a:r>
              <a:rPr lang="en-US" dirty="0"/>
              <a:t>95% of websites offering prescription-only drugs online operate illegally</a:t>
            </a:r>
          </a:p>
          <a:p>
            <a:pPr marL="0" indent="0">
              <a:buNone/>
            </a:pPr>
            <a:endParaRPr lang="en-US" dirty="0"/>
          </a:p>
          <a:p>
            <a:pPr marL="0" indent="0">
              <a:buNone/>
            </a:pPr>
            <a:r>
              <a:rPr lang="en-US" dirty="0"/>
              <a:t>89% of illegal online pharmacies did not require a prescription</a:t>
            </a:r>
          </a:p>
          <a:p>
            <a:endParaRPr lang="en-US" dirty="0"/>
          </a:p>
        </p:txBody>
      </p:sp>
      <p:pic>
        <p:nvPicPr>
          <p:cNvPr id="4" name="Picture 3"/>
          <p:cNvPicPr>
            <a:picLocks noChangeAspect="1"/>
          </p:cNvPicPr>
          <p:nvPr/>
        </p:nvPicPr>
        <p:blipFill>
          <a:blip r:embed="rId3"/>
          <a:stretch>
            <a:fillRect/>
          </a:stretch>
        </p:blipFill>
        <p:spPr>
          <a:xfrm>
            <a:off x="2819400" y="2133600"/>
            <a:ext cx="3124200" cy="619125"/>
          </a:xfrm>
          <a:prstGeom prst="rect">
            <a:avLst/>
          </a:prstGeom>
        </p:spPr>
      </p:pic>
    </p:spTree>
    <p:extLst>
      <p:ext uri="{BB962C8B-B14F-4D97-AF65-F5344CB8AC3E}">
        <p14:creationId xmlns:p14="http://schemas.microsoft.com/office/powerpoint/2010/main" val="3107525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6" name="Content Placeholder 5"/>
          <p:cNvSpPr>
            <a:spLocks noGrp="1"/>
          </p:cNvSpPr>
          <p:nvPr>
            <p:ph idx="1"/>
          </p:nvPr>
        </p:nvSpPr>
        <p:spPr>
          <a:xfrm>
            <a:off x="457200" y="1600200"/>
            <a:ext cx="8229600" cy="5029200"/>
          </a:xfrm>
        </p:spPr>
        <p:txBody>
          <a:bodyPr>
            <a:normAutofit lnSpcReduction="1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Search engine for name of website or download an excel list</a:t>
            </a:r>
          </a:p>
        </p:txBody>
      </p:sp>
      <p:pic>
        <p:nvPicPr>
          <p:cNvPr id="4" name="Content Placeholder 3"/>
          <p:cNvPicPr>
            <a:picLocks noGrp="1" noChangeAspect="1"/>
          </p:cNvPicPr>
          <p:nvPr>
            <p:ph idx="4294967295"/>
          </p:nvPr>
        </p:nvPicPr>
        <p:blipFill>
          <a:blip r:embed="rId3"/>
          <a:stretch>
            <a:fillRect/>
          </a:stretch>
        </p:blipFill>
        <p:spPr>
          <a:xfrm>
            <a:off x="762000" y="381000"/>
            <a:ext cx="7772400" cy="5334000"/>
          </a:xfrm>
          <a:prstGeom prst="rect">
            <a:avLst/>
          </a:prstGeom>
        </p:spPr>
      </p:pic>
    </p:spTree>
    <p:extLst>
      <p:ext uri="{BB962C8B-B14F-4D97-AF65-F5344CB8AC3E}">
        <p14:creationId xmlns:p14="http://schemas.microsoft.com/office/powerpoint/2010/main" val="34355829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solidFill>
                  <a:srgbClr val="FFFF00"/>
                </a:solidFill>
              </a:rPr>
              <a:t>Rogue Online Pharmacies</a:t>
            </a:r>
            <a:br>
              <a:rPr lang="en-US" dirty="0"/>
            </a:br>
            <a:r>
              <a:rPr lang="en-US" dirty="0"/>
              <a:t>Also: A List of Not Recommended Sites</a:t>
            </a:r>
          </a:p>
        </p:txBody>
      </p:sp>
      <p:sp>
        <p:nvSpPr>
          <p:cNvPr id="3" name="Content Placeholder 2"/>
          <p:cNvSpPr>
            <a:spLocks noGrp="1"/>
          </p:cNvSpPr>
          <p:nvPr>
            <p:ph idx="1"/>
          </p:nvPr>
        </p:nvSpPr>
        <p:spPr/>
        <p:txBody>
          <a:bodyPr/>
          <a:lstStyle/>
          <a:p>
            <a:r>
              <a:rPr lang="en-US" dirty="0">
                <a:hlinkClick r:id="rId3"/>
              </a:rPr>
              <a:t>Not Recommended Sites - </a:t>
            </a:r>
            <a:r>
              <a:rPr lang="en-US" dirty="0" err="1">
                <a:hlinkClick r:id="rId3"/>
              </a:rPr>
              <a:t>Safe.Pharmacy</a:t>
            </a:r>
            <a:endParaRPr lang="en-US" dirty="0"/>
          </a:p>
          <a:p>
            <a:endParaRPr lang="en-US" dirty="0"/>
          </a:p>
          <a:p>
            <a:r>
              <a:rPr lang="en-US" dirty="0"/>
              <a:t>Extensive list</a:t>
            </a:r>
          </a:p>
        </p:txBody>
      </p:sp>
      <p:pic>
        <p:nvPicPr>
          <p:cNvPr id="4" name="Picture 3"/>
          <p:cNvPicPr>
            <a:picLocks noChangeAspect="1"/>
          </p:cNvPicPr>
          <p:nvPr/>
        </p:nvPicPr>
        <p:blipFill>
          <a:blip r:embed="rId4"/>
          <a:stretch>
            <a:fillRect/>
          </a:stretch>
        </p:blipFill>
        <p:spPr>
          <a:xfrm>
            <a:off x="495300" y="2895600"/>
            <a:ext cx="8156121" cy="3657600"/>
          </a:xfrm>
          <a:prstGeom prst="rect">
            <a:avLst/>
          </a:prstGeom>
        </p:spPr>
      </p:pic>
    </p:spTree>
    <p:extLst>
      <p:ext uri="{BB962C8B-B14F-4D97-AF65-F5344CB8AC3E}">
        <p14:creationId xmlns:p14="http://schemas.microsoft.com/office/powerpoint/2010/main" val="22502545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Diversion</a:t>
            </a:r>
          </a:p>
        </p:txBody>
      </p:sp>
      <p:sp>
        <p:nvSpPr>
          <p:cNvPr id="3" name="Content Placeholder 2"/>
          <p:cNvSpPr>
            <a:spLocks noGrp="1"/>
          </p:cNvSpPr>
          <p:nvPr>
            <p:ph idx="1"/>
          </p:nvPr>
        </p:nvSpPr>
        <p:spPr/>
        <p:txBody>
          <a:bodyPr/>
          <a:lstStyle/>
          <a:p>
            <a:r>
              <a:rPr lang="en-US" sz="3600" dirty="0">
                <a:solidFill>
                  <a:srgbClr val="FFFF00"/>
                </a:solidFill>
              </a:rPr>
              <a:t>What is diversion?</a:t>
            </a:r>
          </a:p>
          <a:p>
            <a:r>
              <a:rPr lang="en-US" sz="3600" dirty="0">
                <a:solidFill>
                  <a:srgbClr val="FFFF00"/>
                </a:solidFill>
              </a:rPr>
              <a:t>Definition: Transfer of a prescription drug from a lawful to an unlawful channel of distribution or use.</a:t>
            </a:r>
          </a:p>
          <a:p>
            <a:pPr marL="0" indent="0">
              <a:buNone/>
            </a:pPr>
            <a:endParaRPr lang="en-US" sz="1600" dirty="0">
              <a:solidFill>
                <a:srgbClr val="FFFF00"/>
              </a:solidFill>
            </a:endParaRPr>
          </a:p>
        </p:txBody>
      </p:sp>
    </p:spTree>
    <p:extLst>
      <p:ext uri="{BB962C8B-B14F-4D97-AF65-F5344CB8AC3E}">
        <p14:creationId xmlns:p14="http://schemas.microsoft.com/office/powerpoint/2010/main" val="1906764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solidFill>
                  <a:srgbClr val="FFFF00"/>
                </a:solidFill>
              </a:rPr>
              <a:t>PMP</a:t>
            </a:r>
          </a:p>
        </p:txBody>
      </p:sp>
      <p:sp>
        <p:nvSpPr>
          <p:cNvPr id="3" name="Content Placeholder 2"/>
          <p:cNvSpPr>
            <a:spLocks noGrp="1"/>
          </p:cNvSpPr>
          <p:nvPr>
            <p:ph idx="1"/>
          </p:nvPr>
        </p:nvSpPr>
        <p:spPr/>
        <p:txBody>
          <a:bodyPr>
            <a:normAutofit fontScale="92500" lnSpcReduction="10000"/>
          </a:bodyPr>
          <a:lstStyle/>
          <a:p>
            <a:r>
              <a:rPr lang="en-US" sz="2800" dirty="0">
                <a:effectLst>
                  <a:outerShdw blurRad="38100" dist="38100" dir="2700000" algn="tl">
                    <a:srgbClr val="000000">
                      <a:alpha val="43137"/>
                    </a:srgbClr>
                  </a:outerShdw>
                </a:effectLst>
              </a:rPr>
              <a:t>A </a:t>
            </a:r>
            <a:r>
              <a:rPr lang="en-US" sz="2800" dirty="0" err="1">
                <a:effectLst>
                  <a:outerShdw blurRad="38100" dist="38100" dir="2700000" algn="tl">
                    <a:srgbClr val="000000">
                      <a:alpha val="43137"/>
                    </a:srgbClr>
                  </a:outerShdw>
                </a:effectLst>
              </a:rPr>
              <a:t>RPh</a:t>
            </a:r>
            <a:r>
              <a:rPr lang="en-US" sz="2800" dirty="0">
                <a:effectLst>
                  <a:outerShdw blurRad="38100" dist="38100" dir="2700000" algn="tl">
                    <a:srgbClr val="000000">
                      <a:alpha val="43137"/>
                    </a:srgbClr>
                  </a:outerShdw>
                </a:effectLst>
              </a:rPr>
              <a:t> Shall request and review a PMP report if (at least 1 year time period):</a:t>
            </a:r>
          </a:p>
          <a:p>
            <a:pPr lvl="1"/>
            <a:r>
              <a:rPr lang="en-US" sz="2800" dirty="0">
                <a:effectLst>
                  <a:outerShdw blurRad="38100" dist="38100" dir="2700000" algn="tl">
                    <a:srgbClr val="000000">
                      <a:alpha val="43137"/>
                    </a:srgbClr>
                  </a:outerShdw>
                </a:effectLst>
              </a:rPr>
              <a:t>PERSON EXHIBITS POTENTIAL ABUSE/MISUSE  OF </a:t>
            </a:r>
            <a:r>
              <a:rPr lang="en-US" sz="2800" dirty="0">
                <a:solidFill>
                  <a:srgbClr val="FFFF00"/>
                </a:solidFill>
                <a:effectLst>
                  <a:outerShdw blurRad="38100" dist="38100" dir="2700000" algn="tl">
                    <a:srgbClr val="000000">
                      <a:alpha val="43137"/>
                    </a:srgbClr>
                  </a:outerShdw>
                </a:effectLst>
              </a:rPr>
              <a:t>OPIATES</a:t>
            </a:r>
          </a:p>
          <a:p>
            <a:pPr lvl="2"/>
            <a:r>
              <a:rPr lang="en-US" sz="2800" dirty="0">
                <a:effectLst>
                  <a:outerShdw blurRad="38100" dist="38100" dir="2700000" algn="tl">
                    <a:srgbClr val="000000">
                      <a:alpha val="43137"/>
                    </a:srgbClr>
                  </a:outerShdw>
                </a:effectLst>
              </a:rPr>
              <a:t>OVER-UTILIZATION</a:t>
            </a:r>
          </a:p>
          <a:p>
            <a:pPr lvl="2"/>
            <a:r>
              <a:rPr lang="en-US" sz="2800" dirty="0">
                <a:effectLst>
                  <a:outerShdw blurRad="38100" dist="38100" dir="2700000" algn="tl">
                    <a:srgbClr val="000000">
                      <a:alpha val="43137"/>
                    </a:srgbClr>
                  </a:outerShdw>
                </a:effectLst>
              </a:rPr>
              <a:t>EARLY REFILLS</a:t>
            </a:r>
          </a:p>
          <a:p>
            <a:pPr lvl="2"/>
            <a:r>
              <a:rPr lang="en-US" sz="2800" dirty="0">
                <a:effectLst>
                  <a:outerShdw blurRad="38100" dist="38100" dir="2700000" algn="tl">
                    <a:srgbClr val="000000">
                      <a:alpha val="43137"/>
                    </a:srgbClr>
                  </a:outerShdw>
                </a:effectLst>
              </a:rPr>
              <a:t>MULTIPLE PRESCRIBERS</a:t>
            </a:r>
          </a:p>
          <a:p>
            <a:pPr lvl="2"/>
            <a:r>
              <a:rPr lang="en-US" sz="2800" dirty="0">
                <a:effectLst>
                  <a:outerShdw blurRad="38100" dist="38100" dir="2700000" algn="tl">
                    <a:srgbClr val="000000">
                      <a:alpha val="43137"/>
                    </a:srgbClr>
                  </a:outerShdw>
                </a:effectLst>
              </a:rPr>
              <a:t>SEDATED/INTOXICATED</a:t>
            </a:r>
          </a:p>
          <a:p>
            <a:pPr lvl="2"/>
            <a:r>
              <a:rPr lang="en-US" sz="2800" dirty="0">
                <a:effectLst>
                  <a:outerShdw blurRad="38100" dist="38100" dir="2700000" algn="tl">
                    <a:srgbClr val="000000">
                      <a:alpha val="43137"/>
                    </a:srgbClr>
                  </a:outerShdw>
                </a:effectLst>
              </a:rPr>
              <a:t>UNFAMILIAR PATIENT</a:t>
            </a:r>
          </a:p>
          <a:p>
            <a:pPr lvl="2"/>
            <a:r>
              <a:rPr lang="en-US" sz="2800" dirty="0">
                <a:effectLst>
                  <a:outerShdw blurRad="38100" dist="38100" dir="2700000" algn="tl">
                    <a:srgbClr val="000000">
                      <a:alpha val="43137"/>
                    </a:srgbClr>
                  </a:outerShdw>
                </a:effectLst>
              </a:rPr>
              <a:t>PAYING CASH INSTEAD OF INSURANCE</a:t>
            </a:r>
          </a:p>
          <a:p>
            <a:endParaRPr lang="en-US" dirty="0"/>
          </a:p>
        </p:txBody>
      </p:sp>
    </p:spTree>
    <p:extLst>
      <p:ext uri="{BB962C8B-B14F-4D97-AF65-F5344CB8AC3E}">
        <p14:creationId xmlns:p14="http://schemas.microsoft.com/office/powerpoint/2010/main" val="4198601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solidFill>
                  <a:srgbClr val="FFFF00"/>
                </a:solidFill>
              </a:rPr>
              <a:t>PMP</a:t>
            </a:r>
          </a:p>
        </p:txBody>
      </p:sp>
      <p:sp>
        <p:nvSpPr>
          <p:cNvPr id="3" name="Content Placeholder 2"/>
          <p:cNvSpPr>
            <a:spLocks noGrp="1"/>
          </p:cNvSpPr>
          <p:nvPr>
            <p:ph idx="1"/>
          </p:nvPr>
        </p:nvSpPr>
        <p:spPr/>
        <p:txBody>
          <a:bodyPr/>
          <a:lstStyle/>
          <a:p>
            <a:pPr lvl="0">
              <a:buClr>
                <a:srgbClr val="DA1F28"/>
              </a:buClr>
            </a:pPr>
            <a:r>
              <a:rPr lang="en-US" sz="3200" dirty="0">
                <a:solidFill>
                  <a:prstClr val="white"/>
                </a:solidFill>
                <a:effectLst>
                  <a:outerShdw blurRad="38100" dist="38100" dir="2700000" algn="tl">
                    <a:srgbClr val="000000">
                      <a:alpha val="43137"/>
                    </a:srgbClr>
                  </a:outerShdw>
                </a:effectLst>
              </a:rPr>
              <a:t>A </a:t>
            </a:r>
            <a:r>
              <a:rPr lang="en-US" sz="3200" dirty="0" err="1">
                <a:solidFill>
                  <a:prstClr val="white"/>
                </a:solidFill>
                <a:effectLst>
                  <a:outerShdw blurRad="38100" dist="38100" dir="2700000" algn="tl">
                    <a:srgbClr val="000000">
                      <a:alpha val="43137"/>
                    </a:srgbClr>
                  </a:outerShdw>
                </a:effectLst>
              </a:rPr>
              <a:t>RPh</a:t>
            </a:r>
            <a:r>
              <a:rPr lang="en-US" sz="3200" dirty="0">
                <a:solidFill>
                  <a:prstClr val="white"/>
                </a:solidFill>
                <a:effectLst>
                  <a:outerShdw blurRad="38100" dist="38100" dir="2700000" algn="tl">
                    <a:srgbClr val="000000">
                      <a:alpha val="43137"/>
                    </a:srgbClr>
                  </a:outerShdw>
                </a:effectLst>
              </a:rPr>
              <a:t> Shall request and review a PMP report if </a:t>
            </a:r>
            <a:r>
              <a:rPr lang="en-US" sz="3200" dirty="0">
                <a:effectLst>
                  <a:outerShdw blurRad="38100" dist="38100" dir="2700000" algn="tl">
                    <a:srgbClr val="000000">
                      <a:alpha val="43137"/>
                    </a:srgbClr>
                  </a:outerShdw>
                </a:effectLst>
              </a:rPr>
              <a:t>(at least 1 year time period)</a:t>
            </a:r>
            <a:r>
              <a:rPr lang="en-US" sz="3200" dirty="0">
                <a:solidFill>
                  <a:prstClr val="white"/>
                </a:solidFill>
                <a:effectLst>
                  <a:outerShdw blurRad="38100" dist="38100" dir="2700000" algn="tl">
                    <a:srgbClr val="000000">
                      <a:alpha val="43137"/>
                    </a:srgbClr>
                  </a:outerShdw>
                </a:effectLst>
              </a:rPr>
              <a:t>:</a:t>
            </a:r>
            <a:endParaRPr lang="en-US" sz="3200" dirty="0">
              <a:effectLst>
                <a:outerShdw blurRad="38100" dist="38100" dir="2700000" algn="tl">
                  <a:srgbClr val="000000">
                    <a:alpha val="43137"/>
                  </a:srgbClr>
                </a:outerShdw>
              </a:effectLst>
            </a:endParaRPr>
          </a:p>
          <a:p>
            <a:pPr lvl="1"/>
            <a:r>
              <a:rPr lang="en-US" sz="3200" dirty="0">
                <a:solidFill>
                  <a:srgbClr val="FFFF00"/>
                </a:solidFill>
              </a:rPr>
              <a:t>OPIATE</a:t>
            </a:r>
            <a:r>
              <a:rPr lang="en-US" sz="3200" dirty="0"/>
              <a:t> Rx FROM UNFAMILIAR PRACTITIONER</a:t>
            </a:r>
          </a:p>
          <a:p>
            <a:pPr lvl="2"/>
            <a:r>
              <a:rPr lang="en-US" sz="3200" dirty="0"/>
              <a:t>OUT OF STATE OR USUAL GEOGRAPHIC AREA</a:t>
            </a:r>
          </a:p>
          <a:p>
            <a:pPr lvl="1"/>
            <a:r>
              <a:rPr lang="en-US" sz="3200" dirty="0">
                <a:solidFill>
                  <a:srgbClr val="FFFF00"/>
                </a:solidFill>
              </a:rPr>
              <a:t>OPIATE</a:t>
            </a:r>
            <a:r>
              <a:rPr lang="en-US" sz="3200" dirty="0"/>
              <a:t> Rx FROM UNFAMILIAR PATIENT</a:t>
            </a:r>
          </a:p>
          <a:p>
            <a:pPr lvl="2"/>
            <a:r>
              <a:rPr lang="en-US" sz="3200" dirty="0"/>
              <a:t>OUTSIDE USUAL PHARMACY GEOGRAPHIC PATIENT POPULATION AREA</a:t>
            </a:r>
          </a:p>
          <a:p>
            <a:endParaRPr lang="en-US" dirty="0"/>
          </a:p>
        </p:txBody>
      </p:sp>
    </p:spTree>
    <p:extLst>
      <p:ext uri="{BB962C8B-B14F-4D97-AF65-F5344CB8AC3E}">
        <p14:creationId xmlns:p14="http://schemas.microsoft.com/office/powerpoint/2010/main" val="3382604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solidFill>
                  <a:srgbClr val="FFFF00"/>
                </a:solidFill>
              </a:rPr>
              <a:t>PMP</a:t>
            </a:r>
          </a:p>
        </p:txBody>
      </p:sp>
      <p:sp>
        <p:nvSpPr>
          <p:cNvPr id="3" name="Content Placeholder 2"/>
          <p:cNvSpPr>
            <a:spLocks noGrp="1"/>
          </p:cNvSpPr>
          <p:nvPr>
            <p:ph idx="1"/>
          </p:nvPr>
        </p:nvSpPr>
        <p:spPr/>
        <p:txBody>
          <a:bodyPr>
            <a:normAutofit fontScale="85000" lnSpcReduction="10000"/>
          </a:bodyPr>
          <a:lstStyle/>
          <a:p>
            <a:pPr lvl="0">
              <a:buClr>
                <a:srgbClr val="DA1F28"/>
              </a:buClr>
            </a:pPr>
            <a:r>
              <a:rPr lang="en-US" sz="2800" dirty="0">
                <a:solidFill>
                  <a:prstClr val="white"/>
                </a:solidFill>
                <a:effectLst>
                  <a:outerShdw blurRad="38100" dist="38100" dir="2700000" algn="tl">
                    <a:srgbClr val="000000">
                      <a:alpha val="43137"/>
                    </a:srgbClr>
                  </a:outerShdw>
                </a:effectLst>
              </a:rPr>
              <a:t>A </a:t>
            </a:r>
            <a:r>
              <a:rPr lang="en-US" sz="2800" dirty="0" err="1">
                <a:solidFill>
                  <a:prstClr val="white"/>
                </a:solidFill>
                <a:effectLst>
                  <a:outerShdw blurRad="38100" dist="38100" dir="2700000" algn="tl">
                    <a:srgbClr val="000000">
                      <a:alpha val="43137"/>
                    </a:srgbClr>
                  </a:outerShdw>
                </a:effectLst>
              </a:rPr>
              <a:t>RPh</a:t>
            </a:r>
            <a:r>
              <a:rPr lang="en-US" sz="2800" dirty="0">
                <a:solidFill>
                  <a:prstClr val="white"/>
                </a:solidFill>
                <a:effectLst>
                  <a:outerShdw blurRad="38100" dist="38100" dir="2700000" algn="tl">
                    <a:srgbClr val="000000">
                      <a:alpha val="43137"/>
                    </a:srgbClr>
                  </a:outerShdw>
                </a:effectLst>
              </a:rPr>
              <a:t> Shall request and review a PMP report if </a:t>
            </a:r>
            <a:r>
              <a:rPr lang="en-US" sz="2800" dirty="0">
                <a:effectLst>
                  <a:outerShdw blurRad="38100" dist="38100" dir="2700000" algn="tl">
                    <a:srgbClr val="000000">
                      <a:alpha val="43137"/>
                    </a:srgbClr>
                  </a:outerShdw>
                </a:effectLst>
              </a:rPr>
              <a:t>(at least 1 year time period)</a:t>
            </a:r>
            <a:r>
              <a:rPr lang="en-US" sz="2800" dirty="0">
                <a:solidFill>
                  <a:prstClr val="white"/>
                </a:solidFill>
                <a:effectLst>
                  <a:outerShdw blurRad="38100" dist="38100" dir="2700000" algn="tl">
                    <a:srgbClr val="000000">
                      <a:alpha val="43137"/>
                    </a:srgbClr>
                  </a:outerShdw>
                </a:effectLst>
              </a:rPr>
              <a:t>:</a:t>
            </a:r>
          </a:p>
          <a:p>
            <a:pPr lvl="1"/>
            <a:r>
              <a:rPr lang="en-US" sz="2800" dirty="0">
                <a:solidFill>
                  <a:srgbClr val="FFFF00"/>
                </a:solidFill>
                <a:effectLst>
                  <a:outerShdw blurRad="38100" dist="38100" dir="2700000" algn="tl">
                    <a:srgbClr val="000000">
                      <a:alpha val="43137"/>
                    </a:srgbClr>
                  </a:outerShdw>
                </a:effectLst>
              </a:rPr>
              <a:t>INITIAL</a:t>
            </a:r>
            <a:r>
              <a:rPr lang="en-US" sz="2800" dirty="0">
                <a:effectLst>
                  <a:outerShdw blurRad="38100" dist="38100" dir="2700000" algn="tl">
                    <a:srgbClr val="000000">
                      <a:alpha val="43137"/>
                    </a:srgbClr>
                  </a:outerShdw>
                </a:effectLst>
              </a:rPr>
              <a:t> RX FOR ANY LONG-ACTING OPIOID FORMULATION</a:t>
            </a:r>
          </a:p>
          <a:p>
            <a:pPr lvl="2"/>
            <a:r>
              <a:rPr lang="en-US" sz="2800" dirty="0">
                <a:effectLst>
                  <a:outerShdw blurRad="38100" dist="38100" dir="2700000" algn="tl">
                    <a:srgbClr val="000000">
                      <a:alpha val="43137"/>
                    </a:srgbClr>
                  </a:outerShdw>
                </a:effectLst>
              </a:rPr>
              <a:t>INCLUDES ORAL AND TRANSDERMAL DOSAGE FORMS</a:t>
            </a:r>
          </a:p>
          <a:p>
            <a:pPr lvl="1"/>
            <a:r>
              <a:rPr lang="en-US" sz="2800" dirty="0">
                <a:solidFill>
                  <a:srgbClr val="FFFF00"/>
                </a:solidFill>
                <a:effectLst>
                  <a:outerShdw blurRad="38100" dist="38100" dir="2700000" algn="tl">
                    <a:srgbClr val="000000">
                      <a:alpha val="43137"/>
                    </a:srgbClr>
                  </a:outerShdw>
                </a:effectLst>
              </a:rPr>
              <a:t>BECOME AWARE </a:t>
            </a:r>
            <a:r>
              <a:rPr lang="en-US" sz="2800" dirty="0">
                <a:effectLst>
                  <a:outerShdw blurRad="38100" dist="38100" dir="2700000" algn="tl">
                    <a:srgbClr val="000000">
                      <a:alpha val="43137"/>
                    </a:srgbClr>
                  </a:outerShdw>
                </a:effectLst>
              </a:rPr>
              <a:t>PATIENT IS RECEIVING AN OPIOID CONCURRENTLY WITH A BENZODIAZEPINE OR CARISOPRODOL.</a:t>
            </a:r>
          </a:p>
          <a:p>
            <a:pPr lvl="1"/>
            <a:endParaRPr lang="en-US" sz="2800" dirty="0">
              <a:effectLst>
                <a:outerShdw blurRad="38100" dist="38100" dir="2700000" algn="tl">
                  <a:srgbClr val="000000">
                    <a:alpha val="43137"/>
                  </a:srgbClr>
                </a:outerShdw>
              </a:effectLst>
            </a:endParaRPr>
          </a:p>
          <a:p>
            <a:pPr lvl="1"/>
            <a:r>
              <a:rPr lang="en-US" sz="2800" dirty="0"/>
              <a:t>PMP reports shall be reviewed a </a:t>
            </a:r>
            <a:r>
              <a:rPr lang="en-US" sz="2800" dirty="0">
                <a:solidFill>
                  <a:srgbClr val="FFFF00"/>
                </a:solidFill>
              </a:rPr>
              <a:t>minimum of once every three months</a:t>
            </a:r>
            <a:r>
              <a:rPr lang="en-US" sz="2800" dirty="0"/>
              <a:t> during the continuous use of opioids for each established patient</a:t>
            </a:r>
            <a:endParaRPr lang="en-US" sz="2800" dirty="0">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3990429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a:bodyPr>
          <a:lstStyle/>
          <a:p>
            <a:pPr algn="ctr"/>
            <a:r>
              <a:rPr lang="en-US" dirty="0">
                <a:solidFill>
                  <a:srgbClr val="FFFF00"/>
                </a:solidFill>
              </a:rPr>
              <a:t>Pharmacy Robberies</a:t>
            </a:r>
            <a:br>
              <a:rPr lang="en-US" dirty="0">
                <a:solidFill>
                  <a:srgbClr val="FFFF00"/>
                </a:solidFill>
              </a:rPr>
            </a:br>
            <a:r>
              <a:rPr lang="en-US" dirty="0">
                <a:solidFill>
                  <a:srgbClr val="FFFF00"/>
                </a:solidFill>
              </a:rPr>
              <a:t>Albuquerque</a:t>
            </a:r>
          </a:p>
        </p:txBody>
      </p:sp>
      <p:sp>
        <p:nvSpPr>
          <p:cNvPr id="3" name="Content Placeholder 2"/>
          <p:cNvSpPr>
            <a:spLocks noGrp="1"/>
          </p:cNvSpPr>
          <p:nvPr>
            <p:ph idx="1"/>
          </p:nvPr>
        </p:nvSpPr>
        <p:spPr/>
        <p:txBody>
          <a:bodyPr/>
          <a:lstStyle/>
          <a:p>
            <a:r>
              <a:rPr lang="en-US" b="1" dirty="0"/>
              <a:t>April 29, 2015 - Six Albuquerque Residents Indicted on Federal Robbery, Firearms, and Prescription Drug Trafficking Crimes Arising Out of Pharmacy Robberies –FBI.gov</a:t>
            </a:r>
          </a:p>
          <a:p>
            <a:r>
              <a:rPr lang="en-US" b="1" dirty="0"/>
              <a:t>3 fugitives at time of indictment</a:t>
            </a:r>
          </a:p>
          <a:p>
            <a:r>
              <a:rPr lang="en-US" b="1" dirty="0"/>
              <a:t>Last suspect (Blake Gallardo) was arrested June 11, 2015</a:t>
            </a:r>
          </a:p>
          <a:p>
            <a:r>
              <a:rPr lang="en-US" b="1" dirty="0"/>
              <a:t>Stole over 68,000 tablets of oxycodone</a:t>
            </a:r>
          </a:p>
        </p:txBody>
      </p:sp>
    </p:spTree>
    <p:extLst>
      <p:ext uri="{BB962C8B-B14F-4D97-AF65-F5344CB8AC3E}">
        <p14:creationId xmlns:p14="http://schemas.microsoft.com/office/powerpoint/2010/main" val="3098202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Autofit/>
          </a:bodyPr>
          <a:lstStyle/>
          <a:p>
            <a:pPr algn="ctr"/>
            <a:r>
              <a:rPr lang="en-US" sz="4000" b="1" dirty="0">
                <a:solidFill>
                  <a:schemeClr val="tx1"/>
                </a:solidFill>
                <a:effectLst/>
              </a:rPr>
              <a:t>16.19.25  ADVERSE DRUG EVENT</a:t>
            </a:r>
            <a:br>
              <a:rPr lang="en-US" sz="4000" b="1" dirty="0">
                <a:solidFill>
                  <a:schemeClr val="tx1"/>
                </a:solidFill>
              </a:rPr>
            </a:br>
            <a:endParaRPr lang="en-US" sz="4000" b="1" dirty="0">
              <a:solidFill>
                <a:schemeClr val="tx1"/>
              </a:solidFill>
            </a:endParaRPr>
          </a:p>
        </p:txBody>
      </p:sp>
      <p:sp>
        <p:nvSpPr>
          <p:cNvPr id="3" name="Content Placeholder 2"/>
          <p:cNvSpPr>
            <a:spLocks noGrp="1"/>
          </p:cNvSpPr>
          <p:nvPr>
            <p:ph idx="1"/>
          </p:nvPr>
        </p:nvSpPr>
        <p:spPr>
          <a:xfrm>
            <a:off x="228600" y="990600"/>
            <a:ext cx="8686800" cy="6324600"/>
          </a:xfrm>
        </p:spPr>
        <p:txBody>
          <a:bodyPr>
            <a:noAutofit/>
          </a:bodyPr>
          <a:lstStyle/>
          <a:p>
            <a:pPr lvl="1"/>
            <a:r>
              <a:rPr lang="en-US" sz="2200" b="1" dirty="0">
                <a:solidFill>
                  <a:schemeClr val="tx1"/>
                </a:solidFill>
                <a:effectLst>
                  <a:outerShdw blurRad="38100" dist="38100" dir="2700000" algn="tl">
                    <a:srgbClr val="000000">
                      <a:alpha val="43137"/>
                    </a:srgbClr>
                  </a:outerShdw>
                </a:effectLst>
                <a:latin typeface="+mj-lt"/>
              </a:rPr>
              <a:t>Incident</a:t>
            </a:r>
            <a:r>
              <a:rPr lang="en-US" sz="1800" b="1" dirty="0">
                <a:solidFill>
                  <a:schemeClr val="tx1"/>
                </a:solidFill>
                <a:effectLst>
                  <a:outerShdw blurRad="38100" dist="38100" dir="2700000" algn="tl">
                    <a:srgbClr val="000000">
                      <a:alpha val="43137"/>
                    </a:srgbClr>
                  </a:outerShdw>
                </a:effectLst>
                <a:latin typeface="+mj-lt"/>
              </a:rPr>
              <a:t> - a drug that is dispensed in </a:t>
            </a:r>
            <a:r>
              <a:rPr lang="en-US" sz="2000" b="1" u="sng" dirty="0">
                <a:solidFill>
                  <a:schemeClr val="tx1"/>
                </a:solidFill>
                <a:effectLst>
                  <a:outerShdw blurRad="38100" dist="38100" dir="2700000" algn="tl">
                    <a:srgbClr val="000000">
                      <a:alpha val="43137"/>
                    </a:srgbClr>
                  </a:outerShdw>
                </a:effectLst>
                <a:latin typeface="+mj-lt"/>
              </a:rPr>
              <a:t>error</a:t>
            </a:r>
            <a:r>
              <a:rPr lang="en-US" sz="1800" b="1" dirty="0">
                <a:solidFill>
                  <a:schemeClr val="tx1"/>
                </a:solidFill>
                <a:effectLst>
                  <a:outerShdw blurRad="38100" dist="38100" dir="2700000" algn="tl">
                    <a:srgbClr val="000000">
                      <a:alpha val="43137"/>
                    </a:srgbClr>
                  </a:outerShdw>
                </a:effectLst>
                <a:latin typeface="+mj-lt"/>
              </a:rPr>
              <a:t>, that is </a:t>
            </a:r>
            <a:r>
              <a:rPr lang="en-US" sz="2000" b="1" u="sng" dirty="0">
                <a:solidFill>
                  <a:schemeClr val="tx1"/>
                </a:solidFill>
                <a:effectLst>
                  <a:outerShdw blurRad="38100" dist="38100" dir="2700000" algn="tl">
                    <a:srgbClr val="000000">
                      <a:alpha val="43137"/>
                    </a:srgbClr>
                  </a:outerShdw>
                </a:effectLst>
                <a:latin typeface="+mj-lt"/>
              </a:rPr>
              <a:t>administered</a:t>
            </a:r>
            <a:r>
              <a:rPr lang="en-US" sz="1800" b="1" dirty="0">
                <a:solidFill>
                  <a:schemeClr val="tx1"/>
                </a:solidFill>
                <a:effectLst>
                  <a:outerShdw blurRad="38100" dist="38100" dir="2700000" algn="tl">
                    <a:srgbClr val="000000">
                      <a:alpha val="43137"/>
                    </a:srgbClr>
                  </a:outerShdw>
                </a:effectLst>
                <a:latin typeface="+mj-lt"/>
              </a:rPr>
              <a:t> and </a:t>
            </a:r>
            <a:r>
              <a:rPr lang="en-US" sz="2000" b="1" dirty="0">
                <a:solidFill>
                  <a:schemeClr val="tx1"/>
                </a:solidFill>
                <a:effectLst>
                  <a:outerShdw blurRad="38100" dist="38100" dir="2700000" algn="tl">
                    <a:srgbClr val="000000">
                      <a:alpha val="43137"/>
                    </a:srgbClr>
                  </a:outerShdw>
                </a:effectLst>
                <a:latin typeface="+mj-lt"/>
              </a:rPr>
              <a:t>results in </a:t>
            </a:r>
            <a:r>
              <a:rPr lang="en-US" sz="2000" b="1" u="sng" dirty="0">
                <a:solidFill>
                  <a:schemeClr val="tx1"/>
                </a:solidFill>
                <a:effectLst>
                  <a:outerShdw blurRad="38100" dist="38100" dir="2700000" algn="tl">
                    <a:srgbClr val="000000">
                      <a:alpha val="43137"/>
                    </a:srgbClr>
                  </a:outerShdw>
                </a:effectLst>
                <a:latin typeface="+mj-lt"/>
              </a:rPr>
              <a:t>harm</a:t>
            </a:r>
            <a:r>
              <a:rPr lang="en-US" sz="2000" b="1" dirty="0">
                <a:solidFill>
                  <a:schemeClr val="tx1"/>
                </a:solidFill>
                <a:effectLst>
                  <a:outerShdw blurRad="38100" dist="38100" dir="2700000" algn="tl">
                    <a:srgbClr val="000000">
                      <a:alpha val="43137"/>
                    </a:srgbClr>
                  </a:outerShdw>
                </a:effectLst>
                <a:latin typeface="+mj-lt"/>
              </a:rPr>
              <a:t>, injury or death</a:t>
            </a:r>
          </a:p>
          <a:p>
            <a:pPr lvl="1"/>
            <a:r>
              <a:rPr lang="en-US" sz="2200" b="1" dirty="0">
                <a:solidFill>
                  <a:schemeClr val="tx1"/>
                </a:solidFill>
                <a:effectLst>
                  <a:outerShdw blurRad="38100" dist="38100" dir="2700000" algn="tl">
                    <a:srgbClr val="000000">
                      <a:alpha val="43137"/>
                    </a:srgbClr>
                  </a:outerShdw>
                </a:effectLst>
                <a:latin typeface="+mj-lt"/>
              </a:rPr>
              <a:t>Harm</a:t>
            </a:r>
            <a:r>
              <a:rPr lang="en-US" sz="1800" b="1" dirty="0">
                <a:solidFill>
                  <a:schemeClr val="tx1"/>
                </a:solidFill>
                <a:effectLst>
                  <a:outerShdw blurRad="38100" dist="38100" dir="2700000" algn="tl">
                    <a:srgbClr val="000000">
                      <a:alpha val="43137"/>
                    </a:srgbClr>
                  </a:outerShdw>
                </a:effectLst>
                <a:latin typeface="+mj-lt"/>
              </a:rPr>
              <a:t> - temporary or permanent impairment requiring intervention </a:t>
            </a:r>
          </a:p>
          <a:p>
            <a:pPr marL="137160" indent="0">
              <a:buNone/>
            </a:pPr>
            <a:r>
              <a:rPr lang="en-US" sz="2400" b="1" dirty="0">
                <a:solidFill>
                  <a:schemeClr val="tx1"/>
                </a:solidFill>
                <a:effectLst>
                  <a:outerShdw blurRad="38100" dist="38100" dir="2700000" algn="tl">
                    <a:srgbClr val="000000">
                      <a:alpha val="43137"/>
                    </a:srgbClr>
                  </a:outerShdw>
                </a:effectLst>
                <a:latin typeface="+mj-lt"/>
              </a:rPr>
              <a:t>The Pharmacist in Charge shall:</a:t>
            </a:r>
          </a:p>
          <a:p>
            <a:pPr marL="137160" indent="0">
              <a:buNone/>
            </a:pPr>
            <a:r>
              <a:rPr lang="en-US" sz="1800" b="1" dirty="0">
                <a:solidFill>
                  <a:schemeClr val="tx1"/>
                </a:solidFill>
                <a:effectLst>
                  <a:outerShdw blurRad="38100" dist="38100" dir="2700000" algn="tl">
                    <a:srgbClr val="000000">
                      <a:alpha val="43137"/>
                    </a:srgbClr>
                  </a:outerShdw>
                </a:effectLst>
                <a:latin typeface="+mj-lt"/>
              </a:rPr>
              <a:t>A.	Develop and implement </a:t>
            </a:r>
            <a:r>
              <a:rPr lang="en-US" sz="2000" b="1" dirty="0">
                <a:solidFill>
                  <a:schemeClr val="tx1"/>
                </a:solidFill>
                <a:effectLst>
                  <a:outerShdw blurRad="38100" dist="38100" dir="2700000" algn="tl">
                    <a:srgbClr val="000000">
                      <a:alpha val="43137"/>
                    </a:srgbClr>
                  </a:outerShdw>
                </a:effectLst>
                <a:latin typeface="+mj-lt"/>
              </a:rPr>
              <a:t>written </a:t>
            </a:r>
            <a:r>
              <a:rPr lang="en-US" sz="2400" b="1" dirty="0">
                <a:solidFill>
                  <a:schemeClr val="tx1"/>
                </a:solidFill>
                <a:effectLst>
                  <a:outerShdw blurRad="38100" dist="38100" dir="2700000" algn="tl">
                    <a:srgbClr val="000000">
                      <a:alpha val="43137"/>
                    </a:srgbClr>
                  </a:outerShdw>
                </a:effectLst>
                <a:latin typeface="+mj-lt"/>
              </a:rPr>
              <a:t>error prevention procedures</a:t>
            </a:r>
            <a:r>
              <a:rPr lang="en-US" sz="1800" b="1" dirty="0">
                <a:solidFill>
                  <a:schemeClr val="tx1"/>
                </a:solidFill>
                <a:effectLst>
                  <a:outerShdw blurRad="38100" dist="38100" dir="2700000" algn="tl">
                    <a:srgbClr val="000000">
                      <a:alpha val="43137"/>
                    </a:srgbClr>
                  </a:outerShdw>
                </a:effectLst>
                <a:latin typeface="+mj-lt"/>
              </a:rPr>
              <a:t> as part of the Policy and Procedures Manual.</a:t>
            </a:r>
          </a:p>
          <a:p>
            <a:pPr marL="137160" indent="0">
              <a:buNone/>
            </a:pPr>
            <a:r>
              <a:rPr lang="en-US" sz="1800" b="1" dirty="0">
                <a:solidFill>
                  <a:schemeClr val="tx1"/>
                </a:solidFill>
                <a:effectLst>
                  <a:outerShdw blurRad="38100" dist="38100" dir="2700000" algn="tl">
                    <a:srgbClr val="000000">
                      <a:alpha val="43137"/>
                    </a:srgbClr>
                  </a:outerShdw>
                </a:effectLst>
                <a:latin typeface="+mj-lt"/>
              </a:rPr>
              <a:t>B.	</a:t>
            </a:r>
            <a:r>
              <a:rPr lang="en-US" sz="2400" b="1" dirty="0">
                <a:solidFill>
                  <a:schemeClr val="tx1"/>
                </a:solidFill>
                <a:effectLst>
                  <a:outerShdw blurRad="38100" dist="38100" dir="2700000" algn="tl">
                    <a:srgbClr val="000000">
                      <a:alpha val="43137"/>
                    </a:srgbClr>
                  </a:outerShdw>
                </a:effectLst>
                <a:latin typeface="+mj-lt"/>
              </a:rPr>
              <a:t>Report incidents</a:t>
            </a:r>
            <a:r>
              <a:rPr lang="en-US" sz="1800" b="1" dirty="0">
                <a:solidFill>
                  <a:schemeClr val="tx1"/>
                </a:solidFill>
                <a:effectLst>
                  <a:outerShdw blurRad="38100" dist="38100" dir="2700000" algn="tl">
                    <a:srgbClr val="000000">
                      <a:alpha val="43137"/>
                    </a:srgbClr>
                  </a:outerShdw>
                </a:effectLst>
                <a:latin typeface="+mj-lt"/>
              </a:rPr>
              <a:t>, including relevant status updates, to the Board on Board approved forms within </a:t>
            </a:r>
            <a:r>
              <a:rPr lang="en-US" sz="2000" b="1" dirty="0">
                <a:solidFill>
                  <a:schemeClr val="tx1"/>
                </a:solidFill>
                <a:effectLst>
                  <a:outerShdw blurRad="38100" dist="38100" dir="2700000" algn="tl">
                    <a:srgbClr val="000000">
                      <a:alpha val="43137"/>
                    </a:srgbClr>
                  </a:outerShdw>
                </a:effectLst>
                <a:latin typeface="+mj-lt"/>
              </a:rPr>
              <a:t>fifteen (15) days </a:t>
            </a:r>
            <a:r>
              <a:rPr lang="en-US" sz="1800" b="1" dirty="0">
                <a:solidFill>
                  <a:schemeClr val="tx1"/>
                </a:solidFill>
                <a:effectLst>
                  <a:outerShdw blurRad="38100" dist="38100" dir="2700000" algn="tl">
                    <a:srgbClr val="000000">
                      <a:alpha val="43137"/>
                    </a:srgbClr>
                  </a:outerShdw>
                </a:effectLst>
                <a:latin typeface="+mj-lt"/>
              </a:rPr>
              <a:t>of discovery.</a:t>
            </a:r>
          </a:p>
          <a:p>
            <a:pPr lvl="7"/>
            <a:r>
              <a:rPr lang="en-US" sz="1800" b="1" dirty="0">
                <a:effectLst>
                  <a:outerShdw blurRad="38100" dist="38100" dir="2700000" algn="tl">
                    <a:srgbClr val="000000">
                      <a:alpha val="43137"/>
                    </a:srgbClr>
                  </a:outerShdw>
                </a:effectLst>
                <a:latin typeface="+mj-lt"/>
              </a:rPr>
              <a:t>“Significant Adverse Drug Event Reporting Form”</a:t>
            </a:r>
          </a:p>
          <a:p>
            <a:pPr marL="137160" indent="0">
              <a:buNone/>
            </a:pPr>
            <a:r>
              <a:rPr lang="en-US" sz="2400" b="1" dirty="0">
                <a:solidFill>
                  <a:schemeClr val="tx1"/>
                </a:solidFill>
                <a:effectLst>
                  <a:outerShdw blurRad="38100" dist="38100" dir="2700000" algn="tl">
                    <a:srgbClr val="000000">
                      <a:alpha val="43137"/>
                    </a:srgbClr>
                  </a:outerShdw>
                </a:effectLst>
                <a:latin typeface="+mj-lt"/>
              </a:rPr>
              <a:t>The Board shall:</a:t>
            </a:r>
          </a:p>
          <a:p>
            <a:pPr marL="137160" indent="0">
              <a:buNone/>
            </a:pPr>
            <a:r>
              <a:rPr lang="en-US" sz="1800" b="1" dirty="0">
                <a:solidFill>
                  <a:schemeClr val="tx1"/>
                </a:solidFill>
                <a:effectLst>
                  <a:outerShdw blurRad="38100" dist="38100" dir="2700000" algn="tl">
                    <a:srgbClr val="000000">
                      <a:alpha val="43137"/>
                    </a:srgbClr>
                  </a:outerShdw>
                </a:effectLst>
                <a:latin typeface="+mj-lt"/>
              </a:rPr>
              <a:t>A.	Maintain </a:t>
            </a:r>
            <a:r>
              <a:rPr lang="en-US" sz="2400" b="1" dirty="0">
                <a:solidFill>
                  <a:schemeClr val="tx1"/>
                </a:solidFill>
                <a:effectLst>
                  <a:outerShdw blurRad="38100" dist="38100" dir="2700000" algn="tl">
                    <a:srgbClr val="000000">
                      <a:alpha val="43137"/>
                    </a:srgbClr>
                  </a:outerShdw>
                </a:effectLst>
                <a:latin typeface="+mj-lt"/>
              </a:rPr>
              <a:t>confidentiality</a:t>
            </a:r>
            <a:r>
              <a:rPr lang="en-US" sz="1800" b="1" dirty="0">
                <a:solidFill>
                  <a:schemeClr val="tx1"/>
                </a:solidFill>
                <a:effectLst>
                  <a:outerShdw blurRad="38100" dist="38100" dir="2700000" algn="tl">
                    <a:srgbClr val="000000">
                      <a:alpha val="43137"/>
                    </a:srgbClr>
                  </a:outerShdw>
                </a:effectLst>
                <a:latin typeface="+mj-lt"/>
              </a:rPr>
              <a:t> of information relating to the reporter and the patient identifiers.</a:t>
            </a:r>
          </a:p>
          <a:p>
            <a:pPr marL="137160" indent="0">
              <a:buNone/>
            </a:pPr>
            <a:r>
              <a:rPr lang="en-US" sz="1800" b="1" dirty="0">
                <a:solidFill>
                  <a:schemeClr val="tx1"/>
                </a:solidFill>
                <a:effectLst>
                  <a:outerShdw blurRad="38100" dist="38100" dir="2700000" algn="tl">
                    <a:srgbClr val="000000">
                      <a:alpha val="43137"/>
                    </a:srgbClr>
                  </a:outerShdw>
                </a:effectLst>
                <a:latin typeface="+mj-lt"/>
              </a:rPr>
              <a:t>B.	Compile and publish, in the newsletter and on the Board web site, report information and </a:t>
            </a:r>
            <a:r>
              <a:rPr lang="en-US" sz="2400" b="1" dirty="0">
                <a:solidFill>
                  <a:schemeClr val="tx1"/>
                </a:solidFill>
                <a:effectLst>
                  <a:outerShdw blurRad="38100" dist="38100" dir="2700000" algn="tl">
                    <a:srgbClr val="000000">
                      <a:alpha val="43137"/>
                    </a:srgbClr>
                  </a:outerShdw>
                </a:effectLst>
                <a:latin typeface="+mj-lt"/>
              </a:rPr>
              <a:t>prevention</a:t>
            </a:r>
            <a:r>
              <a:rPr lang="en-US" sz="1800" b="1" dirty="0">
                <a:solidFill>
                  <a:schemeClr val="tx1"/>
                </a:solidFill>
                <a:effectLst>
                  <a:outerShdw blurRad="38100" dist="38100" dir="2700000" algn="tl">
                    <a:srgbClr val="000000">
                      <a:alpha val="43137"/>
                    </a:srgbClr>
                  </a:outerShdw>
                </a:effectLst>
                <a:latin typeface="+mj-lt"/>
              </a:rPr>
              <a:t> recommendations.</a:t>
            </a:r>
          </a:p>
          <a:p>
            <a:pPr marL="137160" indent="0">
              <a:buNone/>
            </a:pPr>
            <a:r>
              <a:rPr lang="en-US" sz="1800" b="1" dirty="0">
                <a:solidFill>
                  <a:schemeClr val="tx1"/>
                </a:solidFill>
                <a:effectLst>
                  <a:outerShdw blurRad="38100" dist="38100" dir="2700000" algn="tl">
                    <a:srgbClr val="000000">
                      <a:alpha val="43137"/>
                    </a:srgbClr>
                  </a:outerShdw>
                </a:effectLst>
                <a:latin typeface="+mj-lt"/>
              </a:rPr>
              <a:t>C.	</a:t>
            </a:r>
            <a:r>
              <a:rPr lang="en-US" sz="2000" b="1" dirty="0">
                <a:solidFill>
                  <a:schemeClr val="tx1"/>
                </a:solidFill>
                <a:effectLst>
                  <a:outerShdw blurRad="38100" dist="38100" dir="2700000" algn="tl">
                    <a:srgbClr val="000000">
                      <a:alpha val="43137"/>
                    </a:srgbClr>
                  </a:outerShdw>
                </a:effectLst>
                <a:latin typeface="+mj-lt"/>
              </a:rPr>
              <a:t>Assure reports are used in a constructive and non-punitive manner.</a:t>
            </a:r>
          </a:p>
          <a:p>
            <a:pPr>
              <a:buClr>
                <a:srgbClr val="7030A0"/>
              </a:buClr>
            </a:pPr>
            <a:endParaRPr lang="en-US" sz="1800" dirty="0">
              <a:latin typeface="+mj-lt"/>
            </a:endParaRPr>
          </a:p>
          <a:p>
            <a:endParaRPr lang="en-US" sz="1800" dirty="0"/>
          </a:p>
        </p:txBody>
      </p:sp>
    </p:spTree>
    <p:extLst>
      <p:ext uri="{BB962C8B-B14F-4D97-AF65-F5344CB8AC3E}">
        <p14:creationId xmlns:p14="http://schemas.microsoft.com/office/powerpoint/2010/main" val="287640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r>
              <a:rPr lang="en-US" sz="8000" dirty="0">
                <a:solidFill>
                  <a:srgbClr val="FFFF00"/>
                </a:solidFill>
              </a:rPr>
              <a:t>Pharmacy Safety</a:t>
            </a:r>
          </a:p>
        </p:txBody>
      </p:sp>
    </p:spTree>
    <p:extLst>
      <p:ext uri="{BB962C8B-B14F-4D97-AF65-F5344CB8AC3E}">
        <p14:creationId xmlns:p14="http://schemas.microsoft.com/office/powerpoint/2010/main" val="3729880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00"/>
                </a:solidFill>
              </a:rPr>
              <a:t>Scam Phone Calls – BOP, DEA, </a:t>
            </a:r>
            <a:br>
              <a:rPr lang="en-US" dirty="0">
                <a:solidFill>
                  <a:srgbClr val="FFFF00"/>
                </a:solidFill>
              </a:rPr>
            </a:br>
            <a:r>
              <a:rPr lang="en-US" dirty="0">
                <a:solidFill>
                  <a:srgbClr val="FFFF00"/>
                </a:solidFill>
              </a:rPr>
              <a:t>FBI or other LE</a:t>
            </a:r>
          </a:p>
        </p:txBody>
      </p:sp>
      <p:sp>
        <p:nvSpPr>
          <p:cNvPr id="3" name="Content Placeholder 2"/>
          <p:cNvSpPr>
            <a:spLocks noGrp="1"/>
          </p:cNvSpPr>
          <p:nvPr>
            <p:ph idx="1"/>
          </p:nvPr>
        </p:nvSpPr>
        <p:spPr/>
        <p:txBody>
          <a:bodyPr>
            <a:normAutofit lnSpcReduction="10000"/>
          </a:bodyPr>
          <a:lstStyle/>
          <a:p>
            <a:r>
              <a:rPr lang="en-US" dirty="0"/>
              <a:t>Callers identifying themselves as Board of Pharmacy Investigators, Inspectors or Agents</a:t>
            </a:r>
          </a:p>
          <a:p>
            <a:endParaRPr lang="en-US" dirty="0"/>
          </a:p>
          <a:p>
            <a:r>
              <a:rPr lang="en-US" dirty="0"/>
              <a:t>Callers “spoofing” the Board of Pharmacy phone number</a:t>
            </a:r>
          </a:p>
          <a:p>
            <a:endParaRPr lang="en-US" dirty="0"/>
          </a:p>
          <a:p>
            <a:r>
              <a:rPr lang="en-US"/>
              <a:t>Told </a:t>
            </a:r>
            <a:r>
              <a:rPr lang="en-US" dirty="0"/>
              <a:t>licensees they are under investigation and their license may be suspended or arrest warrant was issued and they demand money.  Also, inquired about their wholesale distributors.</a:t>
            </a:r>
          </a:p>
          <a:p>
            <a:endParaRPr lang="en-US" dirty="0"/>
          </a:p>
          <a:p>
            <a:r>
              <a:rPr lang="en-US" dirty="0"/>
              <a:t>NMBOP will never contact licensees by telephone to demand money or payment of any form. </a:t>
            </a:r>
          </a:p>
        </p:txBody>
      </p:sp>
    </p:spTree>
    <p:extLst>
      <p:ext uri="{BB962C8B-B14F-4D97-AF65-F5344CB8AC3E}">
        <p14:creationId xmlns:p14="http://schemas.microsoft.com/office/powerpoint/2010/main" val="33313913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Scam Phone Calls</a:t>
            </a:r>
          </a:p>
        </p:txBody>
      </p:sp>
      <p:sp>
        <p:nvSpPr>
          <p:cNvPr id="3" name="Content Placeholder 2"/>
          <p:cNvSpPr>
            <a:spLocks noGrp="1"/>
          </p:cNvSpPr>
          <p:nvPr>
            <p:ph idx="1"/>
          </p:nvPr>
        </p:nvSpPr>
        <p:spPr/>
        <p:txBody>
          <a:bodyPr>
            <a:normAutofit fontScale="92500" lnSpcReduction="20000"/>
          </a:bodyPr>
          <a:lstStyle/>
          <a:p>
            <a:r>
              <a:rPr lang="en-US" dirty="0"/>
              <a:t>Do not give them money! </a:t>
            </a:r>
          </a:p>
          <a:p>
            <a:endParaRPr lang="en-US" dirty="0"/>
          </a:p>
          <a:p>
            <a:r>
              <a:rPr lang="en-US" dirty="0"/>
              <a:t>Do not give them any information!</a:t>
            </a:r>
          </a:p>
          <a:p>
            <a:endParaRPr lang="en-US" dirty="0"/>
          </a:p>
          <a:p>
            <a:r>
              <a:rPr lang="en-US" dirty="0"/>
              <a:t>Contact an inspector or e-mail </a:t>
            </a:r>
            <a:r>
              <a:rPr lang="en-US" dirty="0">
                <a:hlinkClick r:id="rId2"/>
              </a:rPr>
              <a:t>pharmacy.board@rld.nm.gov</a:t>
            </a:r>
            <a:r>
              <a:rPr lang="en-US" dirty="0"/>
              <a:t> to inquire if there is an official investigation being conducted</a:t>
            </a:r>
          </a:p>
          <a:p>
            <a:endParaRPr lang="en-US" dirty="0"/>
          </a:p>
          <a:p>
            <a:r>
              <a:rPr lang="en-US" dirty="0"/>
              <a:t>If the caller is stating they are from the DEA, you can report the scam using the </a:t>
            </a:r>
            <a:r>
              <a:rPr lang="en-US" u="sng" dirty="0">
                <a:hlinkClick r:id="rId3"/>
              </a:rPr>
              <a:t>DEA Extortion Scam Online Reporting Form</a:t>
            </a:r>
            <a:endParaRPr lang="en-US" dirty="0"/>
          </a:p>
          <a:p>
            <a:r>
              <a:rPr lang="en-US" dirty="0"/>
              <a:t>If the caller is stating they are from the FBI, you can report the scam using the </a:t>
            </a:r>
            <a:r>
              <a:rPr lang="en-US" u="sng" dirty="0">
                <a:hlinkClick r:id="rId4"/>
              </a:rPr>
              <a:t>FBI Internet Crime Complaint Reporting Form</a:t>
            </a:r>
            <a:endParaRPr lang="en-US" dirty="0"/>
          </a:p>
          <a:p>
            <a:r>
              <a:rPr lang="en-US" dirty="0"/>
              <a:t>If the phone number of the caller appears to be a New Mexico Board of Pharmacy telephone number, you can report the scam using the </a:t>
            </a:r>
            <a:r>
              <a:rPr lang="en-US" u="sng" dirty="0">
                <a:hlinkClick r:id="rId5"/>
              </a:rPr>
              <a:t>Federal Communications Commission Consumer Complaint Form</a:t>
            </a:r>
            <a:endParaRPr lang="en-US" dirty="0"/>
          </a:p>
        </p:txBody>
      </p:sp>
    </p:spTree>
    <p:extLst>
      <p:ext uri="{BB962C8B-B14F-4D97-AF65-F5344CB8AC3E}">
        <p14:creationId xmlns:p14="http://schemas.microsoft.com/office/powerpoint/2010/main" val="22501565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609600"/>
            <a:ext cx="8229600" cy="5715000"/>
          </a:xfrm>
        </p:spPr>
        <p:txBody>
          <a:bodyPr anchor="ctr">
            <a:normAutofit/>
          </a:bodyPr>
          <a:lstStyle/>
          <a:p>
            <a:r>
              <a:rPr lang="en-US" sz="5400" dirty="0">
                <a:solidFill>
                  <a:srgbClr val="FFFF00"/>
                </a:solidFill>
              </a:rPr>
              <a:t>United States Drug Overdose Epidemic</a:t>
            </a:r>
          </a:p>
        </p:txBody>
      </p:sp>
      <p:sp>
        <p:nvSpPr>
          <p:cNvPr id="3" name="Subtitle 2"/>
          <p:cNvSpPr>
            <a:spLocks noGrp="1"/>
          </p:cNvSpPr>
          <p:nvPr>
            <p:ph type="subTitle" idx="1"/>
          </p:nvPr>
        </p:nvSpPr>
        <p:spPr>
          <a:xfrm>
            <a:off x="1447800" y="990600"/>
            <a:ext cx="6400800" cy="5334000"/>
          </a:xfrm>
        </p:spPr>
        <p:txBody>
          <a:bodyPr/>
          <a:lstStyle/>
          <a:p>
            <a:endParaRPr lang="en-US" dirty="0"/>
          </a:p>
        </p:txBody>
      </p:sp>
    </p:spTree>
    <p:extLst>
      <p:ext uri="{BB962C8B-B14F-4D97-AF65-F5344CB8AC3E}">
        <p14:creationId xmlns:p14="http://schemas.microsoft.com/office/powerpoint/2010/main" val="41301029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a:blip r:embed="rId3"/>
          <a:stretch>
            <a:fillRect/>
          </a:stretch>
        </p:blipFill>
        <p:spPr>
          <a:xfrm>
            <a:off x="76201" y="76200"/>
            <a:ext cx="8991600" cy="6705600"/>
          </a:xfrm>
          <a:prstGeom prst="rect">
            <a:avLst/>
          </a:prstGeom>
        </p:spPr>
      </p:pic>
    </p:spTree>
    <p:extLst>
      <p:ext uri="{BB962C8B-B14F-4D97-AF65-F5344CB8AC3E}">
        <p14:creationId xmlns:p14="http://schemas.microsoft.com/office/powerpoint/2010/main" val="29400187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76200" y="76200"/>
            <a:ext cx="8991599" cy="6705600"/>
          </a:xfrm>
          <a:prstGeom prst="rect">
            <a:avLst/>
          </a:prstGeom>
        </p:spPr>
      </p:pic>
    </p:spTree>
    <p:extLst>
      <p:ext uri="{BB962C8B-B14F-4D97-AF65-F5344CB8AC3E}">
        <p14:creationId xmlns:p14="http://schemas.microsoft.com/office/powerpoint/2010/main" val="32667973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76200" y="76200"/>
            <a:ext cx="8991600" cy="6705600"/>
          </a:xfrm>
          <a:prstGeom prst="rect">
            <a:avLst/>
          </a:prstGeom>
        </p:spPr>
      </p:pic>
    </p:spTree>
    <p:extLst>
      <p:ext uri="{BB962C8B-B14F-4D97-AF65-F5344CB8AC3E}">
        <p14:creationId xmlns:p14="http://schemas.microsoft.com/office/powerpoint/2010/main" val="39128307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76200" y="76200"/>
            <a:ext cx="8991600" cy="6705600"/>
          </a:xfrm>
          <a:prstGeom prst="rect">
            <a:avLst/>
          </a:prstGeom>
        </p:spPr>
      </p:pic>
    </p:spTree>
    <p:extLst>
      <p:ext uri="{BB962C8B-B14F-4D97-AF65-F5344CB8AC3E}">
        <p14:creationId xmlns:p14="http://schemas.microsoft.com/office/powerpoint/2010/main" val="24426339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76200" y="76200"/>
            <a:ext cx="8991600" cy="6705600"/>
          </a:xfrm>
          <a:prstGeom prst="rect">
            <a:avLst/>
          </a:prstGeom>
        </p:spPr>
      </p:pic>
    </p:spTree>
    <p:extLst>
      <p:ext uri="{BB962C8B-B14F-4D97-AF65-F5344CB8AC3E}">
        <p14:creationId xmlns:p14="http://schemas.microsoft.com/office/powerpoint/2010/main" val="11831714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76200" y="76200"/>
            <a:ext cx="8991600" cy="6741512"/>
          </a:xfrm>
          <a:prstGeom prst="rect">
            <a:avLst/>
          </a:prstGeom>
        </p:spPr>
      </p:pic>
    </p:spTree>
    <p:extLst>
      <p:ext uri="{BB962C8B-B14F-4D97-AF65-F5344CB8AC3E}">
        <p14:creationId xmlns:p14="http://schemas.microsoft.com/office/powerpoint/2010/main" val="2255202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MEDICATION ERRORS</a:t>
            </a:r>
          </a:p>
        </p:txBody>
      </p:sp>
      <p:sp>
        <p:nvSpPr>
          <p:cNvPr id="3" name="Content Placeholder 2"/>
          <p:cNvSpPr>
            <a:spLocks noGrp="1"/>
          </p:cNvSpPr>
          <p:nvPr>
            <p:ph idx="1"/>
          </p:nvPr>
        </p:nvSpPr>
        <p:spPr/>
        <p:txBody>
          <a:bodyPr>
            <a:normAutofit lnSpcReduction="10000"/>
          </a:bodyPr>
          <a:lstStyle/>
          <a:p>
            <a:r>
              <a:rPr lang="en-US" sz="3200" b="1" dirty="0">
                <a:solidFill>
                  <a:schemeClr val="tx1"/>
                </a:solidFill>
                <a:effectLst>
                  <a:outerShdw blurRad="38100" dist="38100" dir="2700000" algn="tl">
                    <a:srgbClr val="000000">
                      <a:alpha val="43137"/>
                    </a:srgbClr>
                  </a:outerShdw>
                </a:effectLst>
                <a:latin typeface="+mj-lt"/>
              </a:rPr>
              <a:t>BOP receives sworn Complaints Alleging </a:t>
            </a:r>
            <a:r>
              <a:rPr lang="en-US" sz="3200" b="1" dirty="0" err="1">
                <a:solidFill>
                  <a:schemeClr val="tx1"/>
                </a:solidFill>
                <a:effectLst>
                  <a:outerShdw blurRad="38100" dist="38100" dir="2700000" algn="tl">
                    <a:srgbClr val="000000">
                      <a:alpha val="43137"/>
                    </a:srgbClr>
                  </a:outerShdw>
                </a:effectLst>
                <a:latin typeface="+mj-lt"/>
              </a:rPr>
              <a:t>Misfilled</a:t>
            </a:r>
            <a:r>
              <a:rPr lang="en-US" sz="3200" b="1" dirty="0">
                <a:solidFill>
                  <a:schemeClr val="tx1"/>
                </a:solidFill>
                <a:effectLst>
                  <a:outerShdw blurRad="38100" dist="38100" dir="2700000" algn="tl">
                    <a:srgbClr val="000000">
                      <a:alpha val="43137"/>
                    </a:srgbClr>
                  </a:outerShdw>
                </a:effectLst>
                <a:latin typeface="+mj-lt"/>
              </a:rPr>
              <a:t> Prescriptions.</a:t>
            </a:r>
          </a:p>
          <a:p>
            <a:r>
              <a:rPr lang="en-US" sz="3200" b="1" u="sng" dirty="0">
                <a:solidFill>
                  <a:schemeClr val="tx1"/>
                </a:solidFill>
                <a:effectLst>
                  <a:outerShdw blurRad="38100" dist="38100" dir="2700000" algn="tl">
                    <a:srgbClr val="000000">
                      <a:alpha val="43137"/>
                    </a:srgbClr>
                  </a:outerShdw>
                </a:effectLst>
                <a:latin typeface="+mj-lt"/>
              </a:rPr>
              <a:t>Not</a:t>
            </a:r>
            <a:r>
              <a:rPr lang="en-US" sz="3200" b="1" dirty="0">
                <a:solidFill>
                  <a:schemeClr val="tx1"/>
                </a:solidFill>
                <a:effectLst>
                  <a:outerShdw blurRad="38100" dist="38100" dir="2700000" algn="tl">
                    <a:srgbClr val="000000">
                      <a:alpha val="43137"/>
                    </a:srgbClr>
                  </a:outerShdw>
                </a:effectLst>
                <a:latin typeface="+mj-lt"/>
              </a:rPr>
              <a:t> generated from Adverse Drug Event Reports.</a:t>
            </a:r>
          </a:p>
          <a:p>
            <a:r>
              <a:rPr lang="en-US" sz="3200" b="1" dirty="0">
                <a:solidFill>
                  <a:schemeClr val="tx1"/>
                </a:solidFill>
                <a:effectLst>
                  <a:outerShdw blurRad="38100" dist="38100" dir="2700000" algn="tl">
                    <a:srgbClr val="000000">
                      <a:alpha val="43137"/>
                    </a:srgbClr>
                  </a:outerShdw>
                </a:effectLst>
                <a:latin typeface="+mj-lt"/>
              </a:rPr>
              <a:t>Most of these would not have occurred if the pharmacist complied with BOP requirements for:</a:t>
            </a:r>
          </a:p>
          <a:p>
            <a:pPr lvl="1"/>
            <a:r>
              <a:rPr lang="en-US" sz="3200" b="1" dirty="0">
                <a:solidFill>
                  <a:schemeClr val="tx1"/>
                </a:solidFill>
                <a:effectLst>
                  <a:outerShdw blurRad="38100" dist="38100" dir="2700000" algn="tl">
                    <a:srgbClr val="000000">
                      <a:alpha val="43137"/>
                    </a:srgbClr>
                  </a:outerShdw>
                </a:effectLst>
                <a:latin typeface="+mj-lt"/>
              </a:rPr>
              <a:t>Prospective Drug Review </a:t>
            </a:r>
          </a:p>
          <a:p>
            <a:pPr lvl="1"/>
            <a:r>
              <a:rPr lang="en-US" sz="3200" b="1" dirty="0">
                <a:solidFill>
                  <a:schemeClr val="tx1"/>
                </a:solidFill>
                <a:effectLst>
                  <a:outerShdw blurRad="38100" dist="38100" dir="2700000" algn="tl">
                    <a:srgbClr val="000000">
                      <a:alpha val="43137"/>
                    </a:srgbClr>
                  </a:outerShdw>
                </a:effectLst>
                <a:latin typeface="+mj-lt"/>
              </a:rPr>
              <a:t>Counseling</a:t>
            </a:r>
          </a:p>
          <a:p>
            <a:endParaRPr lang="en-US" dirty="0"/>
          </a:p>
        </p:txBody>
      </p:sp>
    </p:spTree>
    <p:extLst>
      <p:ext uri="{BB962C8B-B14F-4D97-AF65-F5344CB8AC3E}">
        <p14:creationId xmlns:p14="http://schemas.microsoft.com/office/powerpoint/2010/main" val="116017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76200" y="76200"/>
            <a:ext cx="8991600" cy="6756847"/>
          </a:xfrm>
          <a:prstGeom prst="rect">
            <a:avLst/>
          </a:prstGeom>
        </p:spPr>
      </p:pic>
    </p:spTree>
    <p:extLst>
      <p:ext uri="{BB962C8B-B14F-4D97-AF65-F5344CB8AC3E}">
        <p14:creationId xmlns:p14="http://schemas.microsoft.com/office/powerpoint/2010/main" val="20104360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76200" y="31668"/>
            <a:ext cx="8991600" cy="6826332"/>
          </a:xfrm>
          <a:prstGeom prst="rect">
            <a:avLst/>
          </a:prstGeom>
        </p:spPr>
      </p:pic>
    </p:spTree>
    <p:extLst>
      <p:ext uri="{BB962C8B-B14F-4D97-AF65-F5344CB8AC3E}">
        <p14:creationId xmlns:p14="http://schemas.microsoft.com/office/powerpoint/2010/main" val="13793025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152401" y="152400"/>
            <a:ext cx="8859308" cy="6477000"/>
          </a:xfrm>
          <a:prstGeom prst="rect">
            <a:avLst/>
          </a:prstGeom>
        </p:spPr>
      </p:pic>
    </p:spTree>
    <p:extLst>
      <p:ext uri="{BB962C8B-B14F-4D97-AF65-F5344CB8AC3E}">
        <p14:creationId xmlns:p14="http://schemas.microsoft.com/office/powerpoint/2010/main" val="13573630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stretch>
            <a:fillRect/>
          </a:stretch>
        </p:blipFill>
        <p:spPr>
          <a:xfrm>
            <a:off x="76200" y="76200"/>
            <a:ext cx="8991600" cy="6629400"/>
          </a:xfrm>
          <a:prstGeom prst="rect">
            <a:avLst/>
          </a:prstGeom>
        </p:spPr>
      </p:pic>
    </p:spTree>
    <p:extLst>
      <p:ext uri="{BB962C8B-B14F-4D97-AF65-F5344CB8AC3E}">
        <p14:creationId xmlns:p14="http://schemas.microsoft.com/office/powerpoint/2010/main" val="23894719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76200" y="0"/>
            <a:ext cx="8991600" cy="6858000"/>
          </a:xfrm>
          <a:prstGeom prst="rect">
            <a:avLst/>
          </a:prstGeom>
        </p:spPr>
      </p:pic>
    </p:spTree>
    <p:extLst>
      <p:ext uri="{BB962C8B-B14F-4D97-AF65-F5344CB8AC3E}">
        <p14:creationId xmlns:p14="http://schemas.microsoft.com/office/powerpoint/2010/main" val="42894183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6019800"/>
            <a:ext cx="8229600" cy="838200"/>
          </a:xfrm>
        </p:spPr>
        <p:txBody>
          <a:bodyPr>
            <a:normAutofit fontScale="85000" lnSpcReduction="20000"/>
          </a:bodyPr>
          <a:lstStyle/>
          <a:p>
            <a:pPr marL="137160" indent="0">
              <a:buNone/>
            </a:pPr>
            <a:r>
              <a:rPr lang="en-US" sz="3400" dirty="0">
                <a:hlinkClick r:id="rId3"/>
              </a:rPr>
              <a:t>http://www.cdc.gov/drugoverdose/epidemic/riskfactors.html</a:t>
            </a:r>
            <a:endParaRPr lang="en-US" sz="3400" dirty="0"/>
          </a:p>
          <a:p>
            <a:endParaRPr lang="en-US" dirty="0"/>
          </a:p>
        </p:txBody>
      </p:sp>
      <p:pic>
        <p:nvPicPr>
          <p:cNvPr id="174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9143999"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73497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p:cNvSpPr>
            <a:spLocks noGrp="1"/>
          </p:cNvSpPr>
          <p:nvPr>
            <p:ph idx="1"/>
          </p:nvPr>
        </p:nvSpPr>
        <p:spPr>
          <a:xfrm>
            <a:off x="457200" y="1066800"/>
            <a:ext cx="8229600" cy="5059363"/>
          </a:xfrm>
        </p:spPr>
        <p:txBody>
          <a:bodyPr>
            <a:normAutofit/>
          </a:bodyPr>
          <a:lstStyle/>
          <a:p>
            <a:pPr marL="0" indent="0">
              <a:buNone/>
            </a:pPr>
            <a:r>
              <a:rPr lang="en-US" sz="5400" dirty="0">
                <a:solidFill>
                  <a:srgbClr val="FFFF00"/>
                </a:solidFill>
              </a:rPr>
              <a:t>New Mexico Drug Overdose Epidemic</a:t>
            </a:r>
            <a:endParaRPr lang="en-US" sz="5400" dirty="0"/>
          </a:p>
        </p:txBody>
      </p:sp>
    </p:spTree>
    <p:extLst>
      <p:ext uri="{BB962C8B-B14F-4D97-AF65-F5344CB8AC3E}">
        <p14:creationId xmlns:p14="http://schemas.microsoft.com/office/powerpoint/2010/main" val="24000917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4C6A716-9BFF-0B0D-A42A-B7D649D87053}"/>
              </a:ext>
            </a:extLst>
          </p:cNvPr>
          <p:cNvPicPr>
            <a:picLocks noGrp="1" noChangeAspect="1"/>
          </p:cNvPicPr>
          <p:nvPr>
            <p:ph/>
          </p:nvPr>
        </p:nvPicPr>
        <p:blipFill>
          <a:blip r:embed="rId3"/>
          <a:stretch>
            <a:fillRect/>
          </a:stretch>
        </p:blipFill>
        <p:spPr>
          <a:xfrm>
            <a:off x="152400" y="228600"/>
            <a:ext cx="8763000" cy="6400800"/>
          </a:xfrm>
        </p:spPr>
      </p:pic>
    </p:spTree>
    <p:extLst>
      <p:ext uri="{BB962C8B-B14F-4D97-AF65-F5344CB8AC3E}">
        <p14:creationId xmlns:p14="http://schemas.microsoft.com/office/powerpoint/2010/main" val="19150330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Autofit/>
          </a:bodyPr>
          <a:lstStyle/>
          <a:p>
            <a:pPr algn="ctr"/>
            <a:r>
              <a:rPr lang="en-US" sz="4400" i="1" dirty="0">
                <a:solidFill>
                  <a:srgbClr val="FFFF00"/>
                </a:solidFill>
                <a:effectLst>
                  <a:outerShdw blurRad="38100" dist="38100" dir="2700000" algn="tl">
                    <a:srgbClr val="000000">
                      <a:alpha val="43137"/>
                    </a:srgbClr>
                  </a:outerShdw>
                </a:effectLst>
                <a:latin typeface="Calibri" panose="020F0502020204030204" pitchFamily="34" charset="0"/>
              </a:rPr>
              <a:t>Drug Overdose Information and Statistics</a:t>
            </a:r>
            <a:endParaRPr lang="en-US" sz="4400" dirty="0">
              <a:solidFill>
                <a:srgbClr val="FFFF00"/>
              </a:solidFill>
              <a:latin typeface="Calibri" panose="020F0502020204030204" pitchFamily="34" charset="0"/>
            </a:endParaRPr>
          </a:p>
        </p:txBody>
      </p:sp>
      <p:sp>
        <p:nvSpPr>
          <p:cNvPr id="3" name="Content Placeholder 2"/>
          <p:cNvSpPr>
            <a:spLocks noGrp="1"/>
          </p:cNvSpPr>
          <p:nvPr>
            <p:ph idx="1"/>
          </p:nvPr>
        </p:nvSpPr>
        <p:spPr>
          <a:xfrm>
            <a:off x="457200" y="1752600"/>
            <a:ext cx="8229600" cy="4800600"/>
          </a:xfrm>
        </p:spPr>
        <p:txBody>
          <a:bodyPr>
            <a:normAutofit fontScale="70000" lnSpcReduction="20000"/>
          </a:bodyPr>
          <a:lstStyle/>
          <a:p>
            <a:pPr marL="0" lvl="0" indent="0">
              <a:lnSpc>
                <a:spcPct val="150000"/>
              </a:lnSpc>
              <a:spcBef>
                <a:spcPts val="0"/>
              </a:spcBef>
              <a:buClrTx/>
              <a:buNone/>
            </a:pPr>
            <a:r>
              <a:rPr lang="en-US" sz="2200" dirty="0">
                <a:solidFill>
                  <a:srgbClr val="FFFF00"/>
                </a:solidFill>
                <a:latin typeface="Century Gothic" panose="020B0502020202020204" pitchFamily="34" charset="0"/>
              </a:rPr>
              <a:t>The State of New Mexico compared to the United States average </a:t>
            </a:r>
          </a:p>
          <a:p>
            <a:pPr lvl="0">
              <a:lnSpc>
                <a:spcPct val="150000"/>
              </a:lnSpc>
              <a:spcBef>
                <a:spcPts val="0"/>
              </a:spcBef>
              <a:buClrTx/>
              <a:buFont typeface="Wingdings" panose="05000000000000000000" pitchFamily="2" charset="2"/>
              <a:buChar char="Ø"/>
            </a:pPr>
            <a:r>
              <a:rPr lang="en-US" sz="2200" dirty="0">
                <a:solidFill>
                  <a:srgbClr val="FFFF00"/>
                </a:solidFill>
                <a:latin typeface="Century Gothic" panose="020B0502020202020204" pitchFamily="34" charset="0"/>
              </a:rPr>
              <a:t>In 2016, New Mexico had the </a:t>
            </a:r>
            <a:r>
              <a:rPr lang="en-US" sz="2200" b="1" dirty="0">
                <a:solidFill>
                  <a:srgbClr val="FFFF00"/>
                </a:solidFill>
                <a:latin typeface="Century Gothic" panose="020B0502020202020204" pitchFamily="34" charset="0"/>
              </a:rPr>
              <a:t>twelfth</a:t>
            </a:r>
            <a:r>
              <a:rPr lang="en-US" sz="2200" dirty="0">
                <a:solidFill>
                  <a:srgbClr val="FFFF00"/>
                </a:solidFill>
                <a:latin typeface="Century Gothic" panose="020B0502020202020204" pitchFamily="34" charset="0"/>
              </a:rPr>
              <a:t> highest</a:t>
            </a:r>
            <a:r>
              <a:rPr lang="en-US" sz="2200" b="1" dirty="0">
                <a:solidFill>
                  <a:srgbClr val="FFFF00"/>
                </a:solidFill>
                <a:latin typeface="Century Gothic" panose="020B0502020202020204" pitchFamily="34" charset="0"/>
              </a:rPr>
              <a:t> </a:t>
            </a:r>
            <a:r>
              <a:rPr lang="en-US" sz="2200" dirty="0">
                <a:solidFill>
                  <a:srgbClr val="FFFF00"/>
                </a:solidFill>
                <a:latin typeface="Century Gothic" panose="020B0502020202020204" pitchFamily="34" charset="0"/>
              </a:rPr>
              <a:t>drug overdose death rate (25.2 deaths per 100,000 age-adjusted population).</a:t>
            </a:r>
          </a:p>
          <a:p>
            <a:pPr lvl="0">
              <a:lnSpc>
                <a:spcPct val="150000"/>
              </a:lnSpc>
              <a:spcBef>
                <a:spcPts val="0"/>
              </a:spcBef>
              <a:buClrTx/>
              <a:buFont typeface="Wingdings" panose="05000000000000000000" pitchFamily="2" charset="2"/>
              <a:buChar char="Ø"/>
            </a:pPr>
            <a:r>
              <a:rPr lang="en-US" sz="2200" dirty="0">
                <a:solidFill>
                  <a:srgbClr val="FFFF00"/>
                </a:solidFill>
                <a:latin typeface="Century Gothic" panose="020B0502020202020204" pitchFamily="34" charset="0"/>
              </a:rPr>
              <a:t>In 2017, New Mexico had the </a:t>
            </a:r>
            <a:r>
              <a:rPr lang="en-US" sz="2200" b="1" dirty="0">
                <a:solidFill>
                  <a:srgbClr val="FFFF00"/>
                </a:solidFill>
                <a:latin typeface="Century Gothic" panose="020B0502020202020204" pitchFamily="34" charset="0"/>
              </a:rPr>
              <a:t>seventeenth</a:t>
            </a:r>
            <a:r>
              <a:rPr lang="en-US" sz="2200" dirty="0">
                <a:solidFill>
                  <a:srgbClr val="FFFF00"/>
                </a:solidFill>
                <a:latin typeface="Century Gothic" panose="020B0502020202020204" pitchFamily="34" charset="0"/>
              </a:rPr>
              <a:t> highest drug overdose death rate (24.8 deaths per 100,000 age-adjusted population).</a:t>
            </a:r>
          </a:p>
          <a:p>
            <a:pPr lvl="0">
              <a:lnSpc>
                <a:spcPct val="150000"/>
              </a:lnSpc>
              <a:spcBef>
                <a:spcPts val="0"/>
              </a:spcBef>
              <a:buClrTx/>
              <a:buFont typeface="Wingdings" panose="05000000000000000000" pitchFamily="2" charset="2"/>
              <a:buChar char="Ø"/>
            </a:pPr>
            <a:r>
              <a:rPr lang="en-US" sz="2200" dirty="0">
                <a:solidFill>
                  <a:srgbClr val="FFFF00"/>
                </a:solidFill>
                <a:latin typeface="Century Gothic" panose="020B0502020202020204" pitchFamily="34" charset="0"/>
              </a:rPr>
              <a:t>In 2018, New Mexico had the </a:t>
            </a:r>
            <a:r>
              <a:rPr lang="en-US" sz="2200" b="1" dirty="0">
                <a:solidFill>
                  <a:srgbClr val="FFFF00"/>
                </a:solidFill>
                <a:latin typeface="Century Gothic" panose="020B0502020202020204" pitchFamily="34" charset="0"/>
              </a:rPr>
              <a:t>sixteenth</a:t>
            </a:r>
            <a:r>
              <a:rPr lang="en-US" sz="2200" dirty="0">
                <a:solidFill>
                  <a:srgbClr val="FFFF00"/>
                </a:solidFill>
                <a:latin typeface="Century Gothic" panose="020B0502020202020204" pitchFamily="34" charset="0"/>
              </a:rPr>
              <a:t> highest drug overdose death rate (26.7 deaths per 100,000 age-adjusted population).</a:t>
            </a:r>
          </a:p>
          <a:p>
            <a:pPr lvl="0">
              <a:lnSpc>
                <a:spcPct val="150000"/>
              </a:lnSpc>
              <a:spcBef>
                <a:spcPts val="0"/>
              </a:spcBef>
              <a:buClrTx/>
              <a:buFont typeface="Wingdings" panose="05000000000000000000" pitchFamily="2" charset="2"/>
              <a:buChar char="Ø"/>
            </a:pPr>
            <a:r>
              <a:rPr lang="en-US" sz="2200" dirty="0">
                <a:solidFill>
                  <a:srgbClr val="FFFF00"/>
                </a:solidFill>
                <a:latin typeface="Century Gothic" panose="020B0502020202020204" pitchFamily="34" charset="0"/>
              </a:rPr>
              <a:t>In 2019, New Mexico had the </a:t>
            </a:r>
            <a:r>
              <a:rPr lang="en-US" sz="2200" b="1" dirty="0">
                <a:solidFill>
                  <a:srgbClr val="FFFF00"/>
                </a:solidFill>
                <a:latin typeface="Century Gothic" panose="020B0502020202020204" pitchFamily="34" charset="0"/>
              </a:rPr>
              <a:t>twelfth</a:t>
            </a:r>
            <a:r>
              <a:rPr lang="en-US" sz="2200" dirty="0">
                <a:solidFill>
                  <a:srgbClr val="FFFF00"/>
                </a:solidFill>
                <a:latin typeface="Century Gothic" panose="020B0502020202020204" pitchFamily="34" charset="0"/>
              </a:rPr>
              <a:t> highest drug overdose death rate (30.2 deaths per 100,000 age-adjusted population).</a:t>
            </a:r>
          </a:p>
          <a:p>
            <a:pPr lvl="0">
              <a:lnSpc>
                <a:spcPct val="150000"/>
              </a:lnSpc>
              <a:spcBef>
                <a:spcPts val="0"/>
              </a:spcBef>
              <a:buClrTx/>
              <a:buFont typeface="Wingdings" panose="05000000000000000000" pitchFamily="2" charset="2"/>
              <a:buChar char="Ø"/>
            </a:pPr>
            <a:r>
              <a:rPr lang="en-US" sz="2200" dirty="0">
                <a:solidFill>
                  <a:srgbClr val="FFFF00"/>
                </a:solidFill>
                <a:latin typeface="Century Gothic" panose="020B0502020202020204" pitchFamily="34" charset="0"/>
              </a:rPr>
              <a:t>In 2020, New Mexico had the </a:t>
            </a:r>
            <a:r>
              <a:rPr lang="en-US" sz="2200" b="1" dirty="0">
                <a:solidFill>
                  <a:srgbClr val="FFFF00"/>
                </a:solidFill>
                <a:latin typeface="Century Gothic" panose="020B0502020202020204" pitchFamily="34" charset="0"/>
              </a:rPr>
              <a:t>eleventh</a:t>
            </a:r>
            <a:r>
              <a:rPr lang="en-US" sz="2200" dirty="0">
                <a:solidFill>
                  <a:srgbClr val="FFFF00"/>
                </a:solidFill>
                <a:latin typeface="Century Gothic" panose="020B0502020202020204" pitchFamily="34" charset="0"/>
              </a:rPr>
              <a:t> highest drug overdose death rate (39.0 per 100,000) based on current data.  </a:t>
            </a:r>
          </a:p>
          <a:p>
            <a:pPr lvl="0">
              <a:lnSpc>
                <a:spcPct val="150000"/>
              </a:lnSpc>
              <a:spcBef>
                <a:spcPts val="0"/>
              </a:spcBef>
              <a:buClrTx/>
              <a:buFont typeface="Wingdings" panose="05000000000000000000" pitchFamily="2" charset="2"/>
              <a:buChar char="Ø"/>
            </a:pPr>
            <a:r>
              <a:rPr lang="en-US" sz="2200" dirty="0">
                <a:solidFill>
                  <a:srgbClr val="FFFF00"/>
                </a:solidFill>
                <a:latin typeface="Century Gothic" panose="020B0502020202020204" pitchFamily="34" charset="0"/>
              </a:rPr>
              <a:t>In 2021, New Mexico had the </a:t>
            </a:r>
            <a:r>
              <a:rPr lang="en-US" sz="2200" b="1" dirty="0">
                <a:solidFill>
                  <a:srgbClr val="FFFF00"/>
                </a:solidFill>
                <a:latin typeface="Century Gothic" panose="020B0502020202020204" pitchFamily="34" charset="0"/>
              </a:rPr>
              <a:t>sixth</a:t>
            </a:r>
            <a:r>
              <a:rPr lang="en-US" sz="2200" dirty="0">
                <a:solidFill>
                  <a:srgbClr val="FFFF00"/>
                </a:solidFill>
                <a:latin typeface="Century Gothic" panose="020B0502020202020204" pitchFamily="34" charset="0"/>
              </a:rPr>
              <a:t> highest drug overdose death rate (based on provisional data)</a:t>
            </a:r>
          </a:p>
          <a:p>
            <a:pPr marL="0" lvl="0" indent="0">
              <a:lnSpc>
                <a:spcPct val="150000"/>
              </a:lnSpc>
              <a:spcBef>
                <a:spcPts val="0"/>
              </a:spcBef>
              <a:buClrTx/>
              <a:buNone/>
            </a:pPr>
            <a:endParaRPr lang="en-US" sz="1300" dirty="0">
              <a:solidFill>
                <a:srgbClr val="FFFF00"/>
              </a:solidFill>
              <a:latin typeface="Century Gothic" panose="020B0502020202020204" pitchFamily="34" charset="0"/>
            </a:endParaRPr>
          </a:p>
          <a:p>
            <a:pPr marL="0" lvl="0" indent="0">
              <a:lnSpc>
                <a:spcPct val="150000"/>
              </a:lnSpc>
              <a:spcBef>
                <a:spcPts val="0"/>
              </a:spcBef>
              <a:buClrTx/>
              <a:buNone/>
            </a:pPr>
            <a:r>
              <a:rPr lang="en-US" sz="1300" dirty="0">
                <a:solidFill>
                  <a:srgbClr val="FFFF00"/>
                </a:solidFill>
                <a:latin typeface="Century Gothic" panose="020B0502020202020204" pitchFamily="34" charset="0"/>
              </a:rPr>
              <a:t>https://www.cdc.gov/drugoverdose/data/statedeaths/drug-overdose-death-2015.html</a:t>
            </a:r>
          </a:p>
          <a:p>
            <a:pPr marL="0" lvl="0" indent="0">
              <a:lnSpc>
                <a:spcPct val="150000"/>
              </a:lnSpc>
              <a:spcBef>
                <a:spcPts val="0"/>
              </a:spcBef>
              <a:buClrTx/>
              <a:buNone/>
            </a:pPr>
            <a:r>
              <a:rPr lang="en-US" sz="1300" dirty="0">
                <a:solidFill>
                  <a:srgbClr val="FFFF00"/>
                </a:solidFill>
                <a:latin typeface="Century Gothic" panose="020B0502020202020204" pitchFamily="34" charset="0"/>
                <a:hlinkClick r:id="rId3"/>
              </a:rPr>
              <a:t>https://www.cdc.gov/drugoverdose/data/statedeaths/drug-overdose-death-2019.html</a:t>
            </a:r>
            <a:r>
              <a:rPr lang="en-US" sz="1300" dirty="0">
                <a:solidFill>
                  <a:srgbClr val="FFFF00"/>
                </a:solidFill>
                <a:latin typeface="Century Gothic" panose="020B0502020202020204" pitchFamily="34" charset="0"/>
              </a:rPr>
              <a:t> </a:t>
            </a:r>
          </a:p>
          <a:p>
            <a:pPr marL="0" lvl="0" indent="0">
              <a:lnSpc>
                <a:spcPct val="150000"/>
              </a:lnSpc>
              <a:spcBef>
                <a:spcPts val="0"/>
              </a:spcBef>
              <a:buClrTx/>
              <a:buNone/>
            </a:pPr>
            <a:r>
              <a:rPr lang="en-US" sz="1400" dirty="0">
                <a:hlinkClick r:id="rId4"/>
              </a:rPr>
              <a:t>2020 Drug Overdose Death Rates | Drug Overdose | CDC Injury Center</a:t>
            </a:r>
            <a:r>
              <a:rPr lang="en-US" sz="1400" dirty="0"/>
              <a:t> </a:t>
            </a:r>
            <a:endParaRPr lang="en-US" sz="1300" dirty="0">
              <a:solidFill>
                <a:srgbClr val="FFFF00"/>
              </a:solidFill>
              <a:latin typeface="Century Gothic" panose="020B0502020202020204" pitchFamily="34" charset="0"/>
            </a:endParaRPr>
          </a:p>
        </p:txBody>
      </p:sp>
    </p:spTree>
    <p:extLst>
      <p:ext uri="{BB962C8B-B14F-4D97-AF65-F5344CB8AC3E}">
        <p14:creationId xmlns:p14="http://schemas.microsoft.com/office/powerpoint/2010/main" val="307561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randombar(horizontal)">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randombar(horizontal)">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5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EBD646-8062-9E15-C94E-B8C3D79C1A27}"/>
              </a:ext>
            </a:extLst>
          </p:cNvPr>
          <p:cNvPicPr>
            <a:picLocks noChangeAspect="1"/>
          </p:cNvPicPr>
          <p:nvPr/>
        </p:nvPicPr>
        <p:blipFill>
          <a:blip r:embed="rId3"/>
          <a:stretch>
            <a:fillRect/>
          </a:stretch>
        </p:blipFill>
        <p:spPr>
          <a:xfrm>
            <a:off x="76200" y="76200"/>
            <a:ext cx="8991600" cy="6096000"/>
          </a:xfrm>
          <a:prstGeom prst="rect">
            <a:avLst/>
          </a:prstGeom>
        </p:spPr>
      </p:pic>
    </p:spTree>
    <p:extLst>
      <p:ext uri="{BB962C8B-B14F-4D97-AF65-F5344CB8AC3E}">
        <p14:creationId xmlns:p14="http://schemas.microsoft.com/office/powerpoint/2010/main" val="3775020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pPr algn="ctr"/>
            <a:r>
              <a:rPr lang="en-US" sz="5300" dirty="0">
                <a:solidFill>
                  <a:schemeClr val="tx1"/>
                </a:solidFill>
              </a:rPr>
              <a:t>Prospective drug review</a:t>
            </a:r>
            <a:br>
              <a:rPr lang="en-GB" dirty="0"/>
            </a:br>
            <a:endParaRPr lang="en-US" dirty="0"/>
          </a:p>
        </p:txBody>
      </p:sp>
      <p:sp>
        <p:nvSpPr>
          <p:cNvPr id="3" name="Content Placeholder 2"/>
          <p:cNvSpPr>
            <a:spLocks noGrp="1"/>
          </p:cNvSpPr>
          <p:nvPr>
            <p:ph idx="1"/>
          </p:nvPr>
        </p:nvSpPr>
        <p:spPr>
          <a:xfrm>
            <a:off x="457200" y="1219200"/>
            <a:ext cx="8229600" cy="5410200"/>
          </a:xfrm>
        </p:spPr>
        <p:txBody>
          <a:bodyPr>
            <a:normAutofit fontScale="77500" lnSpcReduction="20000"/>
          </a:bodyPr>
          <a:lstStyle/>
          <a:p>
            <a:pPr marL="137160" indent="0">
              <a:buNone/>
            </a:pPr>
            <a:r>
              <a:rPr lang="en-US" sz="3200" b="1" dirty="0">
                <a:solidFill>
                  <a:schemeClr val="tx1"/>
                </a:solidFill>
                <a:latin typeface="+mj-lt"/>
              </a:rPr>
              <a:t>(1)</a:t>
            </a:r>
            <a:r>
              <a:rPr lang="en-US" sz="3200" dirty="0">
                <a:solidFill>
                  <a:schemeClr val="tx1"/>
                </a:solidFill>
                <a:latin typeface="+mj-lt"/>
              </a:rPr>
              <a:t>	</a:t>
            </a:r>
            <a:r>
              <a:rPr lang="en-US" sz="4100" dirty="0">
                <a:solidFill>
                  <a:schemeClr val="tx1"/>
                </a:solidFill>
                <a:latin typeface="+mj-lt"/>
              </a:rPr>
              <a:t>Prior to dispensing any prescription, a </a:t>
            </a:r>
            <a:r>
              <a:rPr lang="en-US" sz="4100" b="1" u="sng" dirty="0">
                <a:solidFill>
                  <a:schemeClr val="tx1"/>
                </a:solidFill>
                <a:latin typeface="+mj-lt"/>
              </a:rPr>
              <a:t>pharmacist</a:t>
            </a:r>
            <a:r>
              <a:rPr lang="en-US" sz="4100" dirty="0">
                <a:solidFill>
                  <a:schemeClr val="tx1"/>
                </a:solidFill>
                <a:latin typeface="+mj-lt"/>
              </a:rPr>
              <a:t> shall review the patient profile for the purpose of identifying:</a:t>
            </a:r>
            <a:endParaRPr lang="en-GB" sz="4100" dirty="0">
              <a:solidFill>
                <a:schemeClr val="tx1"/>
              </a:solidFill>
              <a:latin typeface="+mj-lt"/>
            </a:endParaRPr>
          </a:p>
          <a:p>
            <a:pPr marL="137160" indent="0">
              <a:buNone/>
            </a:pPr>
            <a:r>
              <a:rPr lang="en-US" sz="3800" dirty="0">
                <a:solidFill>
                  <a:schemeClr val="tx1"/>
                </a:solidFill>
                <a:latin typeface="+mj-lt"/>
              </a:rPr>
              <a:t>	</a:t>
            </a:r>
            <a:r>
              <a:rPr lang="en-US" sz="3800" b="1" dirty="0">
                <a:solidFill>
                  <a:schemeClr val="tx1"/>
                </a:solidFill>
                <a:latin typeface="+mj-lt"/>
              </a:rPr>
              <a:t>(a)</a:t>
            </a:r>
            <a:r>
              <a:rPr lang="en-US" sz="3800" dirty="0">
                <a:solidFill>
                  <a:schemeClr val="tx1"/>
                </a:solidFill>
                <a:latin typeface="+mj-lt"/>
              </a:rPr>
              <a:t>	clinical abuse/misuse;</a:t>
            </a:r>
            <a:endParaRPr lang="en-GB" sz="3800" dirty="0">
              <a:solidFill>
                <a:schemeClr val="tx1"/>
              </a:solidFill>
              <a:latin typeface="+mj-lt"/>
            </a:endParaRPr>
          </a:p>
          <a:p>
            <a:pPr marL="137160" indent="0">
              <a:buNone/>
            </a:pPr>
            <a:r>
              <a:rPr lang="en-US" sz="3800" dirty="0">
                <a:solidFill>
                  <a:schemeClr val="tx1"/>
                </a:solidFill>
                <a:latin typeface="+mj-lt"/>
              </a:rPr>
              <a:t>	</a:t>
            </a:r>
            <a:r>
              <a:rPr lang="en-US" sz="3800" b="1" dirty="0">
                <a:solidFill>
                  <a:schemeClr val="tx1"/>
                </a:solidFill>
                <a:latin typeface="+mj-lt"/>
              </a:rPr>
              <a:t>(b)</a:t>
            </a:r>
            <a:r>
              <a:rPr lang="en-US" sz="3800" dirty="0">
                <a:solidFill>
                  <a:schemeClr val="tx1"/>
                </a:solidFill>
                <a:latin typeface="+mj-lt"/>
              </a:rPr>
              <a:t>	therapeutic duplication;</a:t>
            </a:r>
            <a:endParaRPr lang="en-GB" sz="3800" dirty="0">
              <a:solidFill>
                <a:schemeClr val="tx1"/>
              </a:solidFill>
              <a:latin typeface="+mj-lt"/>
            </a:endParaRPr>
          </a:p>
          <a:p>
            <a:pPr marL="137160" indent="0">
              <a:buNone/>
            </a:pPr>
            <a:r>
              <a:rPr lang="en-US" sz="3800" dirty="0">
                <a:solidFill>
                  <a:schemeClr val="tx1"/>
                </a:solidFill>
                <a:latin typeface="+mj-lt"/>
              </a:rPr>
              <a:t>	</a:t>
            </a:r>
            <a:r>
              <a:rPr lang="en-US" sz="3800" b="1" dirty="0">
                <a:solidFill>
                  <a:schemeClr val="tx1"/>
                </a:solidFill>
                <a:latin typeface="+mj-lt"/>
              </a:rPr>
              <a:t>(c)</a:t>
            </a:r>
            <a:r>
              <a:rPr lang="en-US" sz="3800" dirty="0">
                <a:solidFill>
                  <a:schemeClr val="tx1"/>
                </a:solidFill>
                <a:latin typeface="+mj-lt"/>
              </a:rPr>
              <a:t>	drug-disease contraindications;</a:t>
            </a:r>
            <a:endParaRPr lang="en-GB" sz="3800" dirty="0">
              <a:solidFill>
                <a:schemeClr val="tx1"/>
              </a:solidFill>
              <a:latin typeface="+mj-lt"/>
            </a:endParaRPr>
          </a:p>
          <a:p>
            <a:pPr marL="137160" indent="0">
              <a:buNone/>
            </a:pPr>
            <a:r>
              <a:rPr lang="en-US" sz="3800" dirty="0">
                <a:solidFill>
                  <a:schemeClr val="tx1"/>
                </a:solidFill>
                <a:latin typeface="+mj-lt"/>
              </a:rPr>
              <a:t>	</a:t>
            </a:r>
            <a:r>
              <a:rPr lang="en-US" sz="3800" b="1" dirty="0">
                <a:solidFill>
                  <a:schemeClr val="tx1"/>
                </a:solidFill>
                <a:latin typeface="+mj-lt"/>
              </a:rPr>
              <a:t>(d)</a:t>
            </a:r>
            <a:r>
              <a:rPr lang="en-US" sz="3800" dirty="0">
                <a:solidFill>
                  <a:schemeClr val="tx1"/>
                </a:solidFill>
                <a:latin typeface="+mj-lt"/>
              </a:rPr>
              <a:t>	drug-drug interactions;</a:t>
            </a:r>
            <a:endParaRPr lang="en-GB" sz="3800" dirty="0">
              <a:solidFill>
                <a:schemeClr val="tx1"/>
              </a:solidFill>
              <a:latin typeface="+mj-lt"/>
            </a:endParaRPr>
          </a:p>
          <a:p>
            <a:pPr marL="137160" indent="0">
              <a:buNone/>
            </a:pPr>
            <a:r>
              <a:rPr lang="en-US" sz="3800" dirty="0">
                <a:solidFill>
                  <a:schemeClr val="tx1"/>
                </a:solidFill>
                <a:latin typeface="+mj-lt"/>
              </a:rPr>
              <a:t>	</a:t>
            </a:r>
            <a:r>
              <a:rPr lang="en-US" sz="3800" b="1" dirty="0">
                <a:solidFill>
                  <a:schemeClr val="tx1"/>
                </a:solidFill>
                <a:latin typeface="+mj-lt"/>
              </a:rPr>
              <a:t>(e)</a:t>
            </a:r>
            <a:r>
              <a:rPr lang="en-US" sz="3800" dirty="0">
                <a:solidFill>
                  <a:schemeClr val="tx1"/>
                </a:solidFill>
                <a:latin typeface="+mj-lt"/>
              </a:rPr>
              <a:t>	incorrect drug dosage;</a:t>
            </a:r>
            <a:endParaRPr lang="en-GB" sz="3800" dirty="0">
              <a:solidFill>
                <a:schemeClr val="tx1"/>
              </a:solidFill>
              <a:latin typeface="+mj-lt"/>
            </a:endParaRPr>
          </a:p>
          <a:p>
            <a:pPr marL="137160" indent="0">
              <a:buNone/>
            </a:pPr>
            <a:r>
              <a:rPr lang="en-US" sz="3800" dirty="0">
                <a:solidFill>
                  <a:schemeClr val="tx1"/>
                </a:solidFill>
                <a:latin typeface="+mj-lt"/>
              </a:rPr>
              <a:t>	</a:t>
            </a:r>
            <a:r>
              <a:rPr lang="en-US" sz="3800" b="1" dirty="0">
                <a:solidFill>
                  <a:schemeClr val="tx1"/>
                </a:solidFill>
                <a:latin typeface="+mj-lt"/>
              </a:rPr>
              <a:t>(f)</a:t>
            </a:r>
            <a:r>
              <a:rPr lang="en-US" sz="3800" dirty="0">
                <a:solidFill>
                  <a:schemeClr val="tx1"/>
                </a:solidFill>
                <a:latin typeface="+mj-lt"/>
              </a:rPr>
              <a:t>	incorrect duration of drug treatment;</a:t>
            </a:r>
            <a:endParaRPr lang="en-GB" sz="3800" dirty="0">
              <a:solidFill>
                <a:schemeClr val="tx1"/>
              </a:solidFill>
              <a:latin typeface="+mj-lt"/>
            </a:endParaRPr>
          </a:p>
          <a:p>
            <a:pPr marL="137160" indent="0">
              <a:buNone/>
            </a:pPr>
            <a:r>
              <a:rPr lang="en-US" sz="3800" dirty="0">
                <a:solidFill>
                  <a:schemeClr val="tx1"/>
                </a:solidFill>
                <a:latin typeface="+mj-lt"/>
              </a:rPr>
              <a:t>	</a:t>
            </a:r>
            <a:r>
              <a:rPr lang="en-US" sz="3800" b="1" dirty="0">
                <a:solidFill>
                  <a:schemeClr val="tx1"/>
                </a:solidFill>
                <a:latin typeface="+mj-lt"/>
              </a:rPr>
              <a:t>(g)</a:t>
            </a:r>
            <a:r>
              <a:rPr lang="en-US" sz="3800" dirty="0">
                <a:solidFill>
                  <a:schemeClr val="tx1"/>
                </a:solidFill>
                <a:latin typeface="+mj-lt"/>
              </a:rPr>
              <a:t>	drug-allergy interactions;</a:t>
            </a:r>
            <a:endParaRPr lang="en-GB" sz="3800" dirty="0">
              <a:solidFill>
                <a:schemeClr val="tx1"/>
              </a:solidFill>
              <a:latin typeface="+mj-lt"/>
            </a:endParaRPr>
          </a:p>
          <a:p>
            <a:pPr marL="137160" indent="0">
              <a:buNone/>
            </a:pPr>
            <a:r>
              <a:rPr lang="en-US" sz="3800" dirty="0">
                <a:solidFill>
                  <a:schemeClr val="tx1"/>
                </a:solidFill>
                <a:latin typeface="+mj-lt"/>
              </a:rPr>
              <a:t>	</a:t>
            </a:r>
            <a:r>
              <a:rPr lang="en-US" sz="3800" b="1" dirty="0">
                <a:solidFill>
                  <a:schemeClr val="tx1"/>
                </a:solidFill>
                <a:latin typeface="+mj-lt"/>
              </a:rPr>
              <a:t>(h)</a:t>
            </a:r>
            <a:r>
              <a:rPr lang="en-US" sz="3800" dirty="0">
                <a:solidFill>
                  <a:schemeClr val="tx1"/>
                </a:solidFill>
                <a:latin typeface="+mj-lt"/>
              </a:rPr>
              <a:t>	appropriate medication indication</a:t>
            </a:r>
            <a:r>
              <a:rPr lang="en-US" sz="3800" dirty="0">
                <a:solidFill>
                  <a:schemeClr val="tx1"/>
                </a:solidFill>
              </a:rPr>
              <a:t>.</a:t>
            </a:r>
          </a:p>
          <a:p>
            <a:endParaRPr lang="en-US" dirty="0"/>
          </a:p>
          <a:p>
            <a:pPr marL="137160" indent="0">
              <a:buNone/>
            </a:pPr>
            <a:r>
              <a:rPr lang="en-US" dirty="0"/>
              <a:t>Source: NMAC 16.19.4.16 (D)</a:t>
            </a:r>
            <a:endParaRPr lang="en-GB" dirty="0"/>
          </a:p>
          <a:p>
            <a:endParaRPr lang="en-US" dirty="0"/>
          </a:p>
        </p:txBody>
      </p:sp>
    </p:spTree>
    <p:extLst>
      <p:ext uri="{BB962C8B-B14F-4D97-AF65-F5344CB8AC3E}">
        <p14:creationId xmlns:p14="http://schemas.microsoft.com/office/powerpoint/2010/main" val="42800064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2769DF-62BB-A1B5-42A0-B30503082498}"/>
              </a:ext>
            </a:extLst>
          </p:cNvPr>
          <p:cNvPicPr>
            <a:picLocks noChangeAspect="1"/>
          </p:cNvPicPr>
          <p:nvPr/>
        </p:nvPicPr>
        <p:blipFill>
          <a:blip r:embed="rId3"/>
          <a:stretch>
            <a:fillRect/>
          </a:stretch>
        </p:blipFill>
        <p:spPr>
          <a:xfrm>
            <a:off x="152400" y="76200"/>
            <a:ext cx="8839200" cy="6172200"/>
          </a:xfrm>
          <a:prstGeom prst="rect">
            <a:avLst/>
          </a:prstGeom>
        </p:spPr>
      </p:pic>
    </p:spTree>
    <p:extLst>
      <p:ext uri="{BB962C8B-B14F-4D97-AF65-F5344CB8AC3E}">
        <p14:creationId xmlns:p14="http://schemas.microsoft.com/office/powerpoint/2010/main" val="16651926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8824C2-A917-821B-001A-E3F13E3ECF4B}"/>
              </a:ext>
            </a:extLst>
          </p:cNvPr>
          <p:cNvPicPr>
            <a:picLocks noChangeAspect="1"/>
          </p:cNvPicPr>
          <p:nvPr/>
        </p:nvPicPr>
        <p:blipFill>
          <a:blip r:embed="rId3"/>
          <a:stretch>
            <a:fillRect/>
          </a:stretch>
        </p:blipFill>
        <p:spPr>
          <a:xfrm>
            <a:off x="76200" y="76200"/>
            <a:ext cx="8991600" cy="6095999"/>
          </a:xfrm>
          <a:prstGeom prst="rect">
            <a:avLst/>
          </a:prstGeom>
        </p:spPr>
      </p:pic>
    </p:spTree>
    <p:extLst>
      <p:ext uri="{BB962C8B-B14F-4D97-AF65-F5344CB8AC3E}">
        <p14:creationId xmlns:p14="http://schemas.microsoft.com/office/powerpoint/2010/main" val="41891922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8C62F0-DA52-DAEC-C106-BEB925D86D42}"/>
              </a:ext>
            </a:extLst>
          </p:cNvPr>
          <p:cNvPicPr>
            <a:picLocks noChangeAspect="1"/>
          </p:cNvPicPr>
          <p:nvPr/>
        </p:nvPicPr>
        <p:blipFill>
          <a:blip r:embed="rId3"/>
          <a:stretch>
            <a:fillRect/>
          </a:stretch>
        </p:blipFill>
        <p:spPr>
          <a:xfrm>
            <a:off x="76200" y="76200"/>
            <a:ext cx="8991600" cy="5925692"/>
          </a:xfrm>
          <a:prstGeom prst="rect">
            <a:avLst/>
          </a:prstGeom>
        </p:spPr>
      </p:pic>
    </p:spTree>
    <p:extLst>
      <p:ext uri="{BB962C8B-B14F-4D97-AF65-F5344CB8AC3E}">
        <p14:creationId xmlns:p14="http://schemas.microsoft.com/office/powerpoint/2010/main" val="16994174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FDA </a:t>
            </a:r>
            <a:r>
              <a:rPr lang="en-US" dirty="0" err="1">
                <a:solidFill>
                  <a:srgbClr val="FFFF00"/>
                </a:solidFill>
              </a:rPr>
              <a:t>Gabapentinoid</a:t>
            </a:r>
            <a:r>
              <a:rPr lang="en-US" dirty="0">
                <a:solidFill>
                  <a:srgbClr val="FFFF00"/>
                </a:solidFill>
              </a:rPr>
              <a:t> Warning! - </a:t>
            </a:r>
            <a:r>
              <a:rPr lang="en-US" sz="2800" dirty="0">
                <a:solidFill>
                  <a:srgbClr val="FFFF00"/>
                </a:solidFill>
              </a:rPr>
              <a:t>12/19/2019</a:t>
            </a:r>
          </a:p>
        </p:txBody>
      </p:sp>
      <p:sp>
        <p:nvSpPr>
          <p:cNvPr id="3" name="Content Placeholder 2"/>
          <p:cNvSpPr>
            <a:spLocks noGrp="1"/>
          </p:cNvSpPr>
          <p:nvPr>
            <p:ph idx="1"/>
          </p:nvPr>
        </p:nvSpPr>
        <p:spPr/>
        <p:txBody>
          <a:bodyPr anchor="ctr">
            <a:normAutofit fontScale="92500"/>
          </a:bodyPr>
          <a:lstStyle/>
          <a:p>
            <a:r>
              <a:rPr lang="en-US" dirty="0"/>
              <a:t>Serious Breathing Difficulties may occur in patients using gabapentin or </a:t>
            </a:r>
            <a:r>
              <a:rPr lang="en-US" dirty="0" err="1"/>
              <a:t>pregabalin</a:t>
            </a:r>
            <a:r>
              <a:rPr lang="en-US" dirty="0"/>
              <a:t> who have respiratory risk factors.</a:t>
            </a:r>
          </a:p>
          <a:p>
            <a:r>
              <a:rPr lang="en-US" dirty="0"/>
              <a:t>Risk Factors include:</a:t>
            </a:r>
          </a:p>
          <a:p>
            <a:pPr lvl="4"/>
            <a:r>
              <a:rPr lang="en-US" sz="2000" dirty="0"/>
              <a:t>Use of opioid pain medications </a:t>
            </a:r>
          </a:p>
          <a:p>
            <a:pPr lvl="4"/>
            <a:r>
              <a:rPr lang="en-US" sz="2000" dirty="0"/>
              <a:t>Use of CNS depressants – anti-anxiety meds, antidepressants, antihistamines</a:t>
            </a:r>
          </a:p>
          <a:p>
            <a:pPr lvl="4"/>
            <a:r>
              <a:rPr lang="en-US" sz="2000" dirty="0"/>
              <a:t>COPD or other underlying respiratory disease</a:t>
            </a:r>
          </a:p>
          <a:p>
            <a:pPr lvl="4"/>
            <a:r>
              <a:rPr lang="en-US" sz="2000" dirty="0"/>
              <a:t>Elderly patient</a:t>
            </a:r>
            <a:endParaRPr lang="en-US" dirty="0"/>
          </a:p>
          <a:p>
            <a:pPr marL="45720" indent="0">
              <a:buNone/>
            </a:pPr>
            <a:endParaRPr lang="en-US" dirty="0"/>
          </a:p>
          <a:p>
            <a:pPr marL="45720" indent="0">
              <a:buNone/>
            </a:pPr>
            <a:r>
              <a:rPr lang="en-US" dirty="0"/>
              <a:t>FDA advice for HCPs - start </a:t>
            </a:r>
            <a:r>
              <a:rPr lang="en-US" dirty="0" err="1"/>
              <a:t>gabapentinoids</a:t>
            </a:r>
            <a:r>
              <a:rPr lang="en-US" dirty="0"/>
              <a:t> at lowest dose possible and monitor for symptoms of respiratory depression and sedation when co-prescribed with an opioid or other CNS depressant </a:t>
            </a:r>
          </a:p>
          <a:p>
            <a:pPr marL="1234440" lvl="4" indent="0">
              <a:buNone/>
            </a:pPr>
            <a:endParaRPr lang="en-US" dirty="0"/>
          </a:p>
        </p:txBody>
      </p:sp>
    </p:spTree>
    <p:extLst>
      <p:ext uri="{BB962C8B-B14F-4D97-AF65-F5344CB8AC3E}">
        <p14:creationId xmlns:p14="http://schemas.microsoft.com/office/powerpoint/2010/main" val="25654370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pic>
        <p:nvPicPr>
          <p:cNvPr id="6" name="Picture 5"/>
          <p:cNvPicPr>
            <a:picLocks noChangeAspect="1"/>
          </p:cNvPicPr>
          <p:nvPr/>
        </p:nvPicPr>
        <p:blipFill>
          <a:blip r:embed="rId3"/>
          <a:stretch>
            <a:fillRect/>
          </a:stretch>
        </p:blipFill>
        <p:spPr>
          <a:xfrm>
            <a:off x="0" y="274638"/>
            <a:ext cx="9141970" cy="5821362"/>
          </a:xfrm>
          <a:prstGeom prst="rect">
            <a:avLst/>
          </a:prstGeom>
        </p:spPr>
      </p:pic>
    </p:spTree>
    <p:extLst>
      <p:ext uri="{BB962C8B-B14F-4D97-AF65-F5344CB8AC3E}">
        <p14:creationId xmlns:p14="http://schemas.microsoft.com/office/powerpoint/2010/main" val="24087491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6172200"/>
            <a:ext cx="8458200" cy="553998"/>
          </a:xfrm>
          <a:prstGeom prst="rect">
            <a:avLst/>
          </a:prstGeom>
          <a:noFill/>
        </p:spPr>
        <p:txBody>
          <a:bodyPr wrap="square" rtlCol="0">
            <a:spAutoFit/>
          </a:bodyPr>
          <a:lstStyle/>
          <a:p>
            <a:r>
              <a:rPr lang="en-US" dirty="0"/>
              <a:t>Deaths = per 100,000</a:t>
            </a:r>
          </a:p>
          <a:p>
            <a:r>
              <a:rPr lang="en-US" sz="1200" dirty="0"/>
              <a:t>Source:  </a:t>
            </a:r>
          </a:p>
        </p:txBody>
      </p:sp>
      <p:sp>
        <p:nvSpPr>
          <p:cNvPr id="3" name="Title 2"/>
          <p:cNvSpPr>
            <a:spLocks noGrp="1"/>
          </p:cNvSpPr>
          <p:nvPr>
            <p:ph type="title"/>
          </p:nvPr>
        </p:nvSpPr>
        <p:spPr>
          <a:xfrm>
            <a:off x="457200" y="274638"/>
            <a:ext cx="8229600" cy="563562"/>
          </a:xfrm>
        </p:spPr>
        <p:txBody>
          <a:bodyPr>
            <a:normAutofit/>
          </a:bodyPr>
          <a:lstStyle/>
          <a:p>
            <a:endParaRPr lang="en-US" sz="2400" dirty="0"/>
          </a:p>
        </p:txBody>
      </p:sp>
      <p:pic>
        <p:nvPicPr>
          <p:cNvPr id="6" name="Picture 5">
            <a:extLst>
              <a:ext uri="{FF2B5EF4-FFF2-40B4-BE49-F238E27FC236}">
                <a16:creationId xmlns:a16="http://schemas.microsoft.com/office/drawing/2014/main" id="{965E79CF-A093-BFE6-AE53-D69F5AEC1291}"/>
              </a:ext>
            </a:extLst>
          </p:cNvPr>
          <p:cNvPicPr>
            <a:picLocks noChangeAspect="1"/>
          </p:cNvPicPr>
          <p:nvPr/>
        </p:nvPicPr>
        <p:blipFill>
          <a:blip r:embed="rId3"/>
          <a:stretch>
            <a:fillRect/>
          </a:stretch>
        </p:blipFill>
        <p:spPr>
          <a:xfrm>
            <a:off x="152400" y="131802"/>
            <a:ext cx="8839200" cy="6116598"/>
          </a:xfrm>
          <a:prstGeom prst="rect">
            <a:avLst/>
          </a:prstGeom>
        </p:spPr>
      </p:pic>
    </p:spTree>
    <p:extLst>
      <p:ext uri="{BB962C8B-B14F-4D97-AF65-F5344CB8AC3E}">
        <p14:creationId xmlns:p14="http://schemas.microsoft.com/office/powerpoint/2010/main" val="3772501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 y="1970533"/>
            <a:ext cx="7828407" cy="321563"/>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sp>
        <p:nvSpPr>
          <p:cNvPr id="3" name="object 3"/>
          <p:cNvSpPr/>
          <p:nvPr/>
        </p:nvSpPr>
        <p:spPr>
          <a:xfrm>
            <a:off x="7939287" y="1970532"/>
            <a:ext cx="1202435" cy="144779"/>
          </a:xfrm>
          <a:prstGeom prst="rect">
            <a:avLst/>
          </a:prstGeom>
          <a:blipFill>
            <a:blip r:embed="rId4" cstate="print"/>
            <a:stretch>
              <a:fillRect/>
            </a:stretch>
          </a:blipFill>
        </p:spPr>
        <p:txBody>
          <a:bodyPr wrap="square" lIns="0" tIns="0" rIns="0" bIns="0" rtlCol="0">
            <a:noAutofit/>
          </a:bodyPr>
          <a:lstStyle/>
          <a:p>
            <a:endParaRPr>
              <a:solidFill>
                <a:prstClr val="black"/>
              </a:solidFill>
            </a:endParaRPr>
          </a:p>
        </p:txBody>
      </p:sp>
      <p:sp>
        <p:nvSpPr>
          <p:cNvPr id="4" name="object 4"/>
          <p:cNvSpPr/>
          <p:nvPr/>
        </p:nvSpPr>
        <p:spPr>
          <a:xfrm>
            <a:off x="2" y="609587"/>
            <a:ext cx="7828407" cy="1368564"/>
          </a:xfrm>
          <a:custGeom>
            <a:avLst/>
            <a:gdLst/>
            <a:ahLst/>
            <a:cxnLst/>
            <a:rect l="l" t="t" r="r" b="b"/>
            <a:pathLst>
              <a:path w="10437876" h="1368564">
                <a:moveTo>
                  <a:pt x="0" y="1368564"/>
                </a:moveTo>
                <a:lnTo>
                  <a:pt x="10437876" y="1368564"/>
                </a:lnTo>
                <a:lnTo>
                  <a:pt x="10437876" y="0"/>
                </a:lnTo>
                <a:lnTo>
                  <a:pt x="0" y="0"/>
                </a:lnTo>
                <a:lnTo>
                  <a:pt x="0" y="1368564"/>
                </a:lnTo>
                <a:close/>
              </a:path>
            </a:pathLst>
          </a:custGeom>
          <a:solidFill>
            <a:srgbClr val="212121"/>
          </a:solidFill>
        </p:spPr>
        <p:txBody>
          <a:bodyPr wrap="square" lIns="0" tIns="0" rIns="0" bIns="0" rtlCol="0">
            <a:noAutofit/>
          </a:bodyPr>
          <a:lstStyle/>
          <a:p>
            <a:endParaRPr>
              <a:solidFill>
                <a:prstClr val="black"/>
              </a:solidFill>
            </a:endParaRPr>
          </a:p>
        </p:txBody>
      </p:sp>
      <p:sp>
        <p:nvSpPr>
          <p:cNvPr id="5" name="object 5"/>
          <p:cNvSpPr/>
          <p:nvPr/>
        </p:nvSpPr>
        <p:spPr>
          <a:xfrm>
            <a:off x="7939278" y="609600"/>
            <a:ext cx="1202436" cy="1368552"/>
          </a:xfrm>
          <a:custGeom>
            <a:avLst/>
            <a:gdLst/>
            <a:ahLst/>
            <a:cxnLst/>
            <a:rect l="l" t="t" r="r" b="b"/>
            <a:pathLst>
              <a:path w="1603248" h="1368552">
                <a:moveTo>
                  <a:pt x="0" y="0"/>
                </a:moveTo>
                <a:lnTo>
                  <a:pt x="1603248" y="0"/>
                </a:lnTo>
                <a:lnTo>
                  <a:pt x="1603248" y="1368552"/>
                </a:lnTo>
                <a:lnTo>
                  <a:pt x="0" y="1368552"/>
                </a:lnTo>
                <a:lnTo>
                  <a:pt x="0" y="0"/>
                </a:lnTo>
                <a:close/>
              </a:path>
            </a:pathLst>
          </a:custGeom>
          <a:solidFill>
            <a:srgbClr val="F09415"/>
          </a:solidFill>
        </p:spPr>
        <p:txBody>
          <a:bodyPr wrap="square" lIns="0" tIns="0" rIns="0" bIns="0" rtlCol="0">
            <a:noAutofit/>
          </a:bodyPr>
          <a:lstStyle/>
          <a:p>
            <a:endParaRPr>
              <a:solidFill>
                <a:prstClr val="black"/>
              </a:solidFill>
            </a:endParaRPr>
          </a:p>
        </p:txBody>
      </p:sp>
      <p:sp>
        <p:nvSpPr>
          <p:cNvPr id="6" name="object 6"/>
          <p:cNvSpPr txBox="1">
            <a:spLocks noGrp="1"/>
          </p:cNvSpPr>
          <p:nvPr>
            <p:ph type="title"/>
          </p:nvPr>
        </p:nvSpPr>
        <p:spPr>
          <a:prstGeom prst="rect">
            <a:avLst/>
          </a:prstGeom>
        </p:spPr>
        <p:txBody>
          <a:bodyPr vert="horz" wrap="square" lIns="0" tIns="77205" rIns="0" bIns="0" rtlCol="0">
            <a:noAutofit/>
          </a:bodyPr>
          <a:lstStyle/>
          <a:p>
            <a:pPr marL="89535">
              <a:lnSpc>
                <a:spcPct val="100000"/>
              </a:lnSpc>
            </a:pPr>
            <a:r>
              <a:rPr sz="3600" spc="-5" dirty="0">
                <a:solidFill>
                  <a:srgbClr val="FFFFFF"/>
                </a:solidFill>
                <a:latin typeface="Trebuchet MS"/>
                <a:cs typeface="Trebuchet MS"/>
              </a:rPr>
              <a:t>H</a:t>
            </a:r>
            <a:r>
              <a:rPr sz="3600" spc="5" dirty="0">
                <a:solidFill>
                  <a:srgbClr val="FFFFFF"/>
                </a:solidFill>
                <a:latin typeface="Trebuchet MS"/>
                <a:cs typeface="Trebuchet MS"/>
              </a:rPr>
              <a:t>i</a:t>
            </a:r>
            <a:r>
              <a:rPr sz="3600" spc="0" dirty="0">
                <a:solidFill>
                  <a:srgbClr val="FFFFFF"/>
                </a:solidFill>
                <a:latin typeface="Trebuchet MS"/>
                <a:cs typeface="Trebuchet MS"/>
              </a:rPr>
              <a:t>gh</a:t>
            </a:r>
            <a:r>
              <a:rPr sz="3600" spc="-15" dirty="0">
                <a:solidFill>
                  <a:srgbClr val="FFFFFF"/>
                </a:solidFill>
                <a:latin typeface="Trebuchet MS"/>
                <a:cs typeface="Trebuchet MS"/>
              </a:rPr>
              <a:t> </a:t>
            </a:r>
            <a:r>
              <a:rPr sz="3600" spc="0" dirty="0">
                <a:solidFill>
                  <a:srgbClr val="FFFFFF"/>
                </a:solidFill>
                <a:latin typeface="Trebuchet MS"/>
                <a:cs typeface="Trebuchet MS"/>
              </a:rPr>
              <a:t>R</a:t>
            </a:r>
            <a:r>
              <a:rPr sz="3600" spc="5" dirty="0">
                <a:solidFill>
                  <a:srgbClr val="FFFFFF"/>
                </a:solidFill>
                <a:latin typeface="Trebuchet MS"/>
                <a:cs typeface="Trebuchet MS"/>
              </a:rPr>
              <a:t>i</a:t>
            </a:r>
            <a:r>
              <a:rPr sz="3600" spc="-10" dirty="0">
                <a:solidFill>
                  <a:srgbClr val="FFFFFF"/>
                </a:solidFill>
                <a:latin typeface="Trebuchet MS"/>
                <a:cs typeface="Trebuchet MS"/>
              </a:rPr>
              <a:t>s</a:t>
            </a:r>
            <a:r>
              <a:rPr sz="3600" spc="0" dirty="0">
                <a:solidFill>
                  <a:srgbClr val="FFFFFF"/>
                </a:solidFill>
                <a:latin typeface="Trebuchet MS"/>
                <a:cs typeface="Trebuchet MS"/>
              </a:rPr>
              <a:t>k</a:t>
            </a:r>
            <a:r>
              <a:rPr sz="3600" spc="5" dirty="0">
                <a:solidFill>
                  <a:srgbClr val="FFFFFF"/>
                </a:solidFill>
                <a:latin typeface="Trebuchet MS"/>
                <a:cs typeface="Trebuchet MS"/>
              </a:rPr>
              <a:t> </a:t>
            </a:r>
            <a:r>
              <a:rPr sz="3600" spc="-175" dirty="0">
                <a:solidFill>
                  <a:srgbClr val="FFFFFF"/>
                </a:solidFill>
                <a:latin typeface="Trebuchet MS"/>
                <a:cs typeface="Trebuchet MS"/>
              </a:rPr>
              <a:t>P</a:t>
            </a:r>
            <a:r>
              <a:rPr sz="3600" spc="0" dirty="0">
                <a:solidFill>
                  <a:srgbClr val="FFFFFF"/>
                </a:solidFill>
                <a:latin typeface="Trebuchet MS"/>
                <a:cs typeface="Trebuchet MS"/>
              </a:rPr>
              <a:t>r</a:t>
            </a:r>
            <a:r>
              <a:rPr sz="3600" spc="5" dirty="0">
                <a:solidFill>
                  <a:srgbClr val="FFFFFF"/>
                </a:solidFill>
                <a:latin typeface="Trebuchet MS"/>
                <a:cs typeface="Trebuchet MS"/>
              </a:rPr>
              <a:t>e</a:t>
            </a:r>
            <a:r>
              <a:rPr sz="3600" spc="-10" dirty="0">
                <a:solidFill>
                  <a:srgbClr val="FFFFFF"/>
                </a:solidFill>
                <a:latin typeface="Trebuchet MS"/>
                <a:cs typeface="Trebuchet MS"/>
              </a:rPr>
              <a:t>s</a:t>
            </a:r>
            <a:r>
              <a:rPr sz="3600" spc="5" dirty="0">
                <a:solidFill>
                  <a:srgbClr val="FFFFFF"/>
                </a:solidFill>
                <a:latin typeface="Trebuchet MS"/>
                <a:cs typeface="Trebuchet MS"/>
              </a:rPr>
              <a:t>c</a:t>
            </a:r>
            <a:r>
              <a:rPr sz="3600" spc="0" dirty="0">
                <a:solidFill>
                  <a:srgbClr val="FFFFFF"/>
                </a:solidFill>
                <a:latin typeface="Trebuchet MS"/>
                <a:cs typeface="Trebuchet MS"/>
              </a:rPr>
              <a:t>r</a:t>
            </a:r>
            <a:r>
              <a:rPr sz="3600" spc="5" dirty="0">
                <a:solidFill>
                  <a:srgbClr val="FFFFFF"/>
                </a:solidFill>
                <a:latin typeface="Trebuchet MS"/>
                <a:cs typeface="Trebuchet MS"/>
              </a:rPr>
              <a:t>i</a:t>
            </a:r>
            <a:r>
              <a:rPr sz="3600" spc="-5" dirty="0">
                <a:solidFill>
                  <a:srgbClr val="FFFFFF"/>
                </a:solidFill>
                <a:latin typeface="Trebuchet MS"/>
                <a:cs typeface="Trebuchet MS"/>
              </a:rPr>
              <a:t>b</a:t>
            </a:r>
            <a:r>
              <a:rPr sz="3600" spc="5" dirty="0">
                <a:solidFill>
                  <a:srgbClr val="FFFFFF"/>
                </a:solidFill>
                <a:latin typeface="Trebuchet MS"/>
                <a:cs typeface="Trebuchet MS"/>
              </a:rPr>
              <a:t>i</a:t>
            </a:r>
            <a:r>
              <a:rPr sz="3600" spc="0" dirty="0">
                <a:solidFill>
                  <a:srgbClr val="FFFFFF"/>
                </a:solidFill>
                <a:latin typeface="Trebuchet MS"/>
                <a:cs typeface="Trebuchet MS"/>
              </a:rPr>
              <a:t>ng</a:t>
            </a:r>
            <a:r>
              <a:rPr sz="3600" spc="-15" dirty="0">
                <a:solidFill>
                  <a:srgbClr val="FFFFFF"/>
                </a:solidFill>
                <a:latin typeface="Trebuchet MS"/>
                <a:cs typeface="Trebuchet MS"/>
              </a:rPr>
              <a:t> </a:t>
            </a:r>
            <a:r>
              <a:rPr sz="3600" spc="-175" dirty="0">
                <a:solidFill>
                  <a:srgbClr val="FFFFFF"/>
                </a:solidFill>
                <a:latin typeface="Trebuchet MS"/>
                <a:cs typeface="Trebuchet MS"/>
              </a:rPr>
              <a:t>P</a:t>
            </a:r>
            <a:r>
              <a:rPr sz="3600" spc="5" dirty="0">
                <a:solidFill>
                  <a:srgbClr val="FFFFFF"/>
                </a:solidFill>
                <a:latin typeface="Trebuchet MS"/>
                <a:cs typeface="Trebuchet MS"/>
              </a:rPr>
              <a:t>a</a:t>
            </a:r>
            <a:r>
              <a:rPr sz="3600" spc="0" dirty="0">
                <a:solidFill>
                  <a:srgbClr val="FFFFFF"/>
                </a:solidFill>
                <a:latin typeface="Trebuchet MS"/>
                <a:cs typeface="Trebuchet MS"/>
              </a:rPr>
              <a:t>tt</a:t>
            </a:r>
            <a:r>
              <a:rPr sz="3600" spc="5" dirty="0">
                <a:solidFill>
                  <a:srgbClr val="FFFFFF"/>
                </a:solidFill>
                <a:latin typeface="Trebuchet MS"/>
                <a:cs typeface="Trebuchet MS"/>
              </a:rPr>
              <a:t>e</a:t>
            </a:r>
            <a:r>
              <a:rPr sz="3600" spc="0" dirty="0">
                <a:solidFill>
                  <a:srgbClr val="FFFFFF"/>
                </a:solidFill>
                <a:latin typeface="Trebuchet MS"/>
                <a:cs typeface="Trebuchet MS"/>
              </a:rPr>
              <a:t>rns</a:t>
            </a:r>
            <a:endParaRPr sz="3600">
              <a:latin typeface="Trebuchet MS"/>
              <a:cs typeface="Trebuchet MS"/>
            </a:endParaRPr>
          </a:p>
        </p:txBody>
      </p:sp>
      <p:sp>
        <p:nvSpPr>
          <p:cNvPr id="7" name="object 7"/>
          <p:cNvSpPr txBox="1"/>
          <p:nvPr/>
        </p:nvSpPr>
        <p:spPr>
          <a:xfrm>
            <a:off x="459249" y="2025919"/>
            <a:ext cx="6909911" cy="4646295"/>
          </a:xfrm>
          <a:prstGeom prst="rect">
            <a:avLst/>
          </a:prstGeom>
        </p:spPr>
        <p:txBody>
          <a:bodyPr vert="horz" wrap="square" lIns="0" tIns="0" rIns="0" bIns="0" rtlCol="0">
            <a:noAutofit/>
          </a:bodyPr>
          <a:lstStyle/>
          <a:p>
            <a:pPr marL="241300" indent="-228600">
              <a:buClr>
                <a:srgbClr val="FFFFFF"/>
              </a:buClr>
              <a:buFont typeface="Arial"/>
              <a:buChar char="•"/>
              <a:tabLst>
                <a:tab pos="241300" algn="l"/>
              </a:tabLst>
            </a:pPr>
            <a:r>
              <a:rPr sz="2400" spc="-5" dirty="0">
                <a:solidFill>
                  <a:srgbClr val="FFFFFF"/>
                </a:solidFill>
                <a:latin typeface="Trebuchet MS"/>
                <a:cs typeface="Trebuchet MS"/>
              </a:rPr>
              <a:t>Lon</a:t>
            </a:r>
            <a:r>
              <a:rPr sz="2400" dirty="0">
                <a:solidFill>
                  <a:srgbClr val="FFFFFF"/>
                </a:solidFill>
                <a:latin typeface="Trebuchet MS"/>
                <a:cs typeface="Trebuchet MS"/>
              </a:rPr>
              <a:t>g </a:t>
            </a:r>
            <a:r>
              <a:rPr sz="2400" spc="-5" dirty="0">
                <a:solidFill>
                  <a:srgbClr val="FFFFFF"/>
                </a:solidFill>
                <a:latin typeface="Trebuchet MS"/>
                <a:cs typeface="Trebuchet MS"/>
              </a:rPr>
              <a:t>t</a:t>
            </a:r>
            <a:r>
              <a:rPr sz="2400" dirty="0">
                <a:solidFill>
                  <a:srgbClr val="FFFFFF"/>
                </a:solidFill>
                <a:latin typeface="Trebuchet MS"/>
                <a:cs typeface="Trebuchet MS"/>
              </a:rPr>
              <a:t>erm</a:t>
            </a:r>
            <a:r>
              <a:rPr sz="2400" spc="5" dirty="0">
                <a:solidFill>
                  <a:srgbClr val="FFFFFF"/>
                </a:solidFill>
                <a:latin typeface="Trebuchet MS"/>
                <a:cs typeface="Trebuchet MS"/>
              </a:rPr>
              <a:t> </a:t>
            </a:r>
            <a:r>
              <a:rPr sz="2400" spc="-5" dirty="0">
                <a:solidFill>
                  <a:srgbClr val="FFFFFF"/>
                </a:solidFill>
                <a:latin typeface="Trebuchet MS"/>
                <a:cs typeface="Trebuchet MS"/>
              </a:rPr>
              <a:t>u</a:t>
            </a:r>
            <a:r>
              <a:rPr sz="2400" dirty="0">
                <a:solidFill>
                  <a:srgbClr val="FFFFFF"/>
                </a:solidFill>
                <a:latin typeface="Trebuchet MS"/>
                <a:cs typeface="Trebuchet MS"/>
              </a:rPr>
              <a:t>se</a:t>
            </a:r>
            <a:r>
              <a:rPr sz="2400" spc="5" dirty="0">
                <a:solidFill>
                  <a:srgbClr val="FFFFFF"/>
                </a:solidFill>
                <a:latin typeface="Trebuchet MS"/>
                <a:cs typeface="Trebuchet MS"/>
              </a:rPr>
              <a:t> </a:t>
            </a:r>
            <a:r>
              <a:rPr sz="2400" spc="-5" dirty="0">
                <a:solidFill>
                  <a:srgbClr val="FFFFFF"/>
                </a:solidFill>
                <a:latin typeface="Trebuchet MS"/>
                <a:cs typeface="Trebuchet MS"/>
              </a:rPr>
              <a:t>o</a:t>
            </a:r>
            <a:r>
              <a:rPr sz="2400" dirty="0">
                <a:solidFill>
                  <a:srgbClr val="FFFFFF"/>
                </a:solidFill>
                <a:latin typeface="Trebuchet MS"/>
                <a:cs typeface="Trebuchet MS"/>
              </a:rPr>
              <a:t>f</a:t>
            </a:r>
            <a:r>
              <a:rPr sz="2400" spc="5" dirty="0">
                <a:solidFill>
                  <a:srgbClr val="FFFFFF"/>
                </a:solidFill>
                <a:latin typeface="Trebuchet MS"/>
                <a:cs typeface="Trebuchet MS"/>
              </a:rPr>
              <a:t> </a:t>
            </a:r>
            <a:r>
              <a:rPr sz="2400" spc="-5" dirty="0">
                <a:solidFill>
                  <a:srgbClr val="FFFFFF"/>
                </a:solidFill>
                <a:latin typeface="Trebuchet MS"/>
                <a:cs typeface="Trebuchet MS"/>
              </a:rPr>
              <a:t>op</a:t>
            </a:r>
            <a:r>
              <a:rPr sz="2400" dirty="0">
                <a:solidFill>
                  <a:srgbClr val="FFFFFF"/>
                </a:solidFill>
                <a:latin typeface="Trebuchet MS"/>
                <a:cs typeface="Trebuchet MS"/>
              </a:rPr>
              <a:t>i</a:t>
            </a:r>
            <a:r>
              <a:rPr sz="2400" spc="-5" dirty="0">
                <a:solidFill>
                  <a:srgbClr val="FFFFFF"/>
                </a:solidFill>
                <a:latin typeface="Trebuchet MS"/>
                <a:cs typeface="Trebuchet MS"/>
              </a:rPr>
              <a:t>o</a:t>
            </a:r>
            <a:r>
              <a:rPr sz="2400" dirty="0">
                <a:solidFill>
                  <a:srgbClr val="FFFFFF"/>
                </a:solidFill>
                <a:latin typeface="Trebuchet MS"/>
                <a:cs typeface="Trebuchet MS"/>
              </a:rPr>
              <a:t>i</a:t>
            </a:r>
            <a:r>
              <a:rPr sz="2400" spc="-5" dirty="0">
                <a:solidFill>
                  <a:srgbClr val="FFFFFF"/>
                </a:solidFill>
                <a:latin typeface="Trebuchet MS"/>
                <a:cs typeface="Trebuchet MS"/>
              </a:rPr>
              <a:t>d</a:t>
            </a:r>
            <a:r>
              <a:rPr sz="2400" dirty="0">
                <a:solidFill>
                  <a:srgbClr val="FFFFFF"/>
                </a:solidFill>
                <a:latin typeface="Trebuchet MS"/>
                <a:cs typeface="Trebuchet MS"/>
              </a:rPr>
              <a:t>s</a:t>
            </a:r>
            <a:r>
              <a:rPr lang="en-US" sz="2400" dirty="0">
                <a:solidFill>
                  <a:srgbClr val="FFFFFF"/>
                </a:solidFill>
                <a:latin typeface="Trebuchet MS"/>
                <a:cs typeface="Trebuchet MS"/>
              </a:rPr>
              <a:t> (≥ 90 days)</a:t>
            </a:r>
            <a:endParaRPr sz="2400" dirty="0">
              <a:solidFill>
                <a:prstClr val="black"/>
              </a:solidFill>
              <a:latin typeface="Trebuchet MS"/>
              <a:cs typeface="Trebuchet MS"/>
            </a:endParaRPr>
          </a:p>
          <a:p>
            <a:pPr>
              <a:lnSpc>
                <a:spcPts val="1000"/>
              </a:lnSpc>
              <a:buClr>
                <a:srgbClr val="FFFFFF"/>
              </a:buClr>
              <a:buFont typeface="Arial"/>
              <a:buChar char="•"/>
            </a:pPr>
            <a:endParaRPr sz="1400" dirty="0">
              <a:solidFill>
                <a:prstClr val="black"/>
              </a:solidFill>
            </a:endParaRPr>
          </a:p>
          <a:p>
            <a:pPr marL="241300" indent="-228600">
              <a:buClr>
                <a:srgbClr val="FFFFFF"/>
              </a:buClr>
              <a:buFont typeface="Arial"/>
              <a:buChar char="•"/>
              <a:tabLst>
                <a:tab pos="241300" algn="l"/>
              </a:tabLst>
            </a:pPr>
            <a:r>
              <a:rPr sz="2400" dirty="0">
                <a:solidFill>
                  <a:srgbClr val="FFFFFF"/>
                </a:solidFill>
                <a:latin typeface="Trebuchet MS"/>
                <a:cs typeface="Trebuchet MS"/>
              </a:rPr>
              <a:t>Hi</a:t>
            </a:r>
            <a:r>
              <a:rPr sz="2400" spc="-5" dirty="0">
                <a:solidFill>
                  <a:srgbClr val="FFFFFF"/>
                </a:solidFill>
                <a:latin typeface="Trebuchet MS"/>
                <a:cs typeface="Trebuchet MS"/>
              </a:rPr>
              <a:t>g</a:t>
            </a:r>
            <a:r>
              <a:rPr sz="2400" dirty="0">
                <a:solidFill>
                  <a:srgbClr val="FFFFFF"/>
                </a:solidFill>
                <a:latin typeface="Trebuchet MS"/>
                <a:cs typeface="Trebuchet MS"/>
              </a:rPr>
              <a:t>h</a:t>
            </a:r>
            <a:r>
              <a:rPr sz="2400" spc="5" dirty="0">
                <a:solidFill>
                  <a:srgbClr val="FFFFFF"/>
                </a:solidFill>
                <a:latin typeface="Trebuchet MS"/>
                <a:cs typeface="Trebuchet MS"/>
              </a:rPr>
              <a:t> </a:t>
            </a:r>
            <a:r>
              <a:rPr sz="2400" spc="-5" dirty="0">
                <a:solidFill>
                  <a:srgbClr val="FFFFFF"/>
                </a:solidFill>
                <a:latin typeface="Trebuchet MS"/>
                <a:cs typeface="Trebuchet MS"/>
              </a:rPr>
              <a:t>do</a:t>
            </a:r>
            <a:r>
              <a:rPr sz="2400" dirty="0">
                <a:solidFill>
                  <a:srgbClr val="FFFFFF"/>
                </a:solidFill>
                <a:latin typeface="Trebuchet MS"/>
                <a:cs typeface="Trebuchet MS"/>
              </a:rPr>
              <a:t>ses</a:t>
            </a:r>
            <a:r>
              <a:rPr sz="2400" spc="20" dirty="0">
                <a:solidFill>
                  <a:srgbClr val="FFFFFF"/>
                </a:solidFill>
                <a:latin typeface="Trebuchet MS"/>
                <a:cs typeface="Trebuchet MS"/>
              </a:rPr>
              <a:t> </a:t>
            </a:r>
            <a:r>
              <a:rPr sz="2400" spc="-5" dirty="0">
                <a:solidFill>
                  <a:srgbClr val="FFFFFF"/>
                </a:solidFill>
                <a:latin typeface="Trebuchet MS"/>
                <a:cs typeface="Trebuchet MS"/>
              </a:rPr>
              <a:t>o</a:t>
            </a:r>
            <a:r>
              <a:rPr sz="2400" dirty="0">
                <a:solidFill>
                  <a:srgbClr val="FFFFFF"/>
                </a:solidFill>
                <a:latin typeface="Trebuchet MS"/>
                <a:cs typeface="Trebuchet MS"/>
              </a:rPr>
              <a:t>f</a:t>
            </a:r>
            <a:r>
              <a:rPr sz="2400" spc="5" dirty="0">
                <a:solidFill>
                  <a:srgbClr val="FFFFFF"/>
                </a:solidFill>
                <a:latin typeface="Trebuchet MS"/>
                <a:cs typeface="Trebuchet MS"/>
              </a:rPr>
              <a:t> </a:t>
            </a:r>
            <a:r>
              <a:rPr sz="2400" spc="-5" dirty="0">
                <a:solidFill>
                  <a:srgbClr val="FFFFFF"/>
                </a:solidFill>
                <a:latin typeface="Trebuchet MS"/>
                <a:cs typeface="Trebuchet MS"/>
              </a:rPr>
              <a:t>op</a:t>
            </a:r>
            <a:r>
              <a:rPr sz="2400" dirty="0">
                <a:solidFill>
                  <a:srgbClr val="FFFFFF"/>
                </a:solidFill>
                <a:latin typeface="Trebuchet MS"/>
                <a:cs typeface="Trebuchet MS"/>
              </a:rPr>
              <a:t>i</a:t>
            </a:r>
            <a:r>
              <a:rPr sz="2400" spc="-5" dirty="0">
                <a:solidFill>
                  <a:srgbClr val="FFFFFF"/>
                </a:solidFill>
                <a:latin typeface="Trebuchet MS"/>
                <a:cs typeface="Trebuchet MS"/>
              </a:rPr>
              <a:t>o</a:t>
            </a:r>
            <a:r>
              <a:rPr sz="2400" dirty="0">
                <a:solidFill>
                  <a:srgbClr val="FFFFFF"/>
                </a:solidFill>
                <a:latin typeface="Trebuchet MS"/>
                <a:cs typeface="Trebuchet MS"/>
              </a:rPr>
              <a:t>i</a:t>
            </a:r>
            <a:r>
              <a:rPr sz="2400" spc="-5" dirty="0">
                <a:solidFill>
                  <a:srgbClr val="FFFFFF"/>
                </a:solidFill>
                <a:latin typeface="Trebuchet MS"/>
                <a:cs typeface="Trebuchet MS"/>
              </a:rPr>
              <a:t>ds</a:t>
            </a:r>
            <a:r>
              <a:rPr lang="en-US" sz="2400" spc="-5" dirty="0">
                <a:solidFill>
                  <a:srgbClr val="FFFFFF"/>
                </a:solidFill>
                <a:latin typeface="Trebuchet MS"/>
                <a:cs typeface="Trebuchet MS"/>
              </a:rPr>
              <a:t> </a:t>
            </a:r>
            <a:r>
              <a:rPr lang="en-US" sz="2400" dirty="0">
                <a:solidFill>
                  <a:srgbClr val="FFFFFF"/>
                </a:solidFill>
                <a:latin typeface="Trebuchet MS"/>
                <a:cs typeface="Trebuchet MS"/>
              </a:rPr>
              <a:t>(≥ 90 MME/day)</a:t>
            </a:r>
            <a:endParaRPr lang="en-US" sz="2400" dirty="0">
              <a:solidFill>
                <a:prstClr val="black"/>
              </a:solidFill>
              <a:latin typeface="Trebuchet MS"/>
              <a:cs typeface="Trebuchet MS"/>
            </a:endParaRPr>
          </a:p>
          <a:p>
            <a:pPr>
              <a:lnSpc>
                <a:spcPts val="1000"/>
              </a:lnSpc>
              <a:buClr>
                <a:srgbClr val="FFFFFF"/>
              </a:buClr>
              <a:buFont typeface="Arial"/>
              <a:buChar char="•"/>
            </a:pPr>
            <a:endParaRPr sz="1400" dirty="0">
              <a:solidFill>
                <a:prstClr val="black"/>
              </a:solidFill>
            </a:endParaRPr>
          </a:p>
          <a:p>
            <a:pPr marL="241300" indent="-228600">
              <a:buClr>
                <a:srgbClr val="FFFFFF"/>
              </a:buClr>
              <a:buFont typeface="Arial"/>
              <a:buChar char="•"/>
              <a:tabLst>
                <a:tab pos="241300" algn="l"/>
              </a:tabLst>
            </a:pPr>
            <a:r>
              <a:rPr sz="2400" dirty="0">
                <a:solidFill>
                  <a:srgbClr val="FFFFFF"/>
                </a:solidFill>
                <a:latin typeface="Trebuchet MS"/>
                <a:cs typeface="Trebuchet MS"/>
              </a:rPr>
              <a:t>Overla</a:t>
            </a:r>
            <a:r>
              <a:rPr sz="2400" spc="-5" dirty="0">
                <a:solidFill>
                  <a:srgbClr val="FFFFFF"/>
                </a:solidFill>
                <a:latin typeface="Trebuchet MS"/>
                <a:cs typeface="Trebuchet MS"/>
              </a:rPr>
              <a:t>pp</a:t>
            </a:r>
            <a:r>
              <a:rPr sz="2400" dirty="0">
                <a:solidFill>
                  <a:srgbClr val="FFFFFF"/>
                </a:solidFill>
                <a:latin typeface="Trebuchet MS"/>
                <a:cs typeface="Trebuchet MS"/>
              </a:rPr>
              <a:t>i</a:t>
            </a:r>
            <a:r>
              <a:rPr sz="2400" spc="-5" dirty="0">
                <a:solidFill>
                  <a:srgbClr val="FFFFFF"/>
                </a:solidFill>
                <a:latin typeface="Trebuchet MS"/>
                <a:cs typeface="Trebuchet MS"/>
              </a:rPr>
              <a:t>n</a:t>
            </a:r>
            <a:r>
              <a:rPr sz="2400" dirty="0">
                <a:solidFill>
                  <a:srgbClr val="FFFFFF"/>
                </a:solidFill>
                <a:latin typeface="Trebuchet MS"/>
                <a:cs typeface="Trebuchet MS"/>
              </a:rPr>
              <a:t>g</a:t>
            </a:r>
            <a:r>
              <a:rPr sz="2400" spc="15" dirty="0">
                <a:solidFill>
                  <a:srgbClr val="FFFFFF"/>
                </a:solidFill>
                <a:latin typeface="Trebuchet MS"/>
                <a:cs typeface="Trebuchet MS"/>
              </a:rPr>
              <a:t> </a:t>
            </a:r>
            <a:r>
              <a:rPr sz="2400" spc="-5" dirty="0">
                <a:solidFill>
                  <a:srgbClr val="FFFFFF"/>
                </a:solidFill>
                <a:latin typeface="Trebuchet MS"/>
                <a:cs typeface="Trebuchet MS"/>
              </a:rPr>
              <a:t>p</a:t>
            </a:r>
            <a:r>
              <a:rPr sz="2400" dirty="0">
                <a:solidFill>
                  <a:srgbClr val="FFFFFF"/>
                </a:solidFill>
                <a:latin typeface="Trebuchet MS"/>
                <a:cs typeface="Trebuchet MS"/>
              </a:rPr>
              <a:t>rescri</a:t>
            </a:r>
            <a:r>
              <a:rPr sz="2400" spc="-5" dirty="0">
                <a:solidFill>
                  <a:srgbClr val="FFFFFF"/>
                </a:solidFill>
                <a:latin typeface="Trebuchet MS"/>
                <a:cs typeface="Trebuchet MS"/>
              </a:rPr>
              <a:t>pt</a:t>
            </a:r>
            <a:r>
              <a:rPr sz="2400" dirty="0">
                <a:solidFill>
                  <a:srgbClr val="FFFFFF"/>
                </a:solidFill>
                <a:latin typeface="Trebuchet MS"/>
                <a:cs typeface="Trebuchet MS"/>
              </a:rPr>
              <a:t>i</a:t>
            </a:r>
            <a:r>
              <a:rPr sz="2400" spc="-5" dirty="0">
                <a:solidFill>
                  <a:srgbClr val="FFFFFF"/>
                </a:solidFill>
                <a:latin typeface="Trebuchet MS"/>
                <a:cs typeface="Trebuchet MS"/>
              </a:rPr>
              <a:t>on</a:t>
            </a:r>
            <a:r>
              <a:rPr sz="2400" dirty="0">
                <a:solidFill>
                  <a:srgbClr val="FFFFFF"/>
                </a:solidFill>
                <a:latin typeface="Trebuchet MS"/>
                <a:cs typeface="Trebuchet MS"/>
              </a:rPr>
              <a:t>s</a:t>
            </a:r>
            <a:r>
              <a:rPr sz="2400" spc="45" dirty="0">
                <a:solidFill>
                  <a:srgbClr val="FFFFFF"/>
                </a:solidFill>
                <a:latin typeface="Trebuchet MS"/>
                <a:cs typeface="Trebuchet MS"/>
              </a:rPr>
              <a:t> </a:t>
            </a:r>
            <a:r>
              <a:rPr sz="2400" spc="-5" dirty="0">
                <a:solidFill>
                  <a:srgbClr val="FFFFFF"/>
                </a:solidFill>
                <a:latin typeface="Trebuchet MS"/>
                <a:cs typeface="Trebuchet MS"/>
              </a:rPr>
              <a:t>o</a:t>
            </a:r>
            <a:r>
              <a:rPr sz="2400" dirty="0">
                <a:solidFill>
                  <a:srgbClr val="FFFFFF"/>
                </a:solidFill>
                <a:latin typeface="Trebuchet MS"/>
                <a:cs typeface="Trebuchet MS"/>
              </a:rPr>
              <a:t>f</a:t>
            </a:r>
            <a:r>
              <a:rPr sz="2400" spc="5" dirty="0">
                <a:solidFill>
                  <a:srgbClr val="FFFFFF"/>
                </a:solidFill>
                <a:latin typeface="Trebuchet MS"/>
                <a:cs typeface="Trebuchet MS"/>
              </a:rPr>
              <a:t> </a:t>
            </a:r>
            <a:r>
              <a:rPr sz="2400" spc="-5" dirty="0">
                <a:solidFill>
                  <a:srgbClr val="FFFFFF"/>
                </a:solidFill>
                <a:latin typeface="Trebuchet MS"/>
                <a:cs typeface="Trebuchet MS"/>
              </a:rPr>
              <a:t>op</a:t>
            </a:r>
            <a:r>
              <a:rPr sz="2400" dirty="0">
                <a:solidFill>
                  <a:srgbClr val="FFFFFF"/>
                </a:solidFill>
                <a:latin typeface="Trebuchet MS"/>
                <a:cs typeface="Trebuchet MS"/>
              </a:rPr>
              <a:t>i</a:t>
            </a:r>
            <a:r>
              <a:rPr sz="2400" spc="-5" dirty="0">
                <a:solidFill>
                  <a:srgbClr val="FFFFFF"/>
                </a:solidFill>
                <a:latin typeface="Trebuchet MS"/>
                <a:cs typeface="Trebuchet MS"/>
              </a:rPr>
              <a:t>o</a:t>
            </a:r>
            <a:r>
              <a:rPr sz="2400" dirty="0">
                <a:solidFill>
                  <a:srgbClr val="FFFFFF"/>
                </a:solidFill>
                <a:latin typeface="Trebuchet MS"/>
                <a:cs typeface="Trebuchet MS"/>
              </a:rPr>
              <a:t>i</a:t>
            </a:r>
            <a:r>
              <a:rPr sz="2400" spc="-5" dirty="0">
                <a:solidFill>
                  <a:srgbClr val="FFFFFF"/>
                </a:solidFill>
                <a:latin typeface="Trebuchet MS"/>
                <a:cs typeface="Trebuchet MS"/>
              </a:rPr>
              <a:t>d</a:t>
            </a:r>
            <a:r>
              <a:rPr sz="2400" dirty="0">
                <a:solidFill>
                  <a:srgbClr val="FFFFFF"/>
                </a:solidFill>
                <a:latin typeface="Trebuchet MS"/>
                <a:cs typeface="Trebuchet MS"/>
              </a:rPr>
              <a:t>s</a:t>
            </a:r>
            <a:r>
              <a:rPr sz="2400" spc="30" dirty="0">
                <a:solidFill>
                  <a:srgbClr val="FFFFFF"/>
                </a:solidFill>
                <a:latin typeface="Trebuchet MS"/>
                <a:cs typeface="Trebuchet MS"/>
              </a:rPr>
              <a:t> </a:t>
            </a:r>
            <a:r>
              <a:rPr sz="2400" dirty="0">
                <a:solidFill>
                  <a:srgbClr val="FFFFFF"/>
                </a:solidFill>
                <a:latin typeface="Trebuchet MS"/>
                <a:cs typeface="Trebuchet MS"/>
              </a:rPr>
              <a:t>fr</a:t>
            </a:r>
            <a:r>
              <a:rPr sz="2400" spc="-5" dirty="0">
                <a:solidFill>
                  <a:srgbClr val="FFFFFF"/>
                </a:solidFill>
                <a:latin typeface="Trebuchet MS"/>
                <a:cs typeface="Trebuchet MS"/>
              </a:rPr>
              <a:t>o</a:t>
            </a:r>
            <a:r>
              <a:rPr sz="2400" dirty="0">
                <a:solidFill>
                  <a:srgbClr val="FFFFFF"/>
                </a:solidFill>
                <a:latin typeface="Trebuchet MS"/>
                <a:cs typeface="Trebuchet MS"/>
              </a:rPr>
              <a:t>m</a:t>
            </a:r>
            <a:r>
              <a:rPr sz="2400" spc="-5" dirty="0">
                <a:solidFill>
                  <a:srgbClr val="FFFFFF"/>
                </a:solidFill>
                <a:latin typeface="Trebuchet MS"/>
                <a:cs typeface="Trebuchet MS"/>
              </a:rPr>
              <a:t> d</a:t>
            </a:r>
            <a:r>
              <a:rPr sz="2400" dirty="0">
                <a:solidFill>
                  <a:srgbClr val="FFFFFF"/>
                </a:solidFill>
                <a:latin typeface="Trebuchet MS"/>
                <a:cs typeface="Trebuchet MS"/>
              </a:rPr>
              <a:t>iffere</a:t>
            </a:r>
            <a:r>
              <a:rPr sz="2400" spc="-5" dirty="0">
                <a:solidFill>
                  <a:srgbClr val="FFFFFF"/>
                </a:solidFill>
                <a:latin typeface="Trebuchet MS"/>
                <a:cs typeface="Trebuchet MS"/>
              </a:rPr>
              <a:t>n</a:t>
            </a:r>
            <a:r>
              <a:rPr sz="2400" dirty="0">
                <a:solidFill>
                  <a:srgbClr val="FFFFFF"/>
                </a:solidFill>
                <a:latin typeface="Trebuchet MS"/>
                <a:cs typeface="Trebuchet MS"/>
              </a:rPr>
              <a:t>t</a:t>
            </a:r>
            <a:r>
              <a:rPr sz="2400" spc="30" dirty="0">
                <a:solidFill>
                  <a:srgbClr val="FFFFFF"/>
                </a:solidFill>
                <a:latin typeface="Trebuchet MS"/>
                <a:cs typeface="Trebuchet MS"/>
              </a:rPr>
              <a:t> </a:t>
            </a:r>
            <a:r>
              <a:rPr sz="2400" spc="-5" dirty="0">
                <a:solidFill>
                  <a:srgbClr val="FFFFFF"/>
                </a:solidFill>
                <a:latin typeface="Trebuchet MS"/>
                <a:cs typeface="Trebuchet MS"/>
              </a:rPr>
              <a:t>p</a:t>
            </a:r>
            <a:r>
              <a:rPr sz="2400" dirty="0">
                <a:solidFill>
                  <a:srgbClr val="FFFFFF"/>
                </a:solidFill>
                <a:latin typeface="Trebuchet MS"/>
                <a:cs typeface="Trebuchet MS"/>
              </a:rPr>
              <a:t>rescri</a:t>
            </a:r>
            <a:r>
              <a:rPr sz="2400" spc="-5" dirty="0">
                <a:solidFill>
                  <a:srgbClr val="FFFFFF"/>
                </a:solidFill>
                <a:latin typeface="Trebuchet MS"/>
                <a:cs typeface="Trebuchet MS"/>
              </a:rPr>
              <a:t>b</a:t>
            </a:r>
            <a:r>
              <a:rPr sz="2400" dirty="0">
                <a:solidFill>
                  <a:srgbClr val="FFFFFF"/>
                </a:solidFill>
                <a:latin typeface="Trebuchet MS"/>
                <a:cs typeface="Trebuchet MS"/>
              </a:rPr>
              <a:t>ers</a:t>
            </a:r>
            <a:endParaRPr sz="2400" dirty="0">
              <a:solidFill>
                <a:prstClr val="black"/>
              </a:solidFill>
              <a:latin typeface="Trebuchet MS"/>
              <a:cs typeface="Trebuchet MS"/>
            </a:endParaRPr>
          </a:p>
          <a:p>
            <a:pPr>
              <a:lnSpc>
                <a:spcPts val="1100"/>
              </a:lnSpc>
              <a:spcBef>
                <a:spcPts val="56"/>
              </a:spcBef>
              <a:buClr>
                <a:srgbClr val="FFFFFF"/>
              </a:buClr>
            </a:pPr>
            <a:endParaRPr sz="1400" dirty="0">
              <a:solidFill>
                <a:prstClr val="black"/>
              </a:solidFill>
            </a:endParaRPr>
          </a:p>
          <a:p>
            <a:pPr marL="241300" indent="-228600">
              <a:buClr>
                <a:srgbClr val="FFFFFF"/>
              </a:buClr>
              <a:buFont typeface="Arial"/>
              <a:buChar char="•"/>
              <a:tabLst>
                <a:tab pos="241300" algn="l"/>
              </a:tabLst>
            </a:pPr>
            <a:r>
              <a:rPr lang="en-US" sz="2400" dirty="0">
                <a:solidFill>
                  <a:srgbClr val="FFFFFF"/>
                </a:solidFill>
                <a:latin typeface="Trebuchet MS"/>
                <a:cs typeface="Trebuchet MS"/>
              </a:rPr>
              <a:t>M</a:t>
            </a:r>
            <a:r>
              <a:rPr lang="en-US" sz="2400" spc="-5" dirty="0">
                <a:solidFill>
                  <a:srgbClr val="FFFFFF"/>
                </a:solidFill>
                <a:latin typeface="Trebuchet MS"/>
                <a:cs typeface="Trebuchet MS"/>
              </a:rPr>
              <a:t>u</a:t>
            </a:r>
            <a:r>
              <a:rPr lang="en-US" sz="2400" dirty="0">
                <a:solidFill>
                  <a:srgbClr val="FFFFFF"/>
                </a:solidFill>
                <a:latin typeface="Trebuchet MS"/>
                <a:cs typeface="Trebuchet MS"/>
              </a:rPr>
              <a:t>l</a:t>
            </a:r>
            <a:r>
              <a:rPr lang="en-US" sz="2400" spc="-5" dirty="0">
                <a:solidFill>
                  <a:srgbClr val="FFFFFF"/>
                </a:solidFill>
                <a:latin typeface="Trebuchet MS"/>
                <a:cs typeface="Trebuchet MS"/>
              </a:rPr>
              <a:t>t</a:t>
            </a:r>
            <a:r>
              <a:rPr lang="en-US" sz="2400" dirty="0">
                <a:solidFill>
                  <a:srgbClr val="FFFFFF"/>
                </a:solidFill>
                <a:latin typeface="Trebuchet MS"/>
                <a:cs typeface="Trebuchet MS"/>
              </a:rPr>
              <a:t>i</a:t>
            </a:r>
            <a:r>
              <a:rPr lang="en-US" sz="2400" spc="-5" dirty="0">
                <a:solidFill>
                  <a:srgbClr val="FFFFFF"/>
                </a:solidFill>
                <a:latin typeface="Trebuchet MS"/>
                <a:cs typeface="Trebuchet MS"/>
              </a:rPr>
              <a:t>p</a:t>
            </a:r>
            <a:r>
              <a:rPr lang="en-US" sz="2400" dirty="0">
                <a:solidFill>
                  <a:srgbClr val="FFFFFF"/>
                </a:solidFill>
                <a:latin typeface="Trebuchet MS"/>
                <a:cs typeface="Trebuchet MS"/>
              </a:rPr>
              <a:t>le</a:t>
            </a:r>
            <a:r>
              <a:rPr lang="en-US" sz="2400" spc="20" dirty="0">
                <a:solidFill>
                  <a:srgbClr val="FFFFFF"/>
                </a:solidFill>
                <a:latin typeface="Trebuchet MS"/>
                <a:cs typeface="Trebuchet MS"/>
              </a:rPr>
              <a:t> </a:t>
            </a:r>
            <a:r>
              <a:rPr lang="en-US" sz="2400" spc="-105" dirty="0">
                <a:solidFill>
                  <a:srgbClr val="FFFFFF"/>
                </a:solidFill>
                <a:latin typeface="Trebuchet MS"/>
                <a:cs typeface="Trebuchet MS"/>
              </a:rPr>
              <a:t>P</a:t>
            </a:r>
            <a:r>
              <a:rPr lang="en-US" sz="2400" dirty="0">
                <a:solidFill>
                  <a:srgbClr val="FFFFFF"/>
                </a:solidFill>
                <a:latin typeface="Trebuchet MS"/>
                <a:cs typeface="Trebuchet MS"/>
              </a:rPr>
              <a:t>r</a:t>
            </a:r>
            <a:r>
              <a:rPr lang="en-US" sz="2400" spc="-5" dirty="0">
                <a:solidFill>
                  <a:srgbClr val="FFFFFF"/>
                </a:solidFill>
                <a:latin typeface="Trebuchet MS"/>
                <a:cs typeface="Trebuchet MS"/>
              </a:rPr>
              <a:t>o</a:t>
            </a:r>
            <a:r>
              <a:rPr lang="en-US" sz="2400" dirty="0">
                <a:solidFill>
                  <a:srgbClr val="FFFFFF"/>
                </a:solidFill>
                <a:latin typeface="Trebuchet MS"/>
                <a:cs typeface="Trebuchet MS"/>
              </a:rPr>
              <a:t>vi</a:t>
            </a:r>
            <a:r>
              <a:rPr lang="en-US" sz="2400" spc="-5" dirty="0">
                <a:solidFill>
                  <a:srgbClr val="FFFFFF"/>
                </a:solidFill>
                <a:latin typeface="Trebuchet MS"/>
                <a:cs typeface="Trebuchet MS"/>
              </a:rPr>
              <a:t>d</a:t>
            </a:r>
            <a:r>
              <a:rPr lang="en-US" sz="2400" dirty="0">
                <a:solidFill>
                  <a:srgbClr val="FFFFFF"/>
                </a:solidFill>
                <a:latin typeface="Trebuchet MS"/>
                <a:cs typeface="Trebuchet MS"/>
              </a:rPr>
              <a:t>er</a:t>
            </a:r>
            <a:r>
              <a:rPr lang="en-US" sz="2400" spc="20" dirty="0">
                <a:solidFill>
                  <a:srgbClr val="FFFFFF"/>
                </a:solidFill>
                <a:latin typeface="Trebuchet MS"/>
                <a:cs typeface="Trebuchet MS"/>
              </a:rPr>
              <a:t> </a:t>
            </a:r>
            <a:r>
              <a:rPr lang="en-US" sz="2400" spc="-5" dirty="0">
                <a:solidFill>
                  <a:srgbClr val="FFFFFF"/>
                </a:solidFill>
                <a:latin typeface="Trebuchet MS"/>
                <a:cs typeface="Trebuchet MS"/>
              </a:rPr>
              <a:t>Ep</a:t>
            </a:r>
            <a:r>
              <a:rPr lang="en-US" sz="2400" dirty="0">
                <a:solidFill>
                  <a:srgbClr val="FFFFFF"/>
                </a:solidFill>
                <a:latin typeface="Trebuchet MS"/>
                <a:cs typeface="Trebuchet MS"/>
              </a:rPr>
              <a:t>is</a:t>
            </a:r>
            <a:r>
              <a:rPr lang="en-US" sz="2400" spc="-5" dirty="0">
                <a:solidFill>
                  <a:srgbClr val="FFFFFF"/>
                </a:solidFill>
                <a:latin typeface="Trebuchet MS"/>
                <a:cs typeface="Trebuchet MS"/>
              </a:rPr>
              <a:t>od</a:t>
            </a:r>
            <a:r>
              <a:rPr lang="en-US" sz="2400" dirty="0">
                <a:solidFill>
                  <a:srgbClr val="FFFFFF"/>
                </a:solidFill>
                <a:latin typeface="Trebuchet MS"/>
                <a:cs typeface="Trebuchet MS"/>
              </a:rPr>
              <a:t>es</a:t>
            </a:r>
            <a:r>
              <a:rPr lang="en-US" sz="2400" spc="30" dirty="0">
                <a:solidFill>
                  <a:srgbClr val="FFFFFF"/>
                </a:solidFill>
                <a:latin typeface="Trebuchet MS"/>
                <a:cs typeface="Trebuchet MS"/>
              </a:rPr>
              <a:t> </a:t>
            </a:r>
            <a:r>
              <a:rPr lang="en-US" sz="2400" dirty="0">
                <a:solidFill>
                  <a:srgbClr val="FFFFFF"/>
                </a:solidFill>
                <a:latin typeface="Trebuchet MS"/>
                <a:cs typeface="Trebuchet MS"/>
              </a:rPr>
              <a:t>( MP</a:t>
            </a:r>
            <a:r>
              <a:rPr lang="en-US" sz="2400" spc="-5" dirty="0">
                <a:solidFill>
                  <a:srgbClr val="FFFFFF"/>
                </a:solidFill>
                <a:latin typeface="Trebuchet MS"/>
                <a:cs typeface="Trebuchet MS"/>
              </a:rPr>
              <a:t>E</a:t>
            </a:r>
            <a:r>
              <a:rPr lang="en-US" sz="2400" dirty="0">
                <a:solidFill>
                  <a:srgbClr val="FFFFFF"/>
                </a:solidFill>
                <a:latin typeface="Trebuchet MS"/>
                <a:cs typeface="Trebuchet MS"/>
              </a:rPr>
              <a:t>: D</a:t>
            </a:r>
            <a:r>
              <a:rPr lang="en-US" sz="2400" spc="-5" dirty="0">
                <a:solidFill>
                  <a:srgbClr val="FFFFFF"/>
                </a:solidFill>
                <a:latin typeface="Trebuchet MS"/>
                <a:cs typeface="Trebuchet MS"/>
              </a:rPr>
              <a:t>o</a:t>
            </a:r>
            <a:r>
              <a:rPr lang="en-US" sz="2400" dirty="0">
                <a:solidFill>
                  <a:srgbClr val="FFFFFF"/>
                </a:solidFill>
                <a:latin typeface="Trebuchet MS"/>
                <a:cs typeface="Trebuchet MS"/>
              </a:rPr>
              <a:t>c</a:t>
            </a:r>
            <a:r>
              <a:rPr lang="en-US" sz="2400" spc="-5" dirty="0">
                <a:solidFill>
                  <a:srgbClr val="FFFFFF"/>
                </a:solidFill>
                <a:latin typeface="Trebuchet MS"/>
                <a:cs typeface="Trebuchet MS"/>
              </a:rPr>
              <a:t>to</a:t>
            </a:r>
            <a:r>
              <a:rPr lang="en-US" sz="2400" dirty="0">
                <a:solidFill>
                  <a:srgbClr val="FFFFFF"/>
                </a:solidFill>
                <a:latin typeface="Trebuchet MS"/>
                <a:cs typeface="Trebuchet MS"/>
              </a:rPr>
              <a:t>r</a:t>
            </a:r>
            <a:r>
              <a:rPr lang="en-US" sz="2400" spc="10" dirty="0">
                <a:solidFill>
                  <a:srgbClr val="FFFFFF"/>
                </a:solidFill>
                <a:latin typeface="Trebuchet MS"/>
                <a:cs typeface="Trebuchet MS"/>
              </a:rPr>
              <a:t> </a:t>
            </a:r>
            <a:r>
              <a:rPr lang="en-US" sz="2400" dirty="0">
                <a:solidFill>
                  <a:srgbClr val="FFFFFF"/>
                </a:solidFill>
                <a:latin typeface="Trebuchet MS"/>
                <a:cs typeface="Trebuchet MS"/>
              </a:rPr>
              <a:t>a</a:t>
            </a:r>
            <a:r>
              <a:rPr lang="en-US" sz="2400" spc="-5" dirty="0">
                <a:solidFill>
                  <a:srgbClr val="FFFFFF"/>
                </a:solidFill>
                <a:latin typeface="Trebuchet MS"/>
                <a:cs typeface="Trebuchet MS"/>
              </a:rPr>
              <a:t>n</a:t>
            </a:r>
            <a:r>
              <a:rPr lang="en-US" sz="2400" dirty="0">
                <a:solidFill>
                  <a:srgbClr val="FFFFFF"/>
                </a:solidFill>
                <a:latin typeface="Trebuchet MS"/>
                <a:cs typeface="Trebuchet MS"/>
              </a:rPr>
              <a:t>d </a:t>
            </a:r>
            <a:r>
              <a:rPr lang="en-US" sz="2400" spc="-5" dirty="0">
                <a:solidFill>
                  <a:srgbClr val="FFFFFF"/>
                </a:solidFill>
                <a:latin typeface="Trebuchet MS"/>
                <a:cs typeface="Trebuchet MS"/>
              </a:rPr>
              <a:t>ph</a:t>
            </a:r>
            <a:r>
              <a:rPr lang="en-US" sz="2400" dirty="0">
                <a:solidFill>
                  <a:srgbClr val="FFFFFF"/>
                </a:solidFill>
                <a:latin typeface="Trebuchet MS"/>
                <a:cs typeface="Trebuchet MS"/>
              </a:rPr>
              <a:t>armacy</a:t>
            </a:r>
            <a:r>
              <a:rPr lang="en-US" sz="2400" spc="25" dirty="0">
                <a:solidFill>
                  <a:srgbClr val="FFFFFF"/>
                </a:solidFill>
                <a:latin typeface="Trebuchet MS"/>
                <a:cs typeface="Trebuchet MS"/>
              </a:rPr>
              <a:t> </a:t>
            </a:r>
            <a:r>
              <a:rPr lang="en-US" sz="2400" dirty="0">
                <a:solidFill>
                  <a:srgbClr val="FFFFFF"/>
                </a:solidFill>
                <a:latin typeface="Trebuchet MS"/>
                <a:cs typeface="Trebuchet MS"/>
              </a:rPr>
              <a:t>s</a:t>
            </a:r>
            <a:r>
              <a:rPr lang="en-US" sz="2400" spc="-5" dirty="0">
                <a:solidFill>
                  <a:srgbClr val="FFFFFF"/>
                </a:solidFill>
                <a:latin typeface="Trebuchet MS"/>
                <a:cs typeface="Trebuchet MS"/>
              </a:rPr>
              <a:t>hopp</a:t>
            </a:r>
            <a:r>
              <a:rPr lang="en-US" sz="2400" dirty="0">
                <a:solidFill>
                  <a:srgbClr val="FFFFFF"/>
                </a:solidFill>
                <a:latin typeface="Trebuchet MS"/>
                <a:cs typeface="Trebuchet MS"/>
              </a:rPr>
              <a:t>i</a:t>
            </a:r>
            <a:r>
              <a:rPr lang="en-US" sz="2400" spc="-5" dirty="0">
                <a:solidFill>
                  <a:srgbClr val="FFFFFF"/>
                </a:solidFill>
                <a:latin typeface="Trebuchet MS"/>
                <a:cs typeface="Trebuchet MS"/>
              </a:rPr>
              <a:t>ng</a:t>
            </a:r>
            <a:r>
              <a:rPr lang="en-US" sz="2400" dirty="0">
                <a:solidFill>
                  <a:srgbClr val="FFFFFF"/>
                </a:solidFill>
                <a:latin typeface="Trebuchet MS"/>
                <a:cs typeface="Trebuchet MS"/>
              </a:rPr>
              <a:t>)</a:t>
            </a:r>
          </a:p>
          <a:p>
            <a:pPr marL="12700">
              <a:buClr>
                <a:srgbClr val="FFFFFF"/>
              </a:buClr>
              <a:tabLst>
                <a:tab pos="241300" algn="l"/>
              </a:tabLst>
            </a:pPr>
            <a:endParaRPr lang="en-US" sz="1400" dirty="0">
              <a:solidFill>
                <a:prstClr val="black"/>
              </a:solidFill>
              <a:latin typeface="Trebuchet MS"/>
              <a:cs typeface="Trebuchet MS"/>
            </a:endParaRPr>
          </a:p>
          <a:p>
            <a:pPr marL="241300" indent="-228600">
              <a:buClr>
                <a:srgbClr val="FFFFFF"/>
              </a:buClr>
              <a:buFont typeface="Arial"/>
              <a:buChar char="•"/>
              <a:tabLst>
                <a:tab pos="241300" algn="l"/>
              </a:tabLst>
            </a:pPr>
            <a:r>
              <a:rPr sz="2400" spc="-5" dirty="0">
                <a:solidFill>
                  <a:srgbClr val="FFFFFF"/>
                </a:solidFill>
                <a:latin typeface="Trebuchet MS"/>
                <a:cs typeface="Trebuchet MS"/>
              </a:rPr>
              <a:t>Th</a:t>
            </a:r>
            <a:r>
              <a:rPr sz="2400" dirty="0">
                <a:solidFill>
                  <a:srgbClr val="FFFFFF"/>
                </a:solidFill>
                <a:latin typeface="Trebuchet MS"/>
                <a:cs typeface="Trebuchet MS"/>
              </a:rPr>
              <a:t>e</a:t>
            </a:r>
            <a:r>
              <a:rPr sz="2400" spc="5" dirty="0">
                <a:solidFill>
                  <a:srgbClr val="FFFFFF"/>
                </a:solidFill>
                <a:latin typeface="Trebuchet MS"/>
                <a:cs typeface="Trebuchet MS"/>
              </a:rPr>
              <a:t> </a:t>
            </a:r>
            <a:r>
              <a:rPr sz="2400" dirty="0">
                <a:solidFill>
                  <a:srgbClr val="FFFFFF"/>
                </a:solidFill>
                <a:latin typeface="Trebuchet MS"/>
                <a:cs typeface="Trebuchet MS"/>
              </a:rPr>
              <a:t>c</a:t>
            </a:r>
            <a:r>
              <a:rPr sz="2400" spc="-5" dirty="0">
                <a:solidFill>
                  <a:srgbClr val="FFFFFF"/>
                </a:solidFill>
                <a:latin typeface="Trebuchet MS"/>
                <a:cs typeface="Trebuchet MS"/>
              </a:rPr>
              <a:t>o</a:t>
            </a:r>
            <a:r>
              <a:rPr sz="2400" dirty="0">
                <a:solidFill>
                  <a:srgbClr val="FFFFFF"/>
                </a:solidFill>
                <a:latin typeface="Trebuchet MS"/>
                <a:cs typeface="Trebuchet MS"/>
              </a:rPr>
              <a:t>m</a:t>
            </a:r>
            <a:r>
              <a:rPr sz="2400" spc="-5" dirty="0">
                <a:solidFill>
                  <a:srgbClr val="FFFFFF"/>
                </a:solidFill>
                <a:latin typeface="Trebuchet MS"/>
                <a:cs typeface="Trebuchet MS"/>
              </a:rPr>
              <a:t>b</a:t>
            </a:r>
            <a:r>
              <a:rPr sz="2400" dirty="0">
                <a:solidFill>
                  <a:srgbClr val="FFFFFF"/>
                </a:solidFill>
                <a:latin typeface="Trebuchet MS"/>
                <a:cs typeface="Trebuchet MS"/>
              </a:rPr>
              <a:t>i</a:t>
            </a:r>
            <a:r>
              <a:rPr sz="2400" spc="-5" dirty="0">
                <a:solidFill>
                  <a:srgbClr val="FFFFFF"/>
                </a:solidFill>
                <a:latin typeface="Trebuchet MS"/>
                <a:cs typeface="Trebuchet MS"/>
              </a:rPr>
              <a:t>n</a:t>
            </a:r>
            <a:r>
              <a:rPr sz="2400" dirty="0">
                <a:solidFill>
                  <a:srgbClr val="FFFFFF"/>
                </a:solidFill>
                <a:latin typeface="Trebuchet MS"/>
                <a:cs typeface="Trebuchet MS"/>
              </a:rPr>
              <a:t>a</a:t>
            </a:r>
            <a:r>
              <a:rPr sz="2400" spc="-5" dirty="0">
                <a:solidFill>
                  <a:srgbClr val="FFFFFF"/>
                </a:solidFill>
                <a:latin typeface="Trebuchet MS"/>
                <a:cs typeface="Trebuchet MS"/>
              </a:rPr>
              <a:t>t</a:t>
            </a:r>
            <a:r>
              <a:rPr sz="2400" dirty="0">
                <a:solidFill>
                  <a:srgbClr val="FFFFFF"/>
                </a:solidFill>
                <a:latin typeface="Trebuchet MS"/>
                <a:cs typeface="Trebuchet MS"/>
              </a:rPr>
              <a:t>i</a:t>
            </a:r>
            <a:r>
              <a:rPr sz="2400" spc="-5" dirty="0">
                <a:solidFill>
                  <a:srgbClr val="FFFFFF"/>
                </a:solidFill>
                <a:latin typeface="Trebuchet MS"/>
                <a:cs typeface="Trebuchet MS"/>
              </a:rPr>
              <a:t>o</a:t>
            </a:r>
            <a:r>
              <a:rPr sz="2400" dirty="0">
                <a:solidFill>
                  <a:srgbClr val="FFFFFF"/>
                </a:solidFill>
                <a:latin typeface="Trebuchet MS"/>
                <a:cs typeface="Trebuchet MS"/>
              </a:rPr>
              <a:t>n</a:t>
            </a:r>
            <a:r>
              <a:rPr sz="2400" spc="30" dirty="0">
                <a:solidFill>
                  <a:srgbClr val="FFFFFF"/>
                </a:solidFill>
                <a:latin typeface="Trebuchet MS"/>
                <a:cs typeface="Trebuchet MS"/>
              </a:rPr>
              <a:t> </a:t>
            </a:r>
            <a:r>
              <a:rPr sz="2400" spc="-5" dirty="0">
                <a:solidFill>
                  <a:srgbClr val="FFFFFF"/>
                </a:solidFill>
                <a:latin typeface="Trebuchet MS"/>
                <a:cs typeface="Trebuchet MS"/>
              </a:rPr>
              <a:t>o</a:t>
            </a:r>
            <a:r>
              <a:rPr sz="2400" dirty="0">
                <a:solidFill>
                  <a:srgbClr val="FFFFFF"/>
                </a:solidFill>
                <a:latin typeface="Trebuchet MS"/>
                <a:cs typeface="Trebuchet MS"/>
              </a:rPr>
              <a:t>f</a:t>
            </a:r>
            <a:r>
              <a:rPr sz="2400" spc="-5" dirty="0">
                <a:solidFill>
                  <a:srgbClr val="FFFFFF"/>
                </a:solidFill>
                <a:latin typeface="Trebuchet MS"/>
                <a:cs typeface="Trebuchet MS"/>
              </a:rPr>
              <a:t> op</a:t>
            </a:r>
            <a:r>
              <a:rPr sz="2400" dirty="0">
                <a:solidFill>
                  <a:srgbClr val="FFFFFF"/>
                </a:solidFill>
                <a:latin typeface="Trebuchet MS"/>
                <a:cs typeface="Trebuchet MS"/>
              </a:rPr>
              <a:t>i</a:t>
            </a:r>
            <a:r>
              <a:rPr sz="2400" spc="-5" dirty="0">
                <a:solidFill>
                  <a:srgbClr val="FFFFFF"/>
                </a:solidFill>
                <a:latin typeface="Trebuchet MS"/>
                <a:cs typeface="Trebuchet MS"/>
              </a:rPr>
              <a:t>o</a:t>
            </a:r>
            <a:r>
              <a:rPr sz="2400" dirty="0">
                <a:solidFill>
                  <a:srgbClr val="FFFFFF"/>
                </a:solidFill>
                <a:latin typeface="Trebuchet MS"/>
                <a:cs typeface="Trebuchet MS"/>
              </a:rPr>
              <a:t>i</a:t>
            </a:r>
            <a:r>
              <a:rPr sz="2400" spc="-5" dirty="0">
                <a:solidFill>
                  <a:srgbClr val="FFFFFF"/>
                </a:solidFill>
                <a:latin typeface="Trebuchet MS"/>
                <a:cs typeface="Trebuchet MS"/>
              </a:rPr>
              <a:t>d</a:t>
            </a:r>
            <a:r>
              <a:rPr sz="2400" dirty="0">
                <a:solidFill>
                  <a:srgbClr val="FFFFFF"/>
                </a:solidFill>
                <a:latin typeface="Trebuchet MS"/>
                <a:cs typeface="Trebuchet MS"/>
              </a:rPr>
              <a:t>s</a:t>
            </a:r>
            <a:r>
              <a:rPr sz="2400" spc="30" dirty="0">
                <a:solidFill>
                  <a:srgbClr val="FFFFFF"/>
                </a:solidFill>
                <a:latin typeface="Trebuchet MS"/>
                <a:cs typeface="Trebuchet MS"/>
              </a:rPr>
              <a:t> </a:t>
            </a:r>
            <a:r>
              <a:rPr sz="2400" dirty="0">
                <a:solidFill>
                  <a:srgbClr val="FFFFFF"/>
                </a:solidFill>
                <a:latin typeface="Trebuchet MS"/>
                <a:cs typeface="Trebuchet MS"/>
              </a:rPr>
              <a:t>a</a:t>
            </a:r>
            <a:r>
              <a:rPr sz="2400" spc="-5" dirty="0">
                <a:solidFill>
                  <a:srgbClr val="FFFFFF"/>
                </a:solidFill>
                <a:latin typeface="Trebuchet MS"/>
                <a:cs typeface="Trebuchet MS"/>
              </a:rPr>
              <a:t>n</a:t>
            </a:r>
            <a:r>
              <a:rPr sz="2400" dirty="0">
                <a:solidFill>
                  <a:srgbClr val="FFFFFF"/>
                </a:solidFill>
                <a:latin typeface="Trebuchet MS"/>
                <a:cs typeface="Trebuchet MS"/>
              </a:rPr>
              <a:t>d se</a:t>
            </a:r>
            <a:r>
              <a:rPr sz="2400" spc="-5" dirty="0">
                <a:solidFill>
                  <a:srgbClr val="FFFFFF"/>
                </a:solidFill>
                <a:latin typeface="Trebuchet MS"/>
                <a:cs typeface="Trebuchet MS"/>
              </a:rPr>
              <a:t>d</a:t>
            </a:r>
            <a:r>
              <a:rPr sz="2400" dirty="0">
                <a:solidFill>
                  <a:srgbClr val="FFFFFF"/>
                </a:solidFill>
                <a:latin typeface="Trebuchet MS"/>
                <a:cs typeface="Trebuchet MS"/>
              </a:rPr>
              <a:t>a</a:t>
            </a:r>
            <a:r>
              <a:rPr sz="2400" spc="-5" dirty="0">
                <a:solidFill>
                  <a:srgbClr val="FFFFFF"/>
                </a:solidFill>
                <a:latin typeface="Trebuchet MS"/>
                <a:cs typeface="Trebuchet MS"/>
              </a:rPr>
              <a:t>t</a:t>
            </a:r>
            <a:r>
              <a:rPr sz="2400" dirty="0">
                <a:solidFill>
                  <a:srgbClr val="FFFFFF"/>
                </a:solidFill>
                <a:latin typeface="Trebuchet MS"/>
                <a:cs typeface="Trebuchet MS"/>
              </a:rPr>
              <a:t>ive</a:t>
            </a:r>
            <a:r>
              <a:rPr sz="2400" spc="-5" dirty="0">
                <a:solidFill>
                  <a:srgbClr val="FFFFFF"/>
                </a:solidFill>
                <a:latin typeface="Trebuchet MS"/>
                <a:cs typeface="Trebuchet MS"/>
              </a:rPr>
              <a:t>-h</a:t>
            </a:r>
            <a:r>
              <a:rPr sz="2400" dirty="0">
                <a:solidFill>
                  <a:srgbClr val="FFFFFF"/>
                </a:solidFill>
                <a:latin typeface="Trebuchet MS"/>
                <a:cs typeface="Trebuchet MS"/>
              </a:rPr>
              <a:t>y</a:t>
            </a:r>
            <a:r>
              <a:rPr sz="2400" spc="-5" dirty="0">
                <a:solidFill>
                  <a:srgbClr val="FFFFFF"/>
                </a:solidFill>
                <a:latin typeface="Trebuchet MS"/>
                <a:cs typeface="Trebuchet MS"/>
              </a:rPr>
              <a:t>pnot</a:t>
            </a:r>
            <a:r>
              <a:rPr sz="2400" dirty="0">
                <a:solidFill>
                  <a:srgbClr val="FFFFFF"/>
                </a:solidFill>
                <a:latin typeface="Trebuchet MS"/>
                <a:cs typeface="Trebuchet MS"/>
              </a:rPr>
              <a:t>i</a:t>
            </a:r>
            <a:r>
              <a:rPr sz="2400" spc="10" dirty="0">
                <a:solidFill>
                  <a:srgbClr val="FFFFFF"/>
                </a:solidFill>
                <a:latin typeface="Trebuchet MS"/>
                <a:cs typeface="Trebuchet MS"/>
              </a:rPr>
              <a:t>c</a:t>
            </a:r>
            <a:r>
              <a:rPr sz="2400" dirty="0">
                <a:solidFill>
                  <a:srgbClr val="FFFFFF"/>
                </a:solidFill>
                <a:latin typeface="Trebuchet MS"/>
                <a:cs typeface="Trebuchet MS"/>
              </a:rPr>
              <a:t>s</a:t>
            </a:r>
            <a:endParaRPr lang="en-US" sz="2400" dirty="0">
              <a:solidFill>
                <a:srgbClr val="FFFFFF"/>
              </a:solidFill>
              <a:latin typeface="Trebuchet MS"/>
              <a:cs typeface="Trebuchet MS"/>
            </a:endParaRPr>
          </a:p>
          <a:p>
            <a:pPr marL="12700">
              <a:buClr>
                <a:srgbClr val="FFFFFF"/>
              </a:buClr>
              <a:tabLst>
                <a:tab pos="241300" algn="l"/>
              </a:tabLst>
            </a:pPr>
            <a:endParaRPr sz="1600" dirty="0">
              <a:solidFill>
                <a:prstClr val="black"/>
              </a:solidFill>
              <a:latin typeface="Trebuchet MS"/>
              <a:cs typeface="Trebuchet MS"/>
            </a:endParaRPr>
          </a:p>
          <a:p>
            <a:pPr marL="241300" indent="-228600">
              <a:buClr>
                <a:srgbClr val="FFFFFF"/>
              </a:buClr>
              <a:buFont typeface="Arial"/>
              <a:buChar char="•"/>
              <a:tabLst>
                <a:tab pos="241300" algn="l"/>
              </a:tabLst>
            </a:pPr>
            <a:r>
              <a:rPr sz="2400" spc="-5" dirty="0">
                <a:solidFill>
                  <a:srgbClr val="FFFFFF"/>
                </a:solidFill>
                <a:latin typeface="Trebuchet MS"/>
                <a:cs typeface="Trebuchet MS"/>
              </a:rPr>
              <a:t>Th</a:t>
            </a:r>
            <a:r>
              <a:rPr sz="2400" dirty="0">
                <a:solidFill>
                  <a:srgbClr val="FFFFFF"/>
                </a:solidFill>
                <a:latin typeface="Trebuchet MS"/>
                <a:cs typeface="Trebuchet MS"/>
              </a:rPr>
              <a:t>e</a:t>
            </a:r>
            <a:r>
              <a:rPr sz="2400" spc="5" dirty="0">
                <a:solidFill>
                  <a:srgbClr val="FFFFFF"/>
                </a:solidFill>
                <a:latin typeface="Trebuchet MS"/>
                <a:cs typeface="Trebuchet MS"/>
              </a:rPr>
              <a:t> </a:t>
            </a:r>
            <a:r>
              <a:rPr sz="2400" dirty="0">
                <a:solidFill>
                  <a:srgbClr val="FFFFFF"/>
                </a:solidFill>
                <a:latin typeface="Trebuchet MS"/>
                <a:cs typeface="Trebuchet MS"/>
              </a:rPr>
              <a:t>c</a:t>
            </a:r>
            <a:r>
              <a:rPr sz="2400" spc="-5" dirty="0">
                <a:solidFill>
                  <a:srgbClr val="FFFFFF"/>
                </a:solidFill>
                <a:latin typeface="Trebuchet MS"/>
                <a:cs typeface="Trebuchet MS"/>
              </a:rPr>
              <a:t>o</a:t>
            </a:r>
            <a:r>
              <a:rPr sz="2400" dirty="0">
                <a:solidFill>
                  <a:srgbClr val="FFFFFF"/>
                </a:solidFill>
                <a:latin typeface="Trebuchet MS"/>
                <a:cs typeface="Trebuchet MS"/>
              </a:rPr>
              <a:t>m</a:t>
            </a:r>
            <a:r>
              <a:rPr sz="2400" spc="-5" dirty="0">
                <a:solidFill>
                  <a:srgbClr val="FFFFFF"/>
                </a:solidFill>
                <a:latin typeface="Trebuchet MS"/>
                <a:cs typeface="Trebuchet MS"/>
              </a:rPr>
              <a:t>b</a:t>
            </a:r>
            <a:r>
              <a:rPr sz="2400" dirty="0">
                <a:solidFill>
                  <a:srgbClr val="FFFFFF"/>
                </a:solidFill>
                <a:latin typeface="Trebuchet MS"/>
                <a:cs typeface="Trebuchet MS"/>
              </a:rPr>
              <a:t>i</a:t>
            </a:r>
            <a:r>
              <a:rPr sz="2400" spc="-5" dirty="0">
                <a:solidFill>
                  <a:srgbClr val="FFFFFF"/>
                </a:solidFill>
                <a:latin typeface="Trebuchet MS"/>
                <a:cs typeface="Trebuchet MS"/>
              </a:rPr>
              <a:t>n</a:t>
            </a:r>
            <a:r>
              <a:rPr sz="2400" dirty="0">
                <a:solidFill>
                  <a:srgbClr val="FFFFFF"/>
                </a:solidFill>
                <a:latin typeface="Trebuchet MS"/>
                <a:cs typeface="Trebuchet MS"/>
              </a:rPr>
              <a:t>a</a:t>
            </a:r>
            <a:r>
              <a:rPr sz="2400" spc="-5" dirty="0">
                <a:solidFill>
                  <a:srgbClr val="FFFFFF"/>
                </a:solidFill>
                <a:latin typeface="Trebuchet MS"/>
                <a:cs typeface="Trebuchet MS"/>
              </a:rPr>
              <a:t>t</a:t>
            </a:r>
            <a:r>
              <a:rPr sz="2400" dirty="0">
                <a:solidFill>
                  <a:srgbClr val="FFFFFF"/>
                </a:solidFill>
                <a:latin typeface="Trebuchet MS"/>
                <a:cs typeface="Trebuchet MS"/>
              </a:rPr>
              <a:t>i</a:t>
            </a:r>
            <a:r>
              <a:rPr sz="2400" spc="-5" dirty="0">
                <a:solidFill>
                  <a:srgbClr val="FFFFFF"/>
                </a:solidFill>
                <a:latin typeface="Trebuchet MS"/>
                <a:cs typeface="Trebuchet MS"/>
              </a:rPr>
              <a:t>o</a:t>
            </a:r>
            <a:r>
              <a:rPr sz="2400" dirty="0">
                <a:solidFill>
                  <a:srgbClr val="FFFFFF"/>
                </a:solidFill>
                <a:latin typeface="Trebuchet MS"/>
                <a:cs typeface="Trebuchet MS"/>
              </a:rPr>
              <a:t>n</a:t>
            </a:r>
            <a:r>
              <a:rPr sz="2400" spc="30" dirty="0">
                <a:solidFill>
                  <a:srgbClr val="FFFFFF"/>
                </a:solidFill>
                <a:latin typeface="Trebuchet MS"/>
                <a:cs typeface="Trebuchet MS"/>
              </a:rPr>
              <a:t> </a:t>
            </a:r>
            <a:r>
              <a:rPr sz="2400" spc="-5" dirty="0">
                <a:solidFill>
                  <a:srgbClr val="FFFFFF"/>
                </a:solidFill>
                <a:latin typeface="Trebuchet MS"/>
                <a:cs typeface="Trebuchet MS"/>
              </a:rPr>
              <a:t>o</a:t>
            </a:r>
            <a:r>
              <a:rPr sz="2400" dirty="0">
                <a:solidFill>
                  <a:srgbClr val="FFFFFF"/>
                </a:solidFill>
                <a:latin typeface="Trebuchet MS"/>
                <a:cs typeface="Trebuchet MS"/>
              </a:rPr>
              <a:t>f</a:t>
            </a:r>
            <a:r>
              <a:rPr sz="2400" spc="-5" dirty="0">
                <a:solidFill>
                  <a:srgbClr val="FFFFFF"/>
                </a:solidFill>
                <a:latin typeface="Trebuchet MS"/>
                <a:cs typeface="Trebuchet MS"/>
              </a:rPr>
              <a:t> op</a:t>
            </a:r>
            <a:r>
              <a:rPr sz="2400" dirty="0">
                <a:solidFill>
                  <a:srgbClr val="FFFFFF"/>
                </a:solidFill>
                <a:latin typeface="Trebuchet MS"/>
                <a:cs typeface="Trebuchet MS"/>
              </a:rPr>
              <a:t>i</a:t>
            </a:r>
            <a:r>
              <a:rPr sz="2400" spc="-5" dirty="0">
                <a:solidFill>
                  <a:srgbClr val="FFFFFF"/>
                </a:solidFill>
                <a:latin typeface="Trebuchet MS"/>
                <a:cs typeface="Trebuchet MS"/>
              </a:rPr>
              <a:t>o</a:t>
            </a:r>
            <a:r>
              <a:rPr sz="2400" dirty="0">
                <a:solidFill>
                  <a:srgbClr val="FFFFFF"/>
                </a:solidFill>
                <a:latin typeface="Trebuchet MS"/>
                <a:cs typeface="Trebuchet MS"/>
              </a:rPr>
              <a:t>i</a:t>
            </a:r>
            <a:r>
              <a:rPr sz="2400" spc="-5" dirty="0">
                <a:solidFill>
                  <a:srgbClr val="FFFFFF"/>
                </a:solidFill>
                <a:latin typeface="Trebuchet MS"/>
                <a:cs typeface="Trebuchet MS"/>
              </a:rPr>
              <a:t>d</a:t>
            </a:r>
            <a:r>
              <a:rPr sz="2400" dirty="0">
                <a:solidFill>
                  <a:srgbClr val="FFFFFF"/>
                </a:solidFill>
                <a:latin typeface="Trebuchet MS"/>
                <a:cs typeface="Trebuchet MS"/>
              </a:rPr>
              <a:t>s,</a:t>
            </a:r>
            <a:r>
              <a:rPr sz="2400" spc="40" dirty="0">
                <a:solidFill>
                  <a:srgbClr val="FFFFFF"/>
                </a:solidFill>
                <a:latin typeface="Trebuchet MS"/>
                <a:cs typeface="Trebuchet MS"/>
              </a:rPr>
              <a:t> </a:t>
            </a:r>
            <a:r>
              <a:rPr sz="2400" spc="-5" dirty="0">
                <a:solidFill>
                  <a:srgbClr val="FFFFFF"/>
                </a:solidFill>
                <a:latin typeface="Trebuchet MS"/>
                <a:cs typeface="Trebuchet MS"/>
              </a:rPr>
              <a:t>b</a:t>
            </a:r>
            <a:r>
              <a:rPr sz="2400" dirty="0">
                <a:solidFill>
                  <a:srgbClr val="FFFFFF"/>
                </a:solidFill>
                <a:latin typeface="Trebuchet MS"/>
                <a:cs typeface="Trebuchet MS"/>
              </a:rPr>
              <a:t>e</a:t>
            </a:r>
            <a:r>
              <a:rPr sz="2400" spc="-5" dirty="0">
                <a:solidFill>
                  <a:srgbClr val="FFFFFF"/>
                </a:solidFill>
                <a:latin typeface="Trebuchet MS"/>
                <a:cs typeface="Trebuchet MS"/>
              </a:rPr>
              <a:t>n</a:t>
            </a:r>
            <a:r>
              <a:rPr sz="2400" dirty="0">
                <a:solidFill>
                  <a:srgbClr val="FFFFFF"/>
                </a:solidFill>
                <a:latin typeface="Trebuchet MS"/>
                <a:cs typeface="Trebuchet MS"/>
              </a:rPr>
              <a:t>z</a:t>
            </a:r>
            <a:r>
              <a:rPr sz="2400" spc="-5" dirty="0">
                <a:solidFill>
                  <a:srgbClr val="FFFFFF"/>
                </a:solidFill>
                <a:latin typeface="Trebuchet MS"/>
                <a:cs typeface="Trebuchet MS"/>
              </a:rPr>
              <a:t>od</a:t>
            </a:r>
            <a:r>
              <a:rPr sz="2400" dirty="0">
                <a:solidFill>
                  <a:srgbClr val="FFFFFF"/>
                </a:solidFill>
                <a:latin typeface="Trebuchet MS"/>
                <a:cs typeface="Trebuchet MS"/>
              </a:rPr>
              <a:t>iaze</a:t>
            </a:r>
            <a:r>
              <a:rPr sz="2400" spc="-5" dirty="0">
                <a:solidFill>
                  <a:srgbClr val="FFFFFF"/>
                </a:solidFill>
                <a:latin typeface="Trebuchet MS"/>
                <a:cs typeface="Trebuchet MS"/>
              </a:rPr>
              <a:t>p</a:t>
            </a:r>
            <a:r>
              <a:rPr sz="2400" dirty="0">
                <a:solidFill>
                  <a:srgbClr val="FFFFFF"/>
                </a:solidFill>
                <a:latin typeface="Trebuchet MS"/>
                <a:cs typeface="Trebuchet MS"/>
              </a:rPr>
              <a:t>i</a:t>
            </a:r>
            <a:r>
              <a:rPr sz="2400" spc="-5" dirty="0">
                <a:solidFill>
                  <a:srgbClr val="FFFFFF"/>
                </a:solidFill>
                <a:latin typeface="Trebuchet MS"/>
                <a:cs typeface="Trebuchet MS"/>
              </a:rPr>
              <a:t>n</a:t>
            </a:r>
            <a:r>
              <a:rPr sz="2400" dirty="0">
                <a:solidFill>
                  <a:srgbClr val="FFFFFF"/>
                </a:solidFill>
                <a:latin typeface="Trebuchet MS"/>
                <a:cs typeface="Trebuchet MS"/>
              </a:rPr>
              <a:t>es</a:t>
            </a:r>
            <a:r>
              <a:rPr sz="2400" spc="55" dirty="0">
                <a:solidFill>
                  <a:srgbClr val="FFFFFF"/>
                </a:solidFill>
                <a:latin typeface="Trebuchet MS"/>
                <a:cs typeface="Trebuchet MS"/>
              </a:rPr>
              <a:t> </a:t>
            </a:r>
            <a:r>
              <a:rPr sz="2400" dirty="0">
                <a:solidFill>
                  <a:srgbClr val="FFFFFF"/>
                </a:solidFill>
                <a:latin typeface="Trebuchet MS"/>
                <a:cs typeface="Trebuchet MS"/>
              </a:rPr>
              <a:t>a</a:t>
            </a:r>
            <a:r>
              <a:rPr sz="2400" spc="-5" dirty="0">
                <a:solidFill>
                  <a:srgbClr val="FFFFFF"/>
                </a:solidFill>
                <a:latin typeface="Trebuchet MS"/>
                <a:cs typeface="Trebuchet MS"/>
              </a:rPr>
              <a:t>n</a:t>
            </a:r>
            <a:r>
              <a:rPr sz="2400" dirty="0">
                <a:solidFill>
                  <a:srgbClr val="FFFFFF"/>
                </a:solidFill>
                <a:latin typeface="Trebuchet MS"/>
                <a:cs typeface="Trebuchet MS"/>
              </a:rPr>
              <a:t>d </a:t>
            </a:r>
            <a:r>
              <a:rPr lang="en-US" sz="2400" dirty="0">
                <a:solidFill>
                  <a:srgbClr val="FFFFFF"/>
                </a:solidFill>
                <a:latin typeface="Trebuchet MS"/>
                <a:cs typeface="Trebuchet MS"/>
              </a:rPr>
              <a:t>muscle relaxants</a:t>
            </a:r>
            <a:endParaRPr sz="2400" dirty="0">
              <a:solidFill>
                <a:prstClr val="black"/>
              </a:solidFill>
              <a:latin typeface="Trebuchet MS"/>
              <a:cs typeface="Trebuchet MS"/>
            </a:endParaRPr>
          </a:p>
          <a:p>
            <a:pPr>
              <a:lnSpc>
                <a:spcPts val="700"/>
              </a:lnSpc>
              <a:spcBef>
                <a:spcPts val="20"/>
              </a:spcBef>
              <a:buClr>
                <a:srgbClr val="FFFFFF"/>
              </a:buClr>
              <a:buFont typeface="Arial"/>
              <a:buChar char="•"/>
            </a:pPr>
            <a:endParaRPr sz="700" dirty="0">
              <a:solidFill>
                <a:prstClr val="black"/>
              </a:solidFill>
            </a:endParaRPr>
          </a:p>
          <a:p>
            <a:pPr>
              <a:lnSpc>
                <a:spcPts val="700"/>
              </a:lnSpc>
              <a:spcBef>
                <a:spcPts val="8"/>
              </a:spcBef>
            </a:pPr>
            <a:endParaRPr sz="1400" dirty="0">
              <a:solidFill>
                <a:prstClr val="black"/>
              </a:solidFill>
            </a:endParaRPr>
          </a:p>
        </p:txBody>
      </p:sp>
    </p:spTree>
    <p:extLst>
      <p:ext uri="{BB962C8B-B14F-4D97-AF65-F5344CB8AC3E}">
        <p14:creationId xmlns:p14="http://schemas.microsoft.com/office/powerpoint/2010/main" val="103933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791F6B-6015-6212-F110-1D6AF154B67A}"/>
              </a:ext>
            </a:extLst>
          </p:cNvPr>
          <p:cNvPicPr>
            <a:picLocks noChangeAspect="1"/>
          </p:cNvPicPr>
          <p:nvPr/>
        </p:nvPicPr>
        <p:blipFill>
          <a:blip r:embed="rId3"/>
          <a:stretch>
            <a:fillRect/>
          </a:stretch>
        </p:blipFill>
        <p:spPr>
          <a:xfrm>
            <a:off x="76200" y="152400"/>
            <a:ext cx="8991600" cy="5853612"/>
          </a:xfrm>
          <a:prstGeom prst="rect">
            <a:avLst/>
          </a:prstGeom>
        </p:spPr>
      </p:pic>
    </p:spTree>
    <p:extLst>
      <p:ext uri="{BB962C8B-B14F-4D97-AF65-F5344CB8AC3E}">
        <p14:creationId xmlns:p14="http://schemas.microsoft.com/office/powerpoint/2010/main" val="30452713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C8C191-606B-E62D-3797-DC2E0B29EDB2}"/>
              </a:ext>
            </a:extLst>
          </p:cNvPr>
          <p:cNvPicPr>
            <a:picLocks noChangeAspect="1"/>
          </p:cNvPicPr>
          <p:nvPr/>
        </p:nvPicPr>
        <p:blipFill>
          <a:blip r:embed="rId3"/>
          <a:stretch>
            <a:fillRect/>
          </a:stretch>
        </p:blipFill>
        <p:spPr>
          <a:xfrm>
            <a:off x="76200" y="76200"/>
            <a:ext cx="8991600" cy="5930941"/>
          </a:xfrm>
          <a:prstGeom prst="rect">
            <a:avLst/>
          </a:prstGeom>
        </p:spPr>
      </p:pic>
    </p:spTree>
    <p:extLst>
      <p:ext uri="{BB962C8B-B14F-4D97-AF65-F5344CB8AC3E}">
        <p14:creationId xmlns:p14="http://schemas.microsoft.com/office/powerpoint/2010/main" val="167236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29CF1B-5DA0-A7D3-CADF-6FB07A66C73E}"/>
              </a:ext>
            </a:extLst>
          </p:cNvPr>
          <p:cNvPicPr>
            <a:picLocks noChangeAspect="1"/>
          </p:cNvPicPr>
          <p:nvPr/>
        </p:nvPicPr>
        <p:blipFill>
          <a:blip r:embed="rId3"/>
          <a:stretch>
            <a:fillRect/>
          </a:stretch>
        </p:blipFill>
        <p:spPr>
          <a:xfrm>
            <a:off x="76200" y="76200"/>
            <a:ext cx="8991600" cy="5913849"/>
          </a:xfrm>
          <a:prstGeom prst="rect">
            <a:avLst/>
          </a:prstGeom>
        </p:spPr>
      </p:pic>
    </p:spTree>
    <p:extLst>
      <p:ext uri="{BB962C8B-B14F-4D97-AF65-F5344CB8AC3E}">
        <p14:creationId xmlns:p14="http://schemas.microsoft.com/office/powerpoint/2010/main" val="3373802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Autofit/>
          </a:bodyPr>
          <a:lstStyle/>
          <a:p>
            <a:r>
              <a:rPr lang="en-US" sz="4400" dirty="0">
                <a:solidFill>
                  <a:schemeClr val="tx1"/>
                </a:solidFill>
                <a:effectLst>
                  <a:outerShdw blurRad="38100" dist="38100" dir="2700000" algn="tl">
                    <a:srgbClr val="000000">
                      <a:alpha val="43137"/>
                    </a:srgbClr>
                  </a:outerShdw>
                </a:effectLst>
              </a:rPr>
              <a:t>ONLY THE RPh CAN COUNSEL</a:t>
            </a:r>
          </a:p>
        </p:txBody>
      </p:sp>
      <p:sp>
        <p:nvSpPr>
          <p:cNvPr id="9219" name="Rectangle 3"/>
          <p:cNvSpPr>
            <a:spLocks noGrp="1" noChangeArrowheads="1"/>
          </p:cNvSpPr>
          <p:nvPr>
            <p:ph idx="1"/>
          </p:nvPr>
        </p:nvSpPr>
        <p:spPr/>
        <p:txBody>
          <a:bodyPr>
            <a:normAutofit/>
          </a:bodyPr>
          <a:lstStyle/>
          <a:p>
            <a:pPr>
              <a:buFont typeface="Wingdings" pitchFamily="2" charset="2"/>
              <a:buNone/>
            </a:pPr>
            <a:r>
              <a:rPr lang="en-US" sz="4400" dirty="0">
                <a:solidFill>
                  <a:schemeClr val="tx1"/>
                </a:solidFill>
                <a:effectLst>
                  <a:outerShdw blurRad="38100" dist="38100" dir="2700000" algn="tl">
                    <a:srgbClr val="000000">
                      <a:alpha val="43137"/>
                    </a:srgbClr>
                  </a:outerShdw>
                </a:effectLst>
                <a:latin typeface="+mj-lt"/>
              </a:rPr>
              <a:t>All clerks and technicians are taught that if there is a question regarding a prescription, the RPh (or intern) must take the question.</a:t>
            </a:r>
          </a:p>
        </p:txBody>
      </p:sp>
    </p:spTree>
    <p:extLst>
      <p:ext uri="{BB962C8B-B14F-4D97-AF65-F5344CB8AC3E}">
        <p14:creationId xmlns:p14="http://schemas.microsoft.com/office/powerpoint/2010/main" val="3113829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92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B50F25-6F07-6408-AB74-6131EEAA5993}"/>
              </a:ext>
            </a:extLst>
          </p:cNvPr>
          <p:cNvPicPr>
            <a:picLocks noChangeAspect="1"/>
          </p:cNvPicPr>
          <p:nvPr/>
        </p:nvPicPr>
        <p:blipFill>
          <a:blip r:embed="rId3"/>
          <a:stretch>
            <a:fillRect/>
          </a:stretch>
        </p:blipFill>
        <p:spPr>
          <a:xfrm>
            <a:off x="152400" y="76200"/>
            <a:ext cx="8915400" cy="6096000"/>
          </a:xfrm>
          <a:prstGeom prst="rect">
            <a:avLst/>
          </a:prstGeom>
        </p:spPr>
      </p:pic>
    </p:spTree>
    <p:extLst>
      <p:ext uri="{BB962C8B-B14F-4D97-AF65-F5344CB8AC3E}">
        <p14:creationId xmlns:p14="http://schemas.microsoft.com/office/powerpoint/2010/main" val="40451014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1B909F-F339-A2ED-FB87-1F03590C576E}"/>
              </a:ext>
            </a:extLst>
          </p:cNvPr>
          <p:cNvPicPr>
            <a:picLocks noChangeAspect="1"/>
          </p:cNvPicPr>
          <p:nvPr/>
        </p:nvPicPr>
        <p:blipFill>
          <a:blip r:embed="rId3"/>
          <a:stretch>
            <a:fillRect/>
          </a:stretch>
        </p:blipFill>
        <p:spPr>
          <a:xfrm>
            <a:off x="76200" y="76201"/>
            <a:ext cx="8991600" cy="5929346"/>
          </a:xfrm>
          <a:prstGeom prst="rect">
            <a:avLst/>
          </a:prstGeom>
        </p:spPr>
      </p:pic>
    </p:spTree>
    <p:extLst>
      <p:ext uri="{BB962C8B-B14F-4D97-AF65-F5344CB8AC3E}">
        <p14:creationId xmlns:p14="http://schemas.microsoft.com/office/powerpoint/2010/main" val="27791354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C52120-AD9B-C813-16DD-2E717ED8E7E7}"/>
              </a:ext>
            </a:extLst>
          </p:cNvPr>
          <p:cNvPicPr>
            <a:picLocks noChangeAspect="1"/>
          </p:cNvPicPr>
          <p:nvPr/>
        </p:nvPicPr>
        <p:blipFill>
          <a:blip r:embed="rId3"/>
          <a:stretch>
            <a:fillRect/>
          </a:stretch>
        </p:blipFill>
        <p:spPr>
          <a:xfrm>
            <a:off x="76200" y="152400"/>
            <a:ext cx="8915400" cy="5851089"/>
          </a:xfrm>
          <a:prstGeom prst="rect">
            <a:avLst/>
          </a:prstGeom>
        </p:spPr>
      </p:pic>
    </p:spTree>
    <p:extLst>
      <p:ext uri="{BB962C8B-B14F-4D97-AF65-F5344CB8AC3E}">
        <p14:creationId xmlns:p14="http://schemas.microsoft.com/office/powerpoint/2010/main" val="27039360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9ED8A0-C317-C405-E64A-DA60019CD00A}"/>
              </a:ext>
            </a:extLst>
          </p:cNvPr>
          <p:cNvPicPr>
            <a:picLocks noChangeAspect="1"/>
          </p:cNvPicPr>
          <p:nvPr/>
        </p:nvPicPr>
        <p:blipFill>
          <a:blip r:embed="rId3"/>
          <a:stretch>
            <a:fillRect/>
          </a:stretch>
        </p:blipFill>
        <p:spPr>
          <a:xfrm>
            <a:off x="76200" y="76200"/>
            <a:ext cx="8991600" cy="5927289"/>
          </a:xfrm>
          <a:prstGeom prst="rect">
            <a:avLst/>
          </a:prstGeom>
        </p:spPr>
      </p:pic>
    </p:spTree>
    <p:extLst>
      <p:ext uri="{BB962C8B-B14F-4D97-AF65-F5344CB8AC3E}">
        <p14:creationId xmlns:p14="http://schemas.microsoft.com/office/powerpoint/2010/main" val="18340554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146D12-AC15-298B-7716-28FDABC19A58}"/>
              </a:ext>
            </a:extLst>
          </p:cNvPr>
          <p:cNvPicPr>
            <a:picLocks noChangeAspect="1"/>
          </p:cNvPicPr>
          <p:nvPr/>
        </p:nvPicPr>
        <p:blipFill>
          <a:blip r:embed="rId3"/>
          <a:stretch>
            <a:fillRect/>
          </a:stretch>
        </p:blipFill>
        <p:spPr>
          <a:xfrm>
            <a:off x="76200" y="76200"/>
            <a:ext cx="8991600" cy="5925692"/>
          </a:xfrm>
          <a:prstGeom prst="rect">
            <a:avLst/>
          </a:prstGeom>
        </p:spPr>
      </p:pic>
    </p:spTree>
    <p:extLst>
      <p:ext uri="{BB962C8B-B14F-4D97-AF65-F5344CB8AC3E}">
        <p14:creationId xmlns:p14="http://schemas.microsoft.com/office/powerpoint/2010/main" val="8622662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87EC63-5B1A-036B-335D-36E154FE97AB}"/>
              </a:ext>
            </a:extLst>
          </p:cNvPr>
          <p:cNvPicPr>
            <a:picLocks noChangeAspect="1"/>
          </p:cNvPicPr>
          <p:nvPr/>
        </p:nvPicPr>
        <p:blipFill>
          <a:blip r:embed="rId3"/>
          <a:stretch>
            <a:fillRect/>
          </a:stretch>
        </p:blipFill>
        <p:spPr>
          <a:xfrm>
            <a:off x="76200" y="76200"/>
            <a:ext cx="8991600" cy="5922037"/>
          </a:xfrm>
          <a:prstGeom prst="rect">
            <a:avLst/>
          </a:prstGeom>
        </p:spPr>
      </p:pic>
    </p:spTree>
    <p:extLst>
      <p:ext uri="{BB962C8B-B14F-4D97-AF65-F5344CB8AC3E}">
        <p14:creationId xmlns:p14="http://schemas.microsoft.com/office/powerpoint/2010/main" val="8859947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DB87A6-10B9-DDB1-C4E5-BB9EDE42FD0E}"/>
              </a:ext>
            </a:extLst>
          </p:cNvPr>
          <p:cNvPicPr>
            <a:picLocks noChangeAspect="1"/>
          </p:cNvPicPr>
          <p:nvPr/>
        </p:nvPicPr>
        <p:blipFill>
          <a:blip r:embed="rId3"/>
          <a:stretch>
            <a:fillRect/>
          </a:stretch>
        </p:blipFill>
        <p:spPr>
          <a:xfrm>
            <a:off x="76200" y="76200"/>
            <a:ext cx="8991600" cy="6172199"/>
          </a:xfrm>
          <a:prstGeom prst="rect">
            <a:avLst/>
          </a:prstGeom>
        </p:spPr>
      </p:pic>
    </p:spTree>
    <p:extLst>
      <p:ext uri="{BB962C8B-B14F-4D97-AF65-F5344CB8AC3E}">
        <p14:creationId xmlns:p14="http://schemas.microsoft.com/office/powerpoint/2010/main" val="13086280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6EA890-45AF-DD79-D7DC-0AFB0FB7EF99}"/>
              </a:ext>
            </a:extLst>
          </p:cNvPr>
          <p:cNvPicPr>
            <a:picLocks noChangeAspect="1"/>
          </p:cNvPicPr>
          <p:nvPr/>
        </p:nvPicPr>
        <p:blipFill>
          <a:blip r:embed="rId3"/>
          <a:stretch>
            <a:fillRect/>
          </a:stretch>
        </p:blipFill>
        <p:spPr>
          <a:xfrm>
            <a:off x="152400" y="76200"/>
            <a:ext cx="8915400" cy="5923637"/>
          </a:xfrm>
          <a:prstGeom prst="rect">
            <a:avLst/>
          </a:prstGeom>
        </p:spPr>
      </p:pic>
    </p:spTree>
    <p:extLst>
      <p:ext uri="{BB962C8B-B14F-4D97-AF65-F5344CB8AC3E}">
        <p14:creationId xmlns:p14="http://schemas.microsoft.com/office/powerpoint/2010/main" val="36432672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pPr algn="ctr"/>
            <a:r>
              <a:rPr lang="en-US" dirty="0"/>
              <a:t>SAMHSA &amp; FindTreatment.gov</a:t>
            </a:r>
          </a:p>
        </p:txBody>
      </p:sp>
      <p:pic>
        <p:nvPicPr>
          <p:cNvPr id="5" name="Content Placeholder 4">
            <a:extLst>
              <a:ext uri="{FF2B5EF4-FFF2-40B4-BE49-F238E27FC236}">
                <a16:creationId xmlns:a16="http://schemas.microsoft.com/office/drawing/2014/main" id="{AA53C355-7FAB-C0A1-66A2-3E0DD68BB6BD}"/>
              </a:ext>
            </a:extLst>
          </p:cNvPr>
          <p:cNvPicPr>
            <a:picLocks noGrp="1" noChangeAspect="1"/>
          </p:cNvPicPr>
          <p:nvPr>
            <p:ph idx="1"/>
          </p:nvPr>
        </p:nvPicPr>
        <p:blipFill>
          <a:blip r:embed="rId3"/>
          <a:stretch>
            <a:fillRect/>
          </a:stretch>
        </p:blipFill>
        <p:spPr>
          <a:xfrm>
            <a:off x="381000" y="1143000"/>
            <a:ext cx="8534400" cy="5638800"/>
          </a:xfrm>
        </p:spPr>
      </p:pic>
    </p:spTree>
    <p:extLst>
      <p:ext uri="{BB962C8B-B14F-4D97-AF65-F5344CB8AC3E}">
        <p14:creationId xmlns:p14="http://schemas.microsoft.com/office/powerpoint/2010/main" val="11891712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54062"/>
          </a:xfrm>
        </p:spPr>
        <p:txBody>
          <a:bodyPr>
            <a:normAutofit fontScale="90000"/>
          </a:bodyPr>
          <a:lstStyle/>
          <a:p>
            <a:r>
              <a:rPr lang="en-US" dirty="0" err="1"/>
              <a:t>Samhsa</a:t>
            </a:r>
            <a:r>
              <a:rPr lang="en-US" dirty="0"/>
              <a:t>-Certified Opioid Treatment Programs</a:t>
            </a:r>
          </a:p>
        </p:txBody>
      </p:sp>
      <p:sp>
        <p:nvSpPr>
          <p:cNvPr id="3" name="Content Placeholder 2"/>
          <p:cNvSpPr>
            <a:spLocks noGrp="1"/>
          </p:cNvSpPr>
          <p:nvPr>
            <p:ph idx="1"/>
          </p:nvPr>
        </p:nvSpPr>
        <p:spPr>
          <a:xfrm>
            <a:off x="457200" y="1600200"/>
            <a:ext cx="8229600" cy="4876800"/>
          </a:xfrm>
        </p:spPr>
        <p:txBody>
          <a:bodyPr>
            <a:normAutofit lnSpcReduction="1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From SAMHSA OTP Directory 11/28/2023</a:t>
            </a:r>
          </a:p>
        </p:txBody>
      </p:sp>
      <p:pic>
        <p:nvPicPr>
          <p:cNvPr id="6" name="Picture 5">
            <a:extLst>
              <a:ext uri="{FF2B5EF4-FFF2-40B4-BE49-F238E27FC236}">
                <a16:creationId xmlns:a16="http://schemas.microsoft.com/office/drawing/2014/main" id="{0D3F7A98-452E-4223-5D7B-B3853B74ED89}"/>
              </a:ext>
            </a:extLst>
          </p:cNvPr>
          <p:cNvPicPr>
            <a:picLocks noChangeAspect="1"/>
          </p:cNvPicPr>
          <p:nvPr/>
        </p:nvPicPr>
        <p:blipFill>
          <a:blip r:embed="rId3"/>
          <a:stretch>
            <a:fillRect/>
          </a:stretch>
        </p:blipFill>
        <p:spPr>
          <a:xfrm>
            <a:off x="76200" y="1028700"/>
            <a:ext cx="8991600" cy="4762500"/>
          </a:xfrm>
          <a:prstGeom prst="rect">
            <a:avLst/>
          </a:prstGeom>
        </p:spPr>
      </p:pic>
    </p:spTree>
    <p:extLst>
      <p:ext uri="{BB962C8B-B14F-4D97-AF65-F5344CB8AC3E}">
        <p14:creationId xmlns:p14="http://schemas.microsoft.com/office/powerpoint/2010/main" val="2199893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8229600" cy="1477962"/>
          </a:xfrm>
        </p:spPr>
        <p:txBody>
          <a:bodyPr>
            <a:noAutofit/>
          </a:bodyPr>
          <a:lstStyle/>
          <a:p>
            <a:pPr algn="ctr"/>
            <a:r>
              <a:rPr lang="en-US" sz="4000" dirty="0">
                <a:solidFill>
                  <a:schemeClr val="tx1"/>
                </a:solidFill>
              </a:rPr>
              <a:t>MEDICATION ERROR REDUCTION:</a:t>
            </a:r>
            <a:br>
              <a:rPr lang="en-US" sz="4000" dirty="0">
                <a:solidFill>
                  <a:schemeClr val="tx1"/>
                </a:solidFill>
              </a:rPr>
            </a:br>
            <a:r>
              <a:rPr lang="en-US" sz="4000" b="1" dirty="0">
                <a:solidFill>
                  <a:schemeClr val="tx1"/>
                </a:solidFill>
              </a:rPr>
              <a:t>PATIENT COUNSELING</a:t>
            </a:r>
          </a:p>
        </p:txBody>
      </p:sp>
      <p:sp>
        <p:nvSpPr>
          <p:cNvPr id="8195" name="Rectangle 3"/>
          <p:cNvSpPr>
            <a:spLocks noGrp="1" noChangeArrowheads="1"/>
          </p:cNvSpPr>
          <p:nvPr>
            <p:ph idx="1"/>
          </p:nvPr>
        </p:nvSpPr>
        <p:spPr>
          <a:xfrm>
            <a:off x="304800" y="1981200"/>
            <a:ext cx="8650288" cy="5334000"/>
          </a:xfrm>
        </p:spPr>
        <p:txBody>
          <a:bodyPr>
            <a:normAutofit/>
          </a:bodyPr>
          <a:lstStyle/>
          <a:p>
            <a:pPr>
              <a:buFont typeface="Wingdings" pitchFamily="2" charset="2"/>
              <a:buNone/>
            </a:pPr>
            <a:r>
              <a:rPr lang="en-US" sz="3600" dirty="0">
                <a:solidFill>
                  <a:schemeClr val="tx1"/>
                </a:solidFill>
                <a:latin typeface="+mj-lt"/>
              </a:rPr>
              <a:t>Patients need to know:</a:t>
            </a:r>
          </a:p>
          <a:p>
            <a:pPr>
              <a:buFont typeface="Wingdings" panose="05000000000000000000" pitchFamily="2" charset="2"/>
              <a:buChar char="Ø"/>
            </a:pPr>
            <a:r>
              <a:rPr lang="en-US" sz="3600" dirty="0">
                <a:solidFill>
                  <a:schemeClr val="tx1"/>
                </a:solidFill>
                <a:latin typeface="+mj-lt"/>
              </a:rPr>
              <a:t>	The name of the medication </a:t>
            </a:r>
          </a:p>
          <a:p>
            <a:pPr>
              <a:buFont typeface="Wingdings" panose="05000000000000000000" pitchFamily="2" charset="2"/>
              <a:buChar char="Ø"/>
            </a:pPr>
            <a:r>
              <a:rPr lang="en-US" sz="3600" dirty="0">
                <a:solidFill>
                  <a:schemeClr val="tx1"/>
                </a:solidFill>
                <a:latin typeface="+mj-lt"/>
              </a:rPr>
              <a:t>	How to take it</a:t>
            </a:r>
          </a:p>
          <a:p>
            <a:pPr>
              <a:buFont typeface="Wingdings" panose="05000000000000000000" pitchFamily="2" charset="2"/>
              <a:buChar char="Ø"/>
            </a:pPr>
            <a:r>
              <a:rPr lang="en-US" sz="3600" dirty="0">
                <a:solidFill>
                  <a:schemeClr val="tx1"/>
                </a:solidFill>
                <a:latin typeface="+mj-lt"/>
              </a:rPr>
              <a:t>	What it’s for</a:t>
            </a:r>
          </a:p>
          <a:p>
            <a:pPr>
              <a:buFont typeface="Wingdings" panose="05000000000000000000" pitchFamily="2" charset="2"/>
              <a:buChar char="Ø"/>
            </a:pPr>
            <a:r>
              <a:rPr lang="en-US" sz="3600" dirty="0">
                <a:solidFill>
                  <a:schemeClr val="tx1"/>
                </a:solidFill>
                <a:latin typeface="+mj-lt"/>
              </a:rPr>
              <a:t>	If the medication looks different, talk to the pharmacist</a:t>
            </a:r>
          </a:p>
          <a:p>
            <a:pPr>
              <a:buFont typeface="Wingdings" pitchFamily="2" charset="2"/>
              <a:buNone/>
            </a:pPr>
            <a:endParaRPr lang="en-US" sz="1200" b="1" dirty="0">
              <a:solidFill>
                <a:srgbClr val="FFFF00"/>
              </a:solidFill>
              <a:effectLst>
                <a:outerShdw blurRad="38100" dist="38100" dir="2700000" algn="tl">
                  <a:srgbClr val="000000">
                    <a:alpha val="43137"/>
                  </a:srgbClr>
                </a:outerShdw>
              </a:effectLst>
              <a:hlinkClick r:id="" action="ppaction://noaction"/>
            </a:endParaRPr>
          </a:p>
          <a:p>
            <a:pPr>
              <a:buFont typeface="Wingdings" pitchFamily="2" charset="2"/>
              <a:buNone/>
            </a:pPr>
            <a:r>
              <a:rPr lang="en-US" sz="2000" b="1" dirty="0">
                <a:solidFill>
                  <a:srgbClr val="FFFF00"/>
                </a:solidFill>
                <a:effectLst>
                  <a:outerShdw blurRad="38100" dist="38100" dir="2700000" algn="tl">
                    <a:srgbClr val="000000">
                      <a:alpha val="43137"/>
                    </a:srgbClr>
                  </a:outerShdw>
                </a:effectLst>
                <a:hlinkClick r:id="" action="ppaction://noaction"/>
              </a:rPr>
              <a:t>http</a:t>
            </a:r>
            <a:r>
              <a:rPr lang="en-US" sz="2000" b="1" dirty="0">
                <a:solidFill>
                  <a:srgbClr val="FFFF00"/>
                </a:solidFill>
                <a:effectLst>
                  <a:outerShdw blurRad="38100" dist="38100" dir="2700000" algn="tl">
                    <a:srgbClr val="000000">
                      <a:alpha val="43137"/>
                    </a:srgbClr>
                  </a:outerShdw>
                </a:effectLst>
                <a:hlinkClick r:id="rId3"/>
              </a:rPr>
              <a:t>://www.fda.gov/ForConsumers/ConsumerUpdates/ucm096403.htm</a:t>
            </a:r>
            <a:r>
              <a:rPr lang="en-US" sz="2000" b="1" dirty="0">
                <a:solidFill>
                  <a:srgbClr val="FFFF00"/>
                </a:solidFill>
                <a:effectLst>
                  <a:outerShdw blurRad="38100" dist="38100" dir="2700000" algn="tl">
                    <a:srgbClr val="000000">
                      <a:alpha val="43137"/>
                    </a:srgbClr>
                  </a:outerShdw>
                </a:effectLst>
              </a:rPr>
              <a:t> </a:t>
            </a:r>
            <a:r>
              <a:rPr lang="en-US" sz="2000" b="1" dirty="0">
                <a:effectLst>
                  <a:outerShdw blurRad="38100" dist="38100" dir="2700000" algn="tl">
                    <a:srgbClr val="000000">
                      <a:alpha val="43137"/>
                    </a:srgbClr>
                  </a:outerShdw>
                </a:effectLst>
              </a:rPr>
              <a:t>accessed 6/3/16</a:t>
            </a:r>
          </a:p>
          <a:p>
            <a:pPr>
              <a:buFont typeface="Wingdings" pitchFamily="2" charset="2"/>
              <a:buNone/>
            </a:pPr>
            <a:endParaRPr lang="en-US" sz="32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4804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8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81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81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9"/>
                                          </p:stCondLst>
                                        </p:cTn>
                                        <p:tgtEl>
                                          <p:spTgt spid="8195">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9"/>
                                          </p:stCondLst>
                                        </p:cTn>
                                        <p:tgtEl>
                                          <p:spTgt spid="81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76200"/>
            <a:ext cx="8229600" cy="1143000"/>
          </a:xfrm>
        </p:spPr>
        <p:txBody>
          <a:bodyPr>
            <a:normAutofit/>
          </a:bodyPr>
          <a:lstStyle/>
          <a:p>
            <a:pPr algn="ctr"/>
            <a:r>
              <a:rPr lang="en-US" dirty="0">
                <a:solidFill>
                  <a:schemeClr val="tx1"/>
                </a:solidFill>
              </a:rPr>
              <a:t>PATIENT COUNSELING</a:t>
            </a:r>
          </a:p>
        </p:txBody>
      </p:sp>
      <p:sp>
        <p:nvSpPr>
          <p:cNvPr id="11267" name="Rectangle 3"/>
          <p:cNvSpPr>
            <a:spLocks noGrp="1" noChangeArrowheads="1"/>
          </p:cNvSpPr>
          <p:nvPr>
            <p:ph idx="1"/>
          </p:nvPr>
        </p:nvSpPr>
        <p:spPr>
          <a:xfrm>
            <a:off x="304800" y="1066801"/>
            <a:ext cx="8650288" cy="5943600"/>
          </a:xfrm>
        </p:spPr>
        <p:txBody>
          <a:bodyPr>
            <a:normAutofit/>
          </a:bodyPr>
          <a:lstStyle/>
          <a:p>
            <a:pPr>
              <a:lnSpc>
                <a:spcPct val="90000"/>
              </a:lnSpc>
              <a:buFont typeface="Wingdings" panose="05000000000000000000" pitchFamily="2" charset="2"/>
              <a:buChar char="Ø"/>
            </a:pPr>
            <a:r>
              <a:rPr lang="en-US" sz="3600" b="1" dirty="0">
                <a:solidFill>
                  <a:schemeClr val="tx1"/>
                </a:solidFill>
              </a:rPr>
              <a:t>Estimate:  half of medication-related deaths could have been prevented by appropriate and timely counseling .</a:t>
            </a:r>
            <a:r>
              <a:rPr lang="en-US" sz="3600" b="1" baseline="30000" dirty="0">
                <a:solidFill>
                  <a:schemeClr val="tx1"/>
                </a:solidFill>
              </a:rPr>
              <a:t>* </a:t>
            </a:r>
          </a:p>
          <a:p>
            <a:pPr marL="137160" indent="0">
              <a:lnSpc>
                <a:spcPct val="90000"/>
              </a:lnSpc>
              <a:buNone/>
            </a:pPr>
            <a:endParaRPr lang="en-US" sz="900" b="1" dirty="0">
              <a:solidFill>
                <a:schemeClr val="tx1"/>
              </a:solidFill>
            </a:endParaRPr>
          </a:p>
          <a:p>
            <a:pPr>
              <a:lnSpc>
                <a:spcPct val="90000"/>
              </a:lnSpc>
              <a:buFont typeface="Wingdings" panose="05000000000000000000" pitchFamily="2" charset="2"/>
              <a:buChar char="Ø"/>
            </a:pPr>
            <a:r>
              <a:rPr lang="en-US" sz="3600" b="1" u="sng" dirty="0">
                <a:solidFill>
                  <a:schemeClr val="tx1"/>
                </a:solidFill>
                <a:effectLst>
                  <a:outerShdw blurRad="38100" dist="38100" dir="2700000" algn="tl">
                    <a:srgbClr val="000000">
                      <a:alpha val="43137"/>
                    </a:srgbClr>
                  </a:outerShdw>
                </a:effectLst>
              </a:rPr>
              <a:t>Show</a:t>
            </a:r>
            <a:r>
              <a:rPr lang="en-US" sz="3600" b="1" dirty="0">
                <a:solidFill>
                  <a:schemeClr val="tx1"/>
                </a:solidFill>
                <a:effectLst>
                  <a:outerShdw blurRad="38100" dist="38100" dir="2700000" algn="tl">
                    <a:srgbClr val="000000">
                      <a:alpha val="43137"/>
                    </a:srgbClr>
                  </a:outerShdw>
                </a:effectLst>
              </a:rPr>
              <a:t> the patient the drug while asking:</a:t>
            </a:r>
          </a:p>
          <a:p>
            <a:pPr marL="880110" indent="-742950">
              <a:lnSpc>
                <a:spcPct val="90000"/>
              </a:lnSpc>
              <a:buAutoNum type="arabicParenR"/>
            </a:pPr>
            <a:r>
              <a:rPr lang="en-US" sz="3600" u="sng" dirty="0">
                <a:solidFill>
                  <a:schemeClr val="tx1"/>
                </a:solidFill>
              </a:rPr>
              <a:t>Tell</a:t>
            </a:r>
            <a:r>
              <a:rPr lang="en-US" sz="3600" dirty="0">
                <a:solidFill>
                  <a:schemeClr val="tx1"/>
                </a:solidFill>
              </a:rPr>
              <a:t> me what you take this drug for? </a:t>
            </a:r>
          </a:p>
          <a:p>
            <a:pPr marL="880110" indent="-742950">
              <a:lnSpc>
                <a:spcPct val="90000"/>
              </a:lnSpc>
              <a:buAutoNum type="arabicParenR"/>
            </a:pPr>
            <a:r>
              <a:rPr lang="en-US" sz="3600" u="sng" dirty="0">
                <a:solidFill>
                  <a:schemeClr val="tx1"/>
                </a:solidFill>
              </a:rPr>
              <a:t>Tell</a:t>
            </a:r>
            <a:r>
              <a:rPr lang="en-US" sz="3600" dirty="0">
                <a:solidFill>
                  <a:schemeClr val="tx1"/>
                </a:solidFill>
              </a:rPr>
              <a:t> me how you take the medication? </a:t>
            </a:r>
          </a:p>
          <a:p>
            <a:pPr marL="457200" lvl="1" indent="0">
              <a:lnSpc>
                <a:spcPct val="90000"/>
              </a:lnSpc>
              <a:buNone/>
            </a:pPr>
            <a:r>
              <a:rPr lang="en-US" sz="3200" dirty="0">
                <a:solidFill>
                  <a:schemeClr val="tx1"/>
                </a:solidFill>
              </a:rPr>
              <a:t>	-</a:t>
            </a:r>
            <a:r>
              <a:rPr lang="en-US" sz="3600" dirty="0">
                <a:solidFill>
                  <a:schemeClr val="tx1"/>
                </a:solidFill>
              </a:rPr>
              <a:t>how often, and</a:t>
            </a:r>
          </a:p>
          <a:p>
            <a:pPr marL="137160" indent="0">
              <a:lnSpc>
                <a:spcPct val="90000"/>
              </a:lnSpc>
              <a:buNone/>
            </a:pPr>
            <a:r>
              <a:rPr lang="en-US" sz="3600" dirty="0">
                <a:solidFill>
                  <a:schemeClr val="tx1"/>
                </a:solidFill>
              </a:rPr>
              <a:t>	-directions for taking the medication </a:t>
            </a:r>
          </a:p>
          <a:p>
            <a:pPr>
              <a:lnSpc>
                <a:spcPct val="90000"/>
              </a:lnSpc>
              <a:buFont typeface="Wingdings" pitchFamily="2" charset="2"/>
              <a:buNone/>
            </a:pPr>
            <a:endParaRPr lang="en-US" sz="1300" dirty="0"/>
          </a:p>
          <a:p>
            <a:pPr>
              <a:lnSpc>
                <a:spcPct val="90000"/>
              </a:lnSpc>
              <a:buFont typeface="Wingdings" pitchFamily="2" charset="2"/>
              <a:buNone/>
            </a:pPr>
            <a:r>
              <a:rPr lang="en-US" sz="2000" dirty="0">
                <a:solidFill>
                  <a:schemeClr val="tx1"/>
                </a:solidFill>
                <a:hlinkClick r:id="rId3"/>
              </a:rPr>
              <a:t>http://www.uspharmacist.com/continuing_education/ceviewtest/lessonid/105916</a:t>
            </a:r>
            <a:r>
              <a:rPr lang="en-US" sz="2000" dirty="0">
                <a:solidFill>
                  <a:schemeClr val="tx1"/>
                </a:solidFill>
              </a:rPr>
              <a:t>     </a:t>
            </a:r>
          </a:p>
          <a:p>
            <a:pPr>
              <a:lnSpc>
                <a:spcPct val="90000"/>
              </a:lnSpc>
              <a:buFont typeface="Wingdings" pitchFamily="2" charset="2"/>
              <a:buNone/>
            </a:pPr>
            <a:r>
              <a:rPr lang="en-US" sz="2000" dirty="0"/>
              <a:t>*</a:t>
            </a:r>
            <a:r>
              <a:rPr lang="en-US" sz="2000" dirty="0" err="1"/>
              <a:t>Abood</a:t>
            </a:r>
            <a:r>
              <a:rPr lang="en-US" sz="2000" dirty="0"/>
              <a:t> RR. Errors in pharmacy practice. </a:t>
            </a:r>
            <a:r>
              <a:rPr lang="en-US" sz="2000" i="1" dirty="0"/>
              <a:t>US Pharm.</a:t>
            </a:r>
            <a:r>
              <a:rPr lang="en-US" sz="2000" dirty="0"/>
              <a:t> 1996;21(3):122-130.</a:t>
            </a:r>
          </a:p>
          <a:p>
            <a:pPr>
              <a:lnSpc>
                <a:spcPct val="90000"/>
              </a:lnSpc>
              <a:buFont typeface="Wingdings" pitchFamily="2" charset="2"/>
              <a:buNone/>
            </a:pPr>
            <a:endParaRPr lang="en-US" sz="26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7258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112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112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1126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9"/>
                                          </p:stCondLst>
                                        </p:cTn>
                                        <p:tgtEl>
                                          <p:spTgt spid="1126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9"/>
                                          </p:stCondLst>
                                        </p:cTn>
                                        <p:tgtEl>
                                          <p:spTgt spid="11267">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9"/>
                                          </p:stCondLst>
                                        </p:cTn>
                                        <p:tgtEl>
                                          <p:spTgt spid="11267">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9"/>
                                          </p:stCondLst>
                                        </p:cTn>
                                        <p:tgtEl>
                                          <p:spTgt spid="1126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304801"/>
            <a:ext cx="7886700" cy="914400"/>
          </a:xfrm>
        </p:spPr>
        <p:txBody>
          <a:bodyPr>
            <a:normAutofit/>
          </a:bodyPr>
          <a:lstStyle/>
          <a:p>
            <a:pPr algn="ctr"/>
            <a:r>
              <a:rPr lang="en-US" sz="4800" b="1" dirty="0">
                <a:solidFill>
                  <a:schemeClr val="tx1"/>
                </a:solidFill>
              </a:rPr>
              <a:t>REMEMBER THE PATIENT</a:t>
            </a:r>
          </a:p>
        </p:txBody>
      </p:sp>
      <p:sp>
        <p:nvSpPr>
          <p:cNvPr id="5" name="Content Placeholder 4"/>
          <p:cNvSpPr>
            <a:spLocks noGrp="1"/>
          </p:cNvSpPr>
          <p:nvPr>
            <p:ph idx="1"/>
          </p:nvPr>
        </p:nvSpPr>
        <p:spPr>
          <a:xfrm>
            <a:off x="457200" y="1295400"/>
            <a:ext cx="8229600" cy="6096000"/>
          </a:xfrm>
        </p:spPr>
        <p:txBody>
          <a:bodyPr>
            <a:normAutofit fontScale="85000" lnSpcReduction="10000"/>
          </a:bodyPr>
          <a:lstStyle/>
          <a:p>
            <a:r>
              <a:rPr lang="en-US" sz="4600" b="1" dirty="0">
                <a:solidFill>
                  <a:schemeClr val="tx1"/>
                </a:solidFill>
                <a:effectLst>
                  <a:outerShdw blurRad="38100" dist="38100" dir="2700000" algn="tl">
                    <a:srgbClr val="000000">
                      <a:alpha val="43137"/>
                    </a:srgbClr>
                  </a:outerShdw>
                </a:effectLst>
              </a:rPr>
              <a:t>Patients provide a major safety check</a:t>
            </a:r>
          </a:p>
          <a:p>
            <a:pPr marL="822960" lvl="1">
              <a:buFont typeface="Wingdings" panose="05000000000000000000" pitchFamily="2" charset="2"/>
              <a:buChar char="Ø"/>
            </a:pPr>
            <a:r>
              <a:rPr lang="en-US" sz="4600" dirty="0">
                <a:solidFill>
                  <a:schemeClr val="tx1"/>
                </a:solidFill>
                <a:effectLst>
                  <a:outerShdw blurRad="38100" dist="38100" dir="2700000" algn="tl">
                    <a:srgbClr val="000000">
                      <a:alpha val="43137"/>
                    </a:srgbClr>
                  </a:outerShdw>
                </a:effectLst>
              </a:rPr>
              <a:t>Counseling – not a “veiled offer”</a:t>
            </a:r>
          </a:p>
          <a:p>
            <a:pPr marL="1165860" lvl="2" indent="-571500">
              <a:buFont typeface="Wingdings" panose="05000000000000000000" pitchFamily="2" charset="2"/>
              <a:buChar char="Ø"/>
            </a:pPr>
            <a:r>
              <a:rPr lang="en-US" sz="4400" dirty="0">
                <a:solidFill>
                  <a:schemeClr val="tx1"/>
                </a:solidFill>
                <a:effectLst>
                  <a:outerShdw blurRad="38100" dist="38100" dir="2700000" algn="tl">
                    <a:srgbClr val="000000">
                      <a:alpha val="43137"/>
                    </a:srgbClr>
                  </a:outerShdw>
                </a:effectLst>
              </a:rPr>
              <a:t>Wrong patient errors: Not opening the bag at the point of sale</a:t>
            </a:r>
          </a:p>
          <a:p>
            <a:pPr marL="1165860" lvl="2" indent="-571500">
              <a:buFont typeface="Wingdings" panose="05000000000000000000" pitchFamily="2" charset="2"/>
              <a:buChar char="Ø"/>
            </a:pPr>
            <a:r>
              <a:rPr lang="en-US" sz="4400" dirty="0">
                <a:solidFill>
                  <a:schemeClr val="tx1"/>
                </a:solidFill>
                <a:effectLst>
                  <a:outerShdw blurRad="38100" dist="38100" dir="2700000" algn="tl">
                    <a:srgbClr val="000000">
                      <a:alpha val="43137"/>
                    </a:srgbClr>
                  </a:outerShdw>
                </a:effectLst>
              </a:rPr>
              <a:t>Risk of dispensing a correctly filled Rx to the wrong patient at POS – about 6 per month per (community) pharmacy</a:t>
            </a:r>
          </a:p>
          <a:p>
            <a:pPr marL="905256" lvl="2" indent="0">
              <a:buNone/>
            </a:pPr>
            <a:endParaRPr lang="en-US" sz="1900" dirty="0">
              <a:solidFill>
                <a:srgbClr val="FFFF00"/>
              </a:solidFill>
              <a:effectLst>
                <a:outerShdw blurRad="38100" dist="38100" dir="2700000" algn="tl">
                  <a:srgbClr val="000000">
                    <a:alpha val="43137"/>
                  </a:srgbClr>
                </a:outerShdw>
              </a:effectLst>
            </a:endParaRPr>
          </a:p>
          <a:p>
            <a:pPr marL="905256" lvl="2" indent="0">
              <a:buNone/>
            </a:pPr>
            <a:r>
              <a:rPr lang="en-US" sz="1600" dirty="0">
                <a:effectLst>
                  <a:outerShdw blurRad="38100" dist="38100" dir="2700000" algn="tl">
                    <a:srgbClr val="000000">
                      <a:alpha val="43137"/>
                    </a:srgbClr>
                  </a:outerShdw>
                </a:effectLst>
                <a:hlinkClick r:id="rId3"/>
              </a:rPr>
              <a:t>https://www.ismp.org/newsletters/acutecare/showarticle.aspx?id=91</a:t>
            </a:r>
            <a:r>
              <a:rPr lang="en-US" sz="1600" dirty="0">
                <a:effectLst>
                  <a:outerShdw blurRad="38100" dist="38100" dir="2700000" algn="tl">
                    <a:srgbClr val="000000">
                      <a:alpha val="43137"/>
                    </a:srgbClr>
                  </a:outerShdw>
                </a:effectLst>
              </a:rPr>
              <a:t> </a:t>
            </a:r>
            <a:r>
              <a:rPr lang="en-US" sz="1600" dirty="0"/>
              <a:t>10/9/2014, accessed 6/3/2016</a:t>
            </a:r>
            <a:endParaRPr lang="en-US" sz="1600" dirty="0">
              <a:effectLst>
                <a:outerShdw blurRad="38100" dist="38100" dir="2700000" algn="tl">
                  <a:srgbClr val="000000">
                    <a:alpha val="43137"/>
                  </a:srgbClr>
                </a:outerShdw>
              </a:effectLst>
            </a:endParaRPr>
          </a:p>
          <a:p>
            <a:pPr marL="905256" lvl="2" indent="0">
              <a:buNone/>
            </a:pPr>
            <a:endParaRPr lang="en-US" sz="42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31622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34461</TotalTime>
  <Words>5165</Words>
  <Application>Microsoft Office PowerPoint</Application>
  <PresentationFormat>On-screen Show (4:3)</PresentationFormat>
  <Paragraphs>474</Paragraphs>
  <Slides>69</Slides>
  <Notes>56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69</vt:i4>
      </vt:variant>
    </vt:vector>
  </HeadingPairs>
  <TitlesOfParts>
    <vt:vector size="78" baseType="lpstr">
      <vt:lpstr>Arial</vt:lpstr>
      <vt:lpstr>Arial Black</vt:lpstr>
      <vt:lpstr>Calibri</vt:lpstr>
      <vt:lpstr>Calibri Light</vt:lpstr>
      <vt:lpstr>Century Gothic</vt:lpstr>
      <vt:lpstr>Trebuchet MS</vt:lpstr>
      <vt:lpstr>Tw Cen MT</vt:lpstr>
      <vt:lpstr>Wingdings</vt:lpstr>
      <vt:lpstr>Thatch</vt:lpstr>
      <vt:lpstr> </vt:lpstr>
      <vt:lpstr>MEDICATION ERROR REPORTING</vt:lpstr>
      <vt:lpstr>16.19.25  ADVERSE DRUG EVENT </vt:lpstr>
      <vt:lpstr>MEDICATION ERRORS</vt:lpstr>
      <vt:lpstr>Prospective drug review </vt:lpstr>
      <vt:lpstr>ONLY THE RPh CAN COUNSEL</vt:lpstr>
      <vt:lpstr>MEDICATION ERROR REDUCTION: PATIENT COUNSELING</vt:lpstr>
      <vt:lpstr>PATIENT COUNSELING</vt:lpstr>
      <vt:lpstr>REMEMBER THE PATIENT</vt:lpstr>
      <vt:lpstr>“To Err is Human” Building a Safer Health System</vt:lpstr>
      <vt:lpstr>When an error occurs</vt:lpstr>
      <vt:lpstr>Root cause analysis (RCA):  </vt:lpstr>
      <vt:lpstr>PowerPoint Presentation</vt:lpstr>
      <vt:lpstr>PowerPoint Presentation</vt:lpstr>
      <vt:lpstr>PowerPoint Presentation</vt:lpstr>
      <vt:lpstr>PowerPoint Presentation</vt:lpstr>
      <vt:lpstr>FDA Guidance – Insanitary Conditions</vt:lpstr>
      <vt:lpstr>Insanitary Conditions - Continued</vt:lpstr>
      <vt:lpstr>Serious conditions - FDA recommendation includes immediate recall and cease sterile operations </vt:lpstr>
      <vt:lpstr>Serious conditions - FDA recommendation includes immediate recall and cease sterile operations </vt:lpstr>
      <vt:lpstr>Pharmacy Crimes</vt:lpstr>
      <vt:lpstr>Rogue Online Pharmacies</vt:lpstr>
      <vt:lpstr>PowerPoint Presentation</vt:lpstr>
      <vt:lpstr>Rogue Online Pharmacies Also: A List of Not Recommended Sites</vt:lpstr>
      <vt:lpstr>Diversion</vt:lpstr>
      <vt:lpstr>PMP</vt:lpstr>
      <vt:lpstr>PMP</vt:lpstr>
      <vt:lpstr>PMP</vt:lpstr>
      <vt:lpstr>Pharmacy Robberies Albuquerque</vt:lpstr>
      <vt:lpstr>PowerPoint Presentation</vt:lpstr>
      <vt:lpstr>Scam Phone Calls – BOP, DEA,  FBI or other LE</vt:lpstr>
      <vt:lpstr>Scam Phone Calls</vt:lpstr>
      <vt:lpstr>United States Drug Overdose Epidemic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Drug Overdose Information and Statistics</vt:lpstr>
      <vt:lpstr>PowerPoint Presentation</vt:lpstr>
      <vt:lpstr>PowerPoint Presentation</vt:lpstr>
      <vt:lpstr>PowerPoint Presentation</vt:lpstr>
      <vt:lpstr>PowerPoint Presentation</vt:lpstr>
      <vt:lpstr>FDA Gabapentinoid Warning! - 12/19/2019</vt:lpstr>
      <vt:lpstr>PowerPoint Presentation</vt:lpstr>
      <vt:lpstr>PowerPoint Presentation</vt:lpstr>
      <vt:lpstr>High Risk Prescribing Patterns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SAMHSA &amp; FindTreatment.gov</vt:lpstr>
      <vt:lpstr>Samhsa-Certified Opioid Treatment Programs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Second Hour  Law Review</dc:title>
  <dc:creator>owner</dc:creator>
  <cp:lastModifiedBy>Julie Weston</cp:lastModifiedBy>
  <cp:revision>1464</cp:revision>
  <cp:lastPrinted>2020-01-23T23:30:13Z</cp:lastPrinted>
  <dcterms:created xsi:type="dcterms:W3CDTF">2011-01-21T19:37:31Z</dcterms:created>
  <dcterms:modified xsi:type="dcterms:W3CDTF">2023-12-06T17:26:23Z</dcterms:modified>
</cp:coreProperties>
</file>