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12192000" cy="6858000"/>
  <p:notesSz cx="7010400" cy="9296400"/>
  <p:embeddedFontLst>
    <p:embeddedFont>
      <p:font typeface="Arial Narrow" panose="020B0606020202030204" pitchFamily="34" charset="0"/>
      <p:regular r:id="rId66"/>
      <p:bold r:id="rId67"/>
      <p:italic r:id="rId68"/>
      <p:boldItalic r:id="rId69"/>
    </p:embeddedFont>
    <p:embeddedFont>
      <p:font typeface="Calibri" panose="020F0502020204030204" pitchFamily="3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4" roundtripDataSignature="AMtx7mjbZMeP2ZIE9Sq0CQDBe6cMT75E8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74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customschemas.google.com/relationships/presentationmetadata" Target="meta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969"/>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thestate.com/news/local/crime/article223281650.html"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pharmacytimes.com/authors/timothy-oshea-pharmd"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www.pharmacytimes.com/contributor/timothy-o-shea/2017/06/5-interesting-medication-case-reports---part-4"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1: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2" name="Google Shape;112;p1: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0: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Where do we function most of our lives? Yep automatic pilot, decrease the work of the brain by about 90% once a skill is acquired</a:t>
            </a:r>
            <a:endParaRPr/>
          </a:p>
          <a:p>
            <a:pPr marL="0" lvl="0" indent="0" algn="l" rtl="0">
              <a:spcBef>
                <a:spcPts val="0"/>
              </a:spcBef>
              <a:spcAft>
                <a:spcPts val="0"/>
              </a:spcAft>
              <a:buClr>
                <a:schemeClr val="dk1"/>
              </a:buClr>
              <a:buSzPts val="1200"/>
              <a:buFont typeface="Calibri"/>
              <a:buNone/>
            </a:pPr>
            <a:r>
              <a:rPr lang="en-US"/>
              <a:t>How we process and behave varies from automatic to processed. </a:t>
            </a:r>
            <a:endParaRPr/>
          </a:p>
          <a:p>
            <a:pPr marL="0" lvl="0" indent="0" algn="l" rtl="0">
              <a:spcBef>
                <a:spcPts val="0"/>
              </a:spcBef>
              <a:spcAft>
                <a:spcPts val="0"/>
              </a:spcAft>
              <a:buClr>
                <a:schemeClr val="dk1"/>
              </a:buClr>
              <a:buSzPts val="1200"/>
              <a:buFont typeface="Calibri"/>
              <a:buNone/>
            </a:pPr>
            <a:r>
              <a:rPr lang="en-US"/>
              <a:t>Automatic cognition- mostly we function here this helps us be able to save energy and time mental fog we can do most things quite successfully </a:t>
            </a:r>
            <a:endParaRPr/>
          </a:p>
          <a:p>
            <a:pPr marL="0" lvl="0" indent="0" algn="l" rtl="0">
              <a:spcBef>
                <a:spcPts val="0"/>
              </a:spcBef>
              <a:spcAft>
                <a:spcPts val="0"/>
              </a:spcAft>
              <a:buClr>
                <a:schemeClr val="dk1"/>
              </a:buClr>
              <a:buSzPts val="1200"/>
              <a:buFont typeface="Calibri"/>
              <a:buNone/>
            </a:pPr>
            <a:r>
              <a:rPr lang="en-US"/>
              <a:t>The terms knowledge based, skill, and rule based refer to the degree of conscious control exercised by individual over his or her activities. </a:t>
            </a:r>
            <a:endParaRPr/>
          </a:p>
          <a:p>
            <a:pPr marL="0" lvl="0" indent="0" algn="l" rtl="0">
              <a:spcBef>
                <a:spcPts val="0"/>
              </a:spcBef>
              <a:spcAft>
                <a:spcPts val="0"/>
              </a:spcAft>
              <a:buClr>
                <a:schemeClr val="dk1"/>
              </a:buClr>
              <a:buSzPts val="1200"/>
              <a:buFont typeface="Calibri"/>
              <a:buNone/>
            </a:pPr>
            <a:r>
              <a:rPr lang="en-US"/>
              <a:t>The more experienced we are the more often we function in this mode and the more often we make errors like slips and lapses. </a:t>
            </a:r>
            <a:endParaRPr/>
          </a:p>
          <a:p>
            <a:pPr marL="0" lvl="0" indent="0" algn="l" rtl="0">
              <a:spcBef>
                <a:spcPts val="0"/>
              </a:spcBef>
              <a:spcAft>
                <a:spcPts val="0"/>
              </a:spcAft>
              <a:buClr>
                <a:schemeClr val="dk1"/>
              </a:buClr>
              <a:buSzPts val="1200"/>
              <a:buFont typeface="Calibri"/>
              <a:buNone/>
            </a:pPr>
            <a:r>
              <a:rPr lang="en-US"/>
              <a:t>When we learn a new skill our brain is working very hard but as the skill is learned the brain does not have to work as much we move into the automatic cognition. </a:t>
            </a:r>
            <a:endParaRPr/>
          </a:p>
          <a:p>
            <a:pPr marL="0" lvl="0" indent="0" algn="l" rtl="0">
              <a:spcBef>
                <a:spcPts val="0"/>
              </a:spcBef>
              <a:spcAft>
                <a:spcPts val="0"/>
              </a:spcAft>
              <a:buNone/>
            </a:pPr>
            <a:r>
              <a:rPr lang="en-US"/>
              <a:t>Skill based in the car to go to the store find you drove to work instead, walked in a room forgot why you were in there</a:t>
            </a:r>
            <a:endParaRPr/>
          </a:p>
        </p:txBody>
      </p:sp>
      <p:sp>
        <p:nvSpPr>
          <p:cNvPr id="174" name="Google Shape;174;p10: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1: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In knowledge based mode human carries out tasks almost completely consciously this occurs in a situation where a beginner is learning a new task or where an experienced individual is faced with a completely novel situation in either of these situations the worker would have to exert considerable mental effort to asses the situation and responses are likely to be slow </a:t>
            </a:r>
            <a:endParaRPr/>
          </a:p>
          <a:p>
            <a:pPr marL="0" lvl="0" indent="0" algn="l" rtl="0">
              <a:spcBef>
                <a:spcPts val="0"/>
              </a:spcBef>
              <a:spcAft>
                <a:spcPts val="0"/>
              </a:spcAft>
              <a:buNone/>
            </a:pPr>
            <a:r>
              <a:rPr lang="en-US"/>
              <a:t>Factors like considerable demands from high stress unfamiliar situations lead to errors in this mode of thought</a:t>
            </a:r>
            <a:endParaRPr/>
          </a:p>
        </p:txBody>
      </p:sp>
      <p:sp>
        <p:nvSpPr>
          <p:cNvPr id="181" name="Google Shape;181;p11: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2: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Tendency to force a situation into a familiar rule in a familiar situation applying a rule do you remember the order of operations??</a:t>
            </a:r>
            <a:endParaRPr/>
          </a:p>
          <a:p>
            <a:pPr marL="0" lvl="0" indent="0" algn="l" rtl="0">
              <a:spcBef>
                <a:spcPts val="0"/>
              </a:spcBef>
              <a:spcAft>
                <a:spcPts val="0"/>
              </a:spcAft>
              <a:buNone/>
            </a:pPr>
            <a:r>
              <a:rPr lang="en-US"/>
              <a:t>Pattern matching – draw up a memory in our past and scan our environment or see the environment first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Mistakes using the wrong procedure for the goal  typically found in rule based or problem solving behavior, arrive from an incorrect intension </a:t>
            </a:r>
            <a:endParaRPr/>
          </a:p>
          <a:p>
            <a:pPr marL="0" lvl="0" indent="0" algn="l" rtl="0">
              <a:spcBef>
                <a:spcPts val="0"/>
              </a:spcBef>
              <a:spcAft>
                <a:spcPts val="0"/>
              </a:spcAft>
              <a:buNone/>
            </a:pPr>
            <a:endParaRPr/>
          </a:p>
        </p:txBody>
      </p:sp>
      <p:sp>
        <p:nvSpPr>
          <p:cNvPr id="192" name="Google Shape;192;p12: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3: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Selectively search for information that matches and ignore what does not, if we look “here” we miss what’s “there”</a:t>
            </a:r>
            <a:endParaRPr/>
          </a:p>
          <a:p>
            <a:pPr marL="0" lvl="0" indent="0" algn="l" rtl="0">
              <a:spcBef>
                <a:spcPts val="0"/>
              </a:spcBef>
              <a:spcAft>
                <a:spcPts val="0"/>
              </a:spcAft>
              <a:buNone/>
            </a:pPr>
            <a:r>
              <a:rPr lang="en-US"/>
              <a:t>When looking for a product if we found it quickly, we believe we are right –availability heuristic</a:t>
            </a:r>
            <a:endParaRPr/>
          </a:p>
          <a:p>
            <a:pPr marL="0" lvl="0" indent="0" algn="l" rtl="0">
              <a:spcBef>
                <a:spcPts val="0"/>
              </a:spcBef>
              <a:spcAft>
                <a:spcPts val="0"/>
              </a:spcAft>
              <a:buNone/>
            </a:pPr>
            <a:r>
              <a:rPr lang="en-US"/>
              <a:t>Pattern matching is essential draw a picture to our mind focus on specific feature </a:t>
            </a:r>
            <a:endParaRPr/>
          </a:p>
          <a:p>
            <a:pPr marL="0" lvl="0" indent="0" algn="l" rtl="0">
              <a:spcBef>
                <a:spcPts val="0"/>
              </a:spcBef>
              <a:spcAft>
                <a:spcPts val="0"/>
              </a:spcAft>
              <a:buNone/>
            </a:pPr>
            <a:r>
              <a:rPr lang="en-US"/>
              <a:t>Hard to realize we are wrong</a:t>
            </a:r>
            <a:endParaRPr/>
          </a:p>
          <a:p>
            <a:pPr marL="0" lvl="0" indent="0" algn="l" rtl="0">
              <a:spcBef>
                <a:spcPts val="0"/>
              </a:spcBef>
              <a:spcAft>
                <a:spcPts val="0"/>
              </a:spcAft>
              <a:buNone/>
            </a:pPr>
            <a:r>
              <a:rPr lang="en-US"/>
              <a:t>Anchoring heuristic once we have a product we think is right we downplay any contrary evidence</a:t>
            </a:r>
            <a:endParaRPr/>
          </a:p>
          <a:p>
            <a:pPr marL="0" lvl="0" indent="0" algn="l" rtl="0">
              <a:spcBef>
                <a:spcPts val="0"/>
              </a:spcBef>
              <a:spcAft>
                <a:spcPts val="0"/>
              </a:spcAft>
              <a:buNone/>
            </a:pPr>
            <a:endParaRPr/>
          </a:p>
          <a:p>
            <a:pPr marL="0" lvl="0" indent="0" algn="l" rtl="0">
              <a:spcBef>
                <a:spcPts val="0"/>
              </a:spcBef>
              <a:spcAft>
                <a:spcPts val="0"/>
              </a:spcAft>
              <a:buNone/>
            </a:pPr>
            <a:r>
              <a:rPr lang="en-US"/>
              <a:t>Look at the vial looking for size colors even reading label we may not realize  these are two different medications</a:t>
            </a:r>
            <a:endParaRPr/>
          </a:p>
          <a:p>
            <a:pPr marL="0" lvl="0" indent="0" algn="l" rtl="0">
              <a:spcBef>
                <a:spcPts val="0"/>
              </a:spcBef>
              <a:spcAft>
                <a:spcPts val="0"/>
              </a:spcAft>
              <a:buNone/>
            </a:pPr>
            <a:r>
              <a:rPr lang="en-US"/>
              <a:t>All can be victims to confirmation bias but  the more experienced we are  the more prone we are to confirmation bias</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endParaRPr/>
          </a:p>
        </p:txBody>
      </p:sp>
      <p:sp>
        <p:nvSpPr>
          <p:cNvPr id="200" name="Google Shape;200;p13: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4: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Decreased ability to detect change right before our eyes one of the first studies door study 1998 Simmon and Levin because focus was on providing direction versus the person asking for directions point is we have perceptual biases that limit our ability to see changes</a:t>
            </a:r>
            <a:endParaRPr/>
          </a:p>
          <a:p>
            <a:pPr marL="0" lvl="0" indent="0" algn="l" rtl="0">
              <a:spcBef>
                <a:spcPts val="0"/>
              </a:spcBef>
              <a:spcAft>
                <a:spcPts val="0"/>
              </a:spcAft>
              <a:buNone/>
            </a:pPr>
            <a:r>
              <a:rPr lang="en-US"/>
              <a:t>Looking for cars not motorcycles</a:t>
            </a:r>
            <a:endParaRPr/>
          </a:p>
          <a:p>
            <a:pPr marL="0" lvl="0" indent="0" algn="l" rtl="0">
              <a:spcBef>
                <a:spcPts val="0"/>
              </a:spcBef>
              <a:spcAft>
                <a:spcPts val="0"/>
              </a:spcAft>
              <a:buNone/>
            </a:pPr>
            <a:endParaRPr/>
          </a:p>
        </p:txBody>
      </p:sp>
      <p:sp>
        <p:nvSpPr>
          <p:cNvPr id="208" name="Google Shape;208;p14: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5: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Variation of Door Study</a:t>
            </a:r>
            <a:endParaRPr/>
          </a:p>
        </p:txBody>
      </p:sp>
      <p:sp>
        <p:nvSpPr>
          <p:cNvPr id="214" name="Google Shape;214;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6: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Both conformational bias and change blindness are part of a larger perceptual bias called inattentional blindness</a:t>
            </a:r>
            <a:endParaRPr/>
          </a:p>
          <a:p>
            <a:pPr marL="0" lvl="0" indent="0" algn="l" rtl="0">
              <a:spcBef>
                <a:spcPts val="0"/>
              </a:spcBef>
              <a:spcAft>
                <a:spcPts val="0"/>
              </a:spcAft>
              <a:buNone/>
            </a:pPr>
            <a:r>
              <a:rPr lang="en-US"/>
              <a:t>Helps explain how info seems so visible to us in retrospect may have been invisible to the person making the error at the time</a:t>
            </a:r>
            <a:endParaRPr/>
          </a:p>
          <a:p>
            <a:pPr marL="0" lvl="0" indent="0" algn="l" rtl="0">
              <a:spcBef>
                <a:spcPts val="0"/>
              </a:spcBef>
              <a:spcAft>
                <a:spcPts val="0"/>
              </a:spcAft>
              <a:buNone/>
            </a:pPr>
            <a:r>
              <a:rPr lang="en-US"/>
              <a:t> more than a dozen nurses pulled out heparin in what they thought was flush dose they had the wrong concentration </a:t>
            </a:r>
            <a:endParaRPr/>
          </a:p>
          <a:p>
            <a:pPr marL="0" lvl="0" indent="0" algn="l" rtl="0">
              <a:spcBef>
                <a:spcPts val="0"/>
              </a:spcBef>
              <a:spcAft>
                <a:spcPts val="0"/>
              </a:spcAft>
              <a:buNone/>
            </a:pPr>
            <a:r>
              <a:rPr lang="en-US"/>
              <a:t>Explains differences in eyewitness accounts </a:t>
            </a:r>
            <a:endParaRPr/>
          </a:p>
          <a:p>
            <a:pPr marL="0" lvl="0" indent="0" algn="l" rtl="0">
              <a:spcBef>
                <a:spcPts val="0"/>
              </a:spcBef>
              <a:spcAft>
                <a:spcPts val="0"/>
              </a:spcAft>
              <a:buNone/>
            </a:pPr>
            <a:r>
              <a:rPr lang="en-US"/>
              <a:t>Invisible Gorilla Test experiment Simons and Chabris 1999</a:t>
            </a:r>
            <a:endParaRPr/>
          </a:p>
          <a:p>
            <a:pPr marL="0" lvl="0" indent="0" algn="l" rtl="0">
              <a:spcBef>
                <a:spcPts val="0"/>
              </a:spcBef>
              <a:spcAft>
                <a:spcPts val="0"/>
              </a:spcAft>
              <a:buNone/>
            </a:pPr>
            <a:r>
              <a:rPr lang="en-US"/>
              <a:t>Con-spic-uity- holds that certain sensory stimuli (bright colors) and cognitive stimuli (something familiar) are more likely to be processed , gorilla not bright and not found in real world so unexpected </a:t>
            </a:r>
            <a:endParaRPr/>
          </a:p>
          <a:p>
            <a:pPr marL="0" lvl="0" indent="0" algn="l" rtl="0">
              <a:spcBef>
                <a:spcPts val="0"/>
              </a:spcBef>
              <a:spcAft>
                <a:spcPts val="0"/>
              </a:spcAft>
              <a:buNone/>
            </a:pPr>
            <a:r>
              <a:rPr lang="en-US"/>
              <a:t>Mental workload when we focus a lot on one stimulus we may miss others </a:t>
            </a:r>
            <a:endParaRPr/>
          </a:p>
          <a:p>
            <a:pPr marL="0" lvl="0" indent="0" algn="l" rtl="0">
              <a:spcBef>
                <a:spcPts val="0"/>
              </a:spcBef>
              <a:spcAft>
                <a:spcPts val="0"/>
              </a:spcAft>
              <a:buNone/>
            </a:pPr>
            <a:endParaRPr/>
          </a:p>
        </p:txBody>
      </p:sp>
      <p:sp>
        <p:nvSpPr>
          <p:cNvPr id="220" name="Google Shape;220;p16: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7: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Ok so now you are great at this job… Smooth execution of highly practiced, in which there is virtually no conscious monitoring very effective using pre programmed sequences of behavior and only occasionally necessary to check on progress at particular points, the price paid for this economy of effort is strong habits can take over when attention to checks are diverted by distractions and unfamiliar activities are embedded in familiar context. </a:t>
            </a:r>
            <a:endParaRPr/>
          </a:p>
          <a:p>
            <a:pPr marL="0" lvl="0" indent="0" algn="l" rtl="0">
              <a:spcBef>
                <a:spcPts val="0"/>
              </a:spcBef>
              <a:spcAft>
                <a:spcPts val="0"/>
              </a:spcAft>
              <a:buNone/>
            </a:pPr>
            <a:r>
              <a:rPr lang="en-US"/>
              <a:t>Slips and Lapses are failure to correctly execute a procedure, slip is a failure of execution that is to say intention is correct but a failure occurs when carrying out the activities required, lapse is a failure of memory typically these are found in skilled behavior , an example of slip tech clicks on fentanyl 75mcg instead of 25mcg when inputting script inadvertently</a:t>
            </a:r>
            <a:endParaRPr/>
          </a:p>
          <a:p>
            <a:pPr marL="0" lvl="0" indent="0" algn="l" rtl="0">
              <a:spcBef>
                <a:spcPts val="0"/>
              </a:spcBef>
              <a:spcAft>
                <a:spcPts val="0"/>
              </a:spcAft>
              <a:buNone/>
            </a:pPr>
            <a:endParaRPr/>
          </a:p>
        </p:txBody>
      </p:sp>
      <p:sp>
        <p:nvSpPr>
          <p:cNvPr id="228" name="Google Shape;228;p17: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8: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5" name="Google Shape;235;p18: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9: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Behavioral choice </a:t>
            </a:r>
            <a:endParaRPr/>
          </a:p>
          <a:p>
            <a:pPr marL="0" lvl="0" indent="0" algn="l" rtl="0">
              <a:spcBef>
                <a:spcPts val="0"/>
              </a:spcBef>
              <a:spcAft>
                <a:spcPts val="0"/>
              </a:spcAft>
              <a:buNone/>
            </a:pPr>
            <a:r>
              <a:rPr lang="en-US"/>
              <a:t>With experience precautions fall by the wayside  (positive reward for shortcut) </a:t>
            </a:r>
            <a:endParaRPr/>
          </a:p>
          <a:p>
            <a:pPr marL="0" lvl="0" indent="0" algn="l" rtl="0">
              <a:spcBef>
                <a:spcPts val="0"/>
              </a:spcBef>
              <a:spcAft>
                <a:spcPts val="0"/>
              </a:spcAft>
              <a:buNone/>
            </a:pPr>
            <a:r>
              <a:rPr lang="en-US"/>
              <a:t>Not choosing to put people in harm's way but subtle drifting become habitual- lost perception of risk associate with behavior good faith but mistaken belief that risk is insignificant or justified </a:t>
            </a:r>
            <a:endParaRPr/>
          </a:p>
          <a:p>
            <a:pPr marL="0" lvl="0" indent="0" algn="l" rtl="0">
              <a:spcBef>
                <a:spcPts val="0"/>
              </a:spcBef>
              <a:spcAft>
                <a:spcPts val="0"/>
              </a:spcAft>
              <a:buNone/>
            </a:pPr>
            <a:r>
              <a:rPr lang="en-US"/>
              <a:t>Behavior driven by perception of consequences – rewards immediate or strong consequences delayed or weak rules weak</a:t>
            </a:r>
            <a:endParaRPr/>
          </a:p>
          <a:p>
            <a:pPr marL="0" lvl="0" indent="0" algn="l" rtl="0">
              <a:spcBef>
                <a:spcPts val="0"/>
              </a:spcBef>
              <a:spcAft>
                <a:spcPts val="0"/>
              </a:spcAft>
              <a:buNone/>
            </a:pPr>
            <a:r>
              <a:rPr lang="en-US"/>
              <a:t>Example speed limit – save time (immediate) rule not very strong but see a cop and enforcement of rule stronger motivator </a:t>
            </a:r>
            <a:endParaRPr/>
          </a:p>
          <a:p>
            <a:pPr marL="0" lvl="0" indent="0" algn="l" rtl="0">
              <a:spcBef>
                <a:spcPts val="0"/>
              </a:spcBef>
              <a:spcAft>
                <a:spcPts val="0"/>
              </a:spcAft>
              <a:buNone/>
            </a:pPr>
            <a:r>
              <a:rPr lang="en-US"/>
              <a:t>Justify by saying everyone else is doing it </a:t>
            </a:r>
            <a:endParaRPr/>
          </a:p>
          <a:p>
            <a:pPr marL="0" lvl="0" indent="0" algn="l" rtl="0">
              <a:spcBef>
                <a:spcPts val="0"/>
              </a:spcBef>
              <a:spcAft>
                <a:spcPts val="0"/>
              </a:spcAft>
              <a:buNone/>
            </a:pPr>
            <a:r>
              <a:rPr lang="en-US"/>
              <a:t>Rules are weak</a:t>
            </a:r>
            <a:endParaRPr/>
          </a:p>
          <a:p>
            <a:pPr marL="0" lvl="0" indent="0" algn="l" rtl="0">
              <a:spcBef>
                <a:spcPts val="0"/>
              </a:spcBef>
              <a:spcAft>
                <a:spcPts val="0"/>
              </a:spcAft>
              <a:buNone/>
            </a:pPr>
            <a:endParaRPr/>
          </a:p>
        </p:txBody>
      </p:sp>
      <p:sp>
        <p:nvSpPr>
          <p:cNvPr id="243" name="Google Shape;243;p19: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0: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We teach shortcuts and workarounds from training </a:t>
            </a:r>
            <a:endParaRPr/>
          </a:p>
          <a:p>
            <a:pPr marL="0" lvl="0" indent="0" algn="l" rtl="0">
              <a:spcBef>
                <a:spcPts val="0"/>
              </a:spcBef>
              <a:spcAft>
                <a:spcPts val="0"/>
              </a:spcAft>
              <a:buNone/>
            </a:pPr>
            <a:r>
              <a:rPr lang="en-US"/>
              <a:t>System frustration so workflow is different than intended. Technology work-arounds / failure to engage  Rushed communication during shift change  Carrying medications in pockets  Unnecessary use of verbal / stat orders  Illegible handwriting  Grab and go  Not labeling syringes  Borrowing medications  Disregard patient concerns  Using estimated weight  Intimidation  Preparing more than one patient’s medication at a time</a:t>
            </a:r>
            <a:endParaRPr/>
          </a:p>
        </p:txBody>
      </p:sp>
      <p:sp>
        <p:nvSpPr>
          <p:cNvPr id="250" name="Google Shape;250;p20: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21: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Who do we want on our team when busy? We unfortunately tend to punish safe behaviors because they take longer</a:t>
            </a:r>
            <a:endParaRPr/>
          </a:p>
          <a:p>
            <a:pPr marL="0" lvl="0" indent="0" algn="l" rtl="0">
              <a:spcBef>
                <a:spcPts val="0"/>
              </a:spcBef>
              <a:spcAft>
                <a:spcPts val="0"/>
              </a:spcAft>
              <a:buNone/>
            </a:pPr>
            <a:r>
              <a:rPr lang="en-US"/>
              <a:t>Response should be to coach them so they can see the risk associated with behavior </a:t>
            </a:r>
            <a:endParaRPr/>
          </a:p>
          <a:p>
            <a:pPr marL="0" lvl="0" indent="0" algn="l" rtl="0">
              <a:spcBef>
                <a:spcPts val="0"/>
              </a:spcBef>
              <a:spcAft>
                <a:spcPts val="0"/>
              </a:spcAft>
              <a:buNone/>
            </a:pPr>
            <a:r>
              <a:rPr lang="en-US"/>
              <a:t>Coaching is helping people see the risk </a:t>
            </a:r>
            <a:endParaRPr/>
          </a:p>
          <a:p>
            <a:pPr marL="0" lvl="0" indent="0" algn="l" rtl="0">
              <a:spcBef>
                <a:spcPts val="0"/>
              </a:spcBef>
              <a:spcAft>
                <a:spcPts val="0"/>
              </a:spcAft>
              <a:buNone/>
            </a:pPr>
            <a:r>
              <a:rPr lang="en-US"/>
              <a:t>At risk behavior is rampant in healthcare, more common than human error number one safety issue to try to manage </a:t>
            </a:r>
            <a:endParaRPr/>
          </a:p>
          <a:p>
            <a:pPr marL="0" lvl="0" indent="0" algn="l" rtl="0">
              <a:spcBef>
                <a:spcPts val="0"/>
              </a:spcBef>
              <a:spcAft>
                <a:spcPts val="0"/>
              </a:spcAft>
              <a:buNone/>
            </a:pPr>
            <a:r>
              <a:rPr lang="en-US"/>
              <a:t>Coaching is not easy</a:t>
            </a:r>
            <a:endParaRPr/>
          </a:p>
          <a:p>
            <a:pPr marL="0" lvl="0" indent="0" algn="l" rtl="0">
              <a:spcBef>
                <a:spcPts val="0"/>
              </a:spcBef>
              <a:spcAft>
                <a:spcPts val="0"/>
              </a:spcAft>
              <a:buNone/>
            </a:pPr>
            <a:r>
              <a:rPr lang="en-US"/>
              <a:t>Different people see risk and willing to change responsive</a:t>
            </a:r>
            <a:endParaRPr/>
          </a:p>
          <a:p>
            <a:pPr marL="0" lvl="0" indent="0" algn="l" rtl="0">
              <a:spcBef>
                <a:spcPts val="0"/>
              </a:spcBef>
              <a:spcAft>
                <a:spcPts val="0"/>
              </a:spcAft>
              <a:buNone/>
            </a:pPr>
            <a:endParaRPr/>
          </a:p>
          <a:p>
            <a:pPr marL="0" lvl="0" indent="0" algn="l" rtl="0">
              <a:spcBef>
                <a:spcPts val="0"/>
              </a:spcBef>
              <a:spcAft>
                <a:spcPts val="0"/>
              </a:spcAft>
              <a:buNone/>
            </a:pPr>
            <a:r>
              <a:rPr lang="en-US"/>
              <a:t>Compliant person  does not understand risk but willing to change </a:t>
            </a:r>
            <a:endParaRPr/>
          </a:p>
          <a:p>
            <a:pPr marL="0" lvl="0" indent="0" algn="l" rtl="0">
              <a:spcBef>
                <a:spcPts val="0"/>
              </a:spcBef>
              <a:spcAft>
                <a:spcPts val="0"/>
              </a:spcAft>
              <a:buNone/>
            </a:pPr>
            <a:r>
              <a:rPr lang="en-US"/>
              <a:t>Does not see risk and unwilling to change may coach if repetitive and fixed system issue might more into discipline</a:t>
            </a:r>
            <a:endParaRPr/>
          </a:p>
          <a:p>
            <a:pPr marL="0" lvl="0" indent="0" algn="l" rtl="0">
              <a:spcBef>
                <a:spcPts val="0"/>
              </a:spcBef>
              <a:spcAft>
                <a:spcPts val="0"/>
              </a:spcAft>
              <a:buNone/>
            </a:pPr>
            <a:r>
              <a:rPr lang="en-US"/>
              <a:t>Disregarding sees risk and not willing to change –usually reckless behavior  </a:t>
            </a:r>
            <a:endParaRPr/>
          </a:p>
        </p:txBody>
      </p:sp>
      <p:sp>
        <p:nvSpPr>
          <p:cNvPr id="257" name="Google Shape;257;p21: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2: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4" name="Google Shape;264;p22: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3: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0" name="Google Shape;270;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4: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Rare</a:t>
            </a:r>
            <a:endParaRPr/>
          </a:p>
          <a:p>
            <a:pPr marL="0" lvl="0" indent="0" algn="l" rtl="0">
              <a:spcBef>
                <a:spcPts val="0"/>
              </a:spcBef>
              <a:spcAft>
                <a:spcPts val="0"/>
              </a:spcAft>
              <a:buNone/>
            </a:pPr>
            <a:r>
              <a:rPr lang="en-US"/>
              <a:t>Texting started as at risk moved to reckless have to give time to move </a:t>
            </a:r>
            <a:endParaRPr/>
          </a:p>
          <a:p>
            <a:pPr marL="0" lvl="0" indent="0" algn="l" rtl="0">
              <a:spcBef>
                <a:spcPts val="0"/>
              </a:spcBef>
              <a:spcAft>
                <a:spcPts val="0"/>
              </a:spcAft>
              <a:buNone/>
            </a:pPr>
            <a:r>
              <a:rPr lang="en-US"/>
              <a:t>Healthcare criminal conduct drug diversion  </a:t>
            </a:r>
            <a:endParaRPr/>
          </a:p>
          <a:p>
            <a:pPr marL="0" lvl="0" indent="0" algn="l" rtl="0">
              <a:spcBef>
                <a:spcPts val="0"/>
              </a:spcBef>
              <a:spcAft>
                <a:spcPts val="0"/>
              </a:spcAft>
              <a:buNone/>
            </a:pPr>
            <a:endParaRPr/>
          </a:p>
          <a:p>
            <a:pPr marL="0" lvl="0" indent="0" algn="l" rtl="0">
              <a:spcBef>
                <a:spcPts val="0"/>
              </a:spcBef>
              <a:spcAft>
                <a:spcPts val="0"/>
              </a:spcAft>
              <a:buNone/>
            </a:pPr>
            <a:r>
              <a:rPr lang="en-US"/>
              <a:t>How reckless differs from at risk</a:t>
            </a:r>
            <a:endParaRPr/>
          </a:p>
          <a:p>
            <a:pPr marL="0" lvl="0" indent="0" algn="l" rtl="0">
              <a:spcBef>
                <a:spcPts val="0"/>
              </a:spcBef>
              <a:spcAft>
                <a:spcPts val="0"/>
              </a:spcAft>
              <a:buNone/>
            </a:pPr>
            <a:r>
              <a:rPr lang="en-US"/>
              <a:t>Always perceive risk being taken</a:t>
            </a:r>
            <a:endParaRPr/>
          </a:p>
          <a:p>
            <a:pPr marL="0" lvl="0" indent="0" algn="l" rtl="0">
              <a:spcBef>
                <a:spcPts val="0"/>
              </a:spcBef>
              <a:spcAft>
                <a:spcPts val="0"/>
              </a:spcAft>
              <a:buNone/>
            </a:pPr>
            <a:r>
              <a:rPr lang="en-US"/>
              <a:t>Understands risk is substantial</a:t>
            </a:r>
            <a:endParaRPr/>
          </a:p>
          <a:p>
            <a:pPr marL="0" lvl="0" indent="0" algn="l" rtl="0">
              <a:spcBef>
                <a:spcPts val="0"/>
              </a:spcBef>
              <a:spcAft>
                <a:spcPts val="0"/>
              </a:spcAft>
              <a:buNone/>
            </a:pPr>
            <a:r>
              <a:rPr lang="en-US"/>
              <a:t>Behaves intentionally</a:t>
            </a:r>
            <a:endParaRPr/>
          </a:p>
          <a:p>
            <a:pPr marL="0" lvl="0" indent="0" algn="l" rtl="0">
              <a:spcBef>
                <a:spcPts val="0"/>
              </a:spcBef>
              <a:spcAft>
                <a:spcPts val="0"/>
              </a:spcAft>
              <a:buNone/>
            </a:pPr>
            <a:r>
              <a:rPr lang="en-US"/>
              <a:t>Unable to justify behavior</a:t>
            </a:r>
            <a:endParaRPr/>
          </a:p>
          <a:p>
            <a:pPr marL="0" lvl="0" indent="0" algn="l" rtl="0">
              <a:spcBef>
                <a:spcPts val="0"/>
              </a:spcBef>
              <a:spcAft>
                <a:spcPts val="0"/>
              </a:spcAft>
              <a:buNone/>
            </a:pPr>
            <a:r>
              <a:rPr lang="en-US"/>
              <a:t>Conscious choice</a:t>
            </a:r>
            <a:endParaRPr/>
          </a:p>
          <a:p>
            <a:pPr marL="0" lvl="0" indent="0" algn="l" rtl="0">
              <a:spcBef>
                <a:spcPts val="0"/>
              </a:spcBef>
              <a:spcAft>
                <a:spcPts val="0"/>
              </a:spcAft>
              <a:buNone/>
            </a:pPr>
            <a:endParaRPr/>
          </a:p>
          <a:p>
            <a:pPr marL="0" lvl="0" indent="0" algn="l" rtl="0">
              <a:spcBef>
                <a:spcPts val="0"/>
              </a:spcBef>
              <a:spcAft>
                <a:spcPts val="0"/>
              </a:spcAft>
              <a:buNone/>
            </a:pPr>
            <a:r>
              <a:rPr lang="en-US"/>
              <a:t>Example handwashing moved from at risk to reckless</a:t>
            </a:r>
            <a:endParaRPr/>
          </a:p>
        </p:txBody>
      </p:sp>
      <p:sp>
        <p:nvSpPr>
          <p:cNvPr id="277" name="Google Shape;277;p24: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5: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3" name="Google Shape;283;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cc360d491a_0_0:notes"/>
          <p:cNvSpPr txBox="1">
            <a:spLocks noGrp="1"/>
          </p:cNvSpPr>
          <p:nvPr>
            <p:ph type="body" idx="1"/>
          </p:nvPr>
        </p:nvSpPr>
        <p:spPr>
          <a:xfrm>
            <a:off x="701041"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9" name="Google Shape;289;g1cc360d491a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6: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5" name="Google Shape;295;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7: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1" name="Google Shape;301;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8: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System problems can include workflow, staffing, software, layout of pharmacy, organization and these are best managed by changes in processes, procedures, and training. </a:t>
            </a:r>
            <a:endParaRPr/>
          </a:p>
          <a:p>
            <a:pPr marL="0" lvl="0" indent="0" algn="l" rtl="0">
              <a:spcBef>
                <a:spcPts val="0"/>
              </a:spcBef>
              <a:spcAft>
                <a:spcPts val="0"/>
              </a:spcAft>
              <a:buNone/>
            </a:pPr>
            <a:endParaRPr/>
          </a:p>
        </p:txBody>
      </p:sp>
      <p:sp>
        <p:nvSpPr>
          <p:cNvPr id="308" name="Google Shape;308;p28: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6" name="Google Shape;126;p3: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9: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5" name="Google Shape;315;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0: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22" name="Google Shape;322;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31: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In the study by Parshuram and colleagues the use of concentrated morphine solution (10mg/mL) was strongly associated with serious errors, a forcing function could be to remove the 10mg/mL and provide only the 2mg/mL </a:t>
            </a:r>
            <a:endParaRPr/>
          </a:p>
        </p:txBody>
      </p:sp>
      <p:sp>
        <p:nvSpPr>
          <p:cNvPr id="345" name="Google Shape;345;p31: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32: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Redundancies multiple pathways </a:t>
            </a:r>
            <a:endParaRPr/>
          </a:p>
          <a:p>
            <a:pPr marL="0" lvl="0" indent="0" algn="l" rtl="0">
              <a:spcBef>
                <a:spcPts val="0"/>
              </a:spcBef>
              <a:spcAft>
                <a:spcPts val="0"/>
              </a:spcAft>
              <a:buNone/>
            </a:pPr>
            <a:r>
              <a:rPr lang="en-US"/>
              <a:t>Back up supply to power</a:t>
            </a:r>
            <a:endParaRPr/>
          </a:p>
          <a:p>
            <a:pPr marL="0" lvl="0" indent="0" algn="l" rtl="0">
              <a:spcBef>
                <a:spcPts val="0"/>
              </a:spcBef>
              <a:spcAft>
                <a:spcPts val="0"/>
              </a:spcAft>
              <a:buNone/>
            </a:pPr>
            <a:r>
              <a:rPr lang="en-US"/>
              <a:t>Independent double checks </a:t>
            </a:r>
            <a:endParaRPr/>
          </a:p>
          <a:p>
            <a:pPr marL="0" lvl="0" indent="0" algn="l" rtl="0">
              <a:spcBef>
                <a:spcPts val="0"/>
              </a:spcBef>
              <a:spcAft>
                <a:spcPts val="0"/>
              </a:spcAft>
              <a:buNone/>
            </a:pPr>
            <a:r>
              <a:rPr lang="en-US"/>
              <a:t>Read back</a:t>
            </a:r>
            <a:endParaRPr/>
          </a:p>
          <a:p>
            <a:pPr marL="0" lvl="0" indent="0" algn="l" rtl="0">
              <a:spcBef>
                <a:spcPts val="0"/>
              </a:spcBef>
              <a:spcAft>
                <a:spcPts val="0"/>
              </a:spcAft>
              <a:buNone/>
            </a:pPr>
            <a:endParaRPr/>
          </a:p>
          <a:p>
            <a:pPr marL="0" lvl="0" indent="0" algn="l" rtl="0">
              <a:spcBef>
                <a:spcPts val="0"/>
              </a:spcBef>
              <a:spcAft>
                <a:spcPts val="0"/>
              </a:spcAft>
              <a:buNone/>
            </a:pPr>
            <a:r>
              <a:rPr lang="en-US"/>
              <a:t>Reminders and checklists </a:t>
            </a:r>
            <a:endParaRPr/>
          </a:p>
        </p:txBody>
      </p:sp>
      <p:sp>
        <p:nvSpPr>
          <p:cNvPr id="362" name="Google Shape;362;p32: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33: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Six sigma </a:t>
            </a:r>
            <a:endParaRPr/>
          </a:p>
        </p:txBody>
      </p:sp>
      <p:sp>
        <p:nvSpPr>
          <p:cNvPr id="379" name="Google Shape;379;p33: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34: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Poka yoke- avoid unexpected surprises   ie make it fool proof</a:t>
            </a:r>
            <a:endParaRPr/>
          </a:p>
        </p:txBody>
      </p:sp>
      <p:sp>
        <p:nvSpPr>
          <p:cNvPr id="386" name="Google Shape;386;p34: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5: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92" name="Google Shape;392;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6: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08" name="Google Shape;408;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cc360d491a_0_5:notes"/>
          <p:cNvSpPr txBox="1">
            <a:spLocks noGrp="1"/>
          </p:cNvSpPr>
          <p:nvPr>
            <p:ph type="body" idx="1"/>
          </p:nvPr>
        </p:nvSpPr>
        <p:spPr>
          <a:xfrm>
            <a:off x="701041"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14" name="Google Shape;414;g1cc360d491a_0_5: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37: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Errors of omission- failing to do something right (failure to check allergies)</a:t>
            </a:r>
            <a:endParaRPr/>
          </a:p>
          <a:p>
            <a:pPr marL="0" lvl="0" indent="0" algn="l" rtl="0">
              <a:spcBef>
                <a:spcPts val="0"/>
              </a:spcBef>
              <a:spcAft>
                <a:spcPts val="0"/>
              </a:spcAft>
              <a:buNone/>
            </a:pPr>
            <a:r>
              <a:rPr lang="en-US"/>
              <a:t>Errors of commission- doing something wrong incorrect medication dispensed</a:t>
            </a:r>
            <a:endParaRPr/>
          </a:p>
          <a:p>
            <a:pPr marL="0" lvl="0" indent="0" algn="l" rtl="0">
              <a:spcBef>
                <a:spcPts val="0"/>
              </a:spcBef>
              <a:spcAft>
                <a:spcPts val="0"/>
              </a:spcAft>
              <a:buNone/>
            </a:pPr>
            <a:r>
              <a:rPr lang="en-US"/>
              <a:t>System error: not just individual but system (giving another med to a patient with same name because pharmacy does not have a policy for second ID check</a:t>
            </a:r>
            <a:endParaRPr/>
          </a:p>
        </p:txBody>
      </p:sp>
      <p:sp>
        <p:nvSpPr>
          <p:cNvPr id="421" name="Google Shape;421;p37: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2" name="Google Shape;132;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8: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27" name="Google Shape;427;p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9: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33" name="Google Shape;433;p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0: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39" name="Google Shape;439;p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41: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45" name="Google Shape;445;p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2: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51" name="Google Shape;451;p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cc360d491a_0_10:notes"/>
          <p:cNvSpPr txBox="1">
            <a:spLocks noGrp="1"/>
          </p:cNvSpPr>
          <p:nvPr>
            <p:ph type="body" idx="1"/>
          </p:nvPr>
        </p:nvSpPr>
        <p:spPr>
          <a:xfrm>
            <a:off x="701041"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57" name="Google Shape;457;g1cc360d491a_0_1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43: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April 1 2021 became a requirement in NM</a:t>
            </a:r>
            <a:endParaRPr/>
          </a:p>
        </p:txBody>
      </p:sp>
      <p:sp>
        <p:nvSpPr>
          <p:cNvPr id="464" name="Google Shape;464;p43: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4: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70" name="Google Shape;470;p4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cc360d491a_0_15:notes"/>
          <p:cNvSpPr txBox="1">
            <a:spLocks noGrp="1"/>
          </p:cNvSpPr>
          <p:nvPr>
            <p:ph type="body" idx="1"/>
          </p:nvPr>
        </p:nvSpPr>
        <p:spPr>
          <a:xfrm>
            <a:off x="701041"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76" name="Google Shape;476;g1cc360d491a_0_15: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4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45: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Failure to have an organized workplace or poor workflow, heavy workload, and distractions are big contributors to dispensing errors. </a:t>
            </a:r>
            <a:endParaRPr/>
          </a:p>
          <a:p>
            <a:pPr marL="0" lvl="0" indent="0" algn="l" rtl="0">
              <a:spcBef>
                <a:spcPts val="0"/>
              </a:spcBef>
              <a:spcAft>
                <a:spcPts val="0"/>
              </a:spcAft>
              <a:buNone/>
            </a:pPr>
            <a:endParaRPr/>
          </a:p>
        </p:txBody>
      </p:sp>
      <p:sp>
        <p:nvSpPr>
          <p:cNvPr id="483" name="Google Shape;483;p45: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9" name="Google Shape;139;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6: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89" name="Google Shape;489;p4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7: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95" name="Google Shape;495;p4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48: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01" name="Google Shape;501;p4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9: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07" name="Google Shape;507;p4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5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50: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This medication error took the life of an Air Force veteran and resulted in an $800,000 federal government settlement, according to a </a:t>
            </a:r>
            <a:r>
              <a:rPr lang="en-US" sz="1200" b="0" i="0" u="sng" strike="noStrik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report</a:t>
            </a:r>
            <a:r>
              <a:rPr lang="en-US" sz="1200" b="0" i="0">
                <a:solidFill>
                  <a:schemeClr val="dk1"/>
                </a:solidFill>
                <a:latin typeface="Calibri"/>
                <a:ea typeface="Calibri"/>
                <a:cs typeface="Calibri"/>
                <a:sym typeface="Calibri"/>
              </a:rPr>
              <a:t> in </a:t>
            </a:r>
            <a:r>
              <a:rPr lang="en-US" sz="1200" b="0" i="1">
                <a:solidFill>
                  <a:schemeClr val="dk1"/>
                </a:solidFill>
                <a:latin typeface="Calibri"/>
                <a:ea typeface="Calibri"/>
                <a:cs typeface="Calibri"/>
                <a:sym typeface="Calibri"/>
              </a:rPr>
              <a:t>The State</a:t>
            </a:r>
            <a:r>
              <a:rPr lang="en-US" sz="1200" b="0" i="0">
                <a:solidFill>
                  <a:schemeClr val="dk1"/>
                </a:solidFill>
                <a:latin typeface="Calibri"/>
                <a:ea typeface="Calibri"/>
                <a:cs typeface="Calibri"/>
                <a:sym typeface="Calibri"/>
              </a:rPr>
              <a:t>. In early 2017, the patient reportedly went to Dorn VA Medical Center in South Carolina with nausea and vomiting. He was administered doses of pegfilgtastim but should have received filgrastim.</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While both medications are administered by syringe and intended to stimulate white blood cell growth, the prescribed filgrastim can be taken daily. Following 11 days at the hospital and multiple doses of pegfilgtastim, the patient died after developing pulmonary toxicity leading to severe acute lung injury.</a:t>
            </a:r>
            <a:endParaRPr/>
          </a:p>
          <a:p>
            <a:pPr marL="0" lvl="0" indent="0" algn="l" rtl="0">
              <a:spcBef>
                <a:spcPts val="0"/>
              </a:spcBef>
              <a:spcAft>
                <a:spcPts val="0"/>
              </a:spcAft>
              <a:buNone/>
            </a:pPr>
            <a:endParaRPr/>
          </a:p>
        </p:txBody>
      </p:sp>
      <p:sp>
        <p:nvSpPr>
          <p:cNvPr id="514" name="Google Shape;514;p50: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5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51: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5 Interesting Medication Case Reports - Part 5</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August 10, 2017</a:t>
            </a:r>
            <a:endParaRPr/>
          </a:p>
          <a:p>
            <a:pPr marL="0" lvl="0" indent="0" algn="l" rtl="0">
              <a:spcBef>
                <a:spcPts val="0"/>
              </a:spcBef>
              <a:spcAft>
                <a:spcPts val="0"/>
              </a:spcAft>
              <a:buNone/>
            </a:pPr>
            <a:r>
              <a:rPr lang="en-US" sz="1200" b="0" i="0" u="sng" strike="noStrik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Timothy O'Shea, PharmD</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1">
                <a:solidFill>
                  <a:schemeClr val="dk1"/>
                </a:solidFill>
                <a:latin typeface="Calibri"/>
                <a:ea typeface="Calibri"/>
                <a:cs typeface="Calibri"/>
                <a:sym typeface="Calibri"/>
              </a:rPr>
              <a:t>This article highlights 5 published case reports that document accidental administrations of medications following pharmacy or nursing errors.</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1">
                <a:solidFill>
                  <a:schemeClr val="dk1"/>
                </a:solidFill>
                <a:latin typeface="Calibri"/>
                <a:ea typeface="Calibri"/>
                <a:cs typeface="Calibri"/>
                <a:sym typeface="Calibri"/>
              </a:rPr>
              <a:t>This article is part 5 of a 6-part series on interesting and unusual medication-related case reports. For part 4 click </a:t>
            </a:r>
            <a:r>
              <a:rPr lang="en-US" sz="1200" b="0" i="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here</a:t>
            </a:r>
            <a:r>
              <a:rPr lang="en-US" sz="1200" b="0" i="1">
                <a:solidFill>
                  <a:schemeClr val="dk1"/>
                </a:solidFill>
                <a:latin typeface="Calibri"/>
                <a:ea typeface="Calibri"/>
                <a:cs typeface="Calibri"/>
                <a:sym typeface="Calibri"/>
              </a:rPr>
              <a:t>.</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Case reports are defined as the scientific documentation of an individual patient. These reports are often written to document an unusual clinical presentation, treatment approach, side effect, or response to treatment. Most experts see case reports as the first line of evidence in health care, which can sometimes lead to future higher-level studies.</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Case reports can be a great learning opportunity for both pharmacists and pharmacy students to understand a case progression and the unconventional response and effects of medications.</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This article highlights 5 published case reports that document accidental administrations of medications following pharmacy or nursing errors.</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1. Patient harm following Norvasc error</a:t>
            </a:r>
            <a:r>
              <a:rPr lang="en-US" sz="1200" b="1" i="0" baseline="30000">
                <a:solidFill>
                  <a:schemeClr val="dk1"/>
                </a:solidFill>
                <a:latin typeface="Calibri"/>
                <a:ea typeface="Calibri"/>
                <a:cs typeface="Calibri"/>
                <a:sym typeface="Calibri"/>
              </a:rPr>
              <a:t>1</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Norvasc (amlodipine) is a dihydropyridine calcium channel blocker indicated for the treatment of hypertension and coronary artery disease. A case report was published in 2016 detailing an alarming and overlooked medication error involving a prescription for Norvasc.</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The case report involves a recently widowed 71-year-old female who was hospitalized for uncontrolled hypertension and acute kidney injury. During the hospital stay she received temporary hemodialysis, her blood pressure medications were adjusted, and she subsequently improved clinically. Upon discharge her prescription medications included Norvasc 10 mg twice daily, metoprolol 50 mg twice daily, doxazosin 2 mg daily, and torsemide 30 mg daily.</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Over the next several months, she began experiencing worsening fatigue, slow movements, personality changes, and uncontrolled blood pressure. During this time, she was hospitalized once for chest pain and had several visits to her outpatient family physician where she was diagnosed with anxiety and depression; for these she was prescribed citalopram and alprazolam. Soon after, she was rehospitalized following a fall due to light-headedness.</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An admission medication reconciliation revealed that the patient was actually taking Navane (thiothixene), an antipsychotic, instead of the Norvasc. Upon further review, it was revealed the pharmacy had accidently dispensed the wrong medication despite the written prescription being fully legible. After the thiothixene was discontinued, the patient’s clinical status improvement. The authors explain how this example shows the ‘Swiss Cheese Model’ of how medication errors can occur despite interacting with multiple areas of the health care system.</a:t>
            </a:r>
            <a:endParaRPr/>
          </a:p>
          <a:p>
            <a:pPr marL="0" lvl="0" indent="0" algn="l" rtl="0">
              <a:spcBef>
                <a:spcPts val="0"/>
              </a:spcBef>
              <a:spcAft>
                <a:spcPts val="0"/>
              </a:spcAft>
              <a:buNone/>
            </a:pPr>
            <a:endParaRPr/>
          </a:p>
        </p:txBody>
      </p:sp>
      <p:sp>
        <p:nvSpPr>
          <p:cNvPr id="521" name="Google Shape;521;p51: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52: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27" name="Google Shape;527;p5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53: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33" name="Google Shape;533;p5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54: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39" name="Google Shape;539;p5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55: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45" name="Google Shape;545;p5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Risk factors for ADE age, gender, concomitant disease states </a:t>
            </a:r>
            <a:endParaRPr/>
          </a:p>
        </p:txBody>
      </p:sp>
      <p:sp>
        <p:nvSpPr>
          <p:cNvPr id="146" name="Google Shape;146;p6: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56: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51" name="Google Shape;551;p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5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57: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MTX em[phasis oral vs parenteral and oncologic vs non use</a:t>
            </a:r>
            <a:endParaRPr/>
          </a:p>
        </p:txBody>
      </p:sp>
      <p:sp>
        <p:nvSpPr>
          <p:cNvPr id="558" name="Google Shape;558;p57: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58: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64" name="Google Shape;564;p5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59:notes"/>
          <p:cNvSpPr txBox="1">
            <a:spLocks noGrp="1"/>
          </p:cNvSpPr>
          <p:nvPr>
            <p:ph type="body" idx="1"/>
          </p:nvPr>
        </p:nvSpPr>
        <p:spPr>
          <a:xfrm>
            <a:off x="701041"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70" name="Google Shape;570;p5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7: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In other words with a safety check error could have been prevented</a:t>
            </a:r>
            <a:endParaRPr/>
          </a:p>
        </p:txBody>
      </p:sp>
      <p:sp>
        <p:nvSpPr>
          <p:cNvPr id="153" name="Google Shape;153;p7: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8: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 majority of medication errors occur because of weaknesses in our systems that allow mistakes to slip by, as opposed to individual negligence</a:t>
            </a:r>
            <a:endParaRPr/>
          </a:p>
          <a:p>
            <a:pPr marL="0" lvl="0" indent="0" algn="l" rtl="0">
              <a:spcBef>
                <a:spcPts val="0"/>
              </a:spcBef>
              <a:spcAft>
                <a:spcPts val="0"/>
              </a:spcAft>
              <a:buNone/>
            </a:pPr>
            <a:r>
              <a:rPr lang="en-US"/>
              <a:t>Human error is not a behavioral choice</a:t>
            </a:r>
            <a:endParaRPr/>
          </a:p>
          <a:p>
            <a:pPr marL="0" lvl="0" indent="0" algn="l" rtl="0">
              <a:spcBef>
                <a:spcPts val="0"/>
              </a:spcBef>
              <a:spcAft>
                <a:spcPts val="0"/>
              </a:spcAft>
              <a:buNone/>
            </a:pPr>
            <a:r>
              <a:rPr lang="en-US"/>
              <a:t>How we perceive information, how we think about it, how we behave or act how we respond how we execute the plan error can occur at any of these steps</a:t>
            </a:r>
            <a:endParaRPr/>
          </a:p>
        </p:txBody>
      </p:sp>
      <p:sp>
        <p:nvSpPr>
          <p:cNvPr id="160" name="Google Shape;160;p8: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701041"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Human Factors studies </a:t>
            </a:r>
            <a:endParaRPr/>
          </a:p>
          <a:p>
            <a:pPr marL="0" lvl="0" indent="0" algn="l" rtl="0">
              <a:spcBef>
                <a:spcPts val="0"/>
              </a:spcBef>
              <a:spcAft>
                <a:spcPts val="0"/>
              </a:spcAft>
              <a:buNone/>
            </a:pPr>
            <a:r>
              <a:rPr lang="en-US"/>
              <a:t>Human Factors is making it easy for people to do the right thing and hard to do the wrong thing</a:t>
            </a:r>
            <a:endParaRPr/>
          </a:p>
          <a:p>
            <a:pPr marL="0" lvl="0" indent="0" algn="l" rtl="0">
              <a:spcBef>
                <a:spcPts val="0"/>
              </a:spcBef>
              <a:spcAft>
                <a:spcPts val="0"/>
              </a:spcAft>
              <a:buNone/>
            </a:pPr>
            <a:r>
              <a:rPr lang="en-US"/>
              <a:t>We don’t have to guess how often human error happens </a:t>
            </a:r>
            <a:endParaRPr/>
          </a:p>
          <a:p>
            <a:pPr marL="0" lvl="0" indent="0" algn="l" rtl="0">
              <a:spcBef>
                <a:spcPts val="0"/>
              </a:spcBef>
              <a:spcAft>
                <a:spcPts val="0"/>
              </a:spcAft>
              <a:buNone/>
            </a:pPr>
            <a:r>
              <a:rPr lang="en-US"/>
              <a:t>Failure rates from human factors studies</a:t>
            </a:r>
            <a:endParaRPr/>
          </a:p>
          <a:p>
            <a:pPr marL="0" lvl="0" indent="0" algn="l" rtl="0">
              <a:spcBef>
                <a:spcPts val="0"/>
              </a:spcBef>
              <a:spcAft>
                <a:spcPts val="0"/>
              </a:spcAft>
              <a:buNone/>
            </a:pPr>
            <a:r>
              <a:rPr lang="en-US"/>
              <a:t>Complex task like a complicated math equation </a:t>
            </a:r>
            <a:endParaRPr/>
          </a:p>
          <a:p>
            <a:pPr marL="0" lvl="0" indent="0" algn="l" rtl="0">
              <a:spcBef>
                <a:spcPts val="0"/>
              </a:spcBef>
              <a:spcAft>
                <a:spcPts val="0"/>
              </a:spcAft>
              <a:buNone/>
            </a:pPr>
            <a:r>
              <a:rPr lang="en-US"/>
              <a:t>Human performance limit probability is based on single worker operating in absolutely ideal conditions , generally the best we can do is to make 1-4 mistakes for every 10,000 attempts under ideal conditions</a:t>
            </a:r>
            <a:endParaRPr/>
          </a:p>
          <a:p>
            <a:pPr marL="0" lvl="0" indent="0" algn="l" rtl="0">
              <a:spcBef>
                <a:spcPts val="0"/>
              </a:spcBef>
              <a:spcAft>
                <a:spcPts val="0"/>
              </a:spcAft>
              <a:buNone/>
            </a:pPr>
            <a:r>
              <a:rPr lang="en-US"/>
              <a:t> as we move up adding factors in slide accuracy decreases </a:t>
            </a:r>
            <a:endParaRPr/>
          </a:p>
          <a:p>
            <a:pPr marL="0" lvl="0" indent="0" algn="l" rtl="0">
              <a:spcBef>
                <a:spcPts val="0"/>
              </a:spcBef>
              <a:spcAft>
                <a:spcPts val="0"/>
              </a:spcAft>
              <a:buNone/>
            </a:pPr>
            <a:r>
              <a:rPr lang="en-US"/>
              <a:t>Point is we make human errors frequently </a:t>
            </a:r>
            <a:endParaRPr/>
          </a:p>
        </p:txBody>
      </p:sp>
      <p:sp>
        <p:nvSpPr>
          <p:cNvPr id="167" name="Google Shape;167;p9:notes"/>
          <p:cNvSpPr txBox="1">
            <a:spLocks noGrp="1"/>
          </p:cNvSpPr>
          <p:nvPr>
            <p:ph type="sldNum" idx="12"/>
          </p:nvPr>
        </p:nvSpPr>
        <p:spPr>
          <a:xfrm>
            <a:off x="3970939"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6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61"/>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Arial"/>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61"/>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Arial"/>
                <a:ea typeface="Arial"/>
                <a:cs typeface="Arial"/>
                <a:sym typeface="Arial"/>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2" name="Google Shape;22;p6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6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5" name="Google Shape;25;p6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26" name="Google Shape;26;p61" descr="SRMC-bottom.png"/>
          <p:cNvPicPr preferRelativeResize="0"/>
          <p:nvPr/>
        </p:nvPicPr>
        <p:blipFill rotWithShape="1">
          <a:blip r:embed="rId2">
            <a:alphaModFix/>
          </a:blip>
          <a:srcRect/>
          <a:stretch/>
        </p:blipFill>
        <p:spPr>
          <a:xfrm>
            <a:off x="0" y="6400800"/>
            <a:ext cx="12192000" cy="457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7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70"/>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2" name="Google Shape;92;p7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7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7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7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1"/>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71"/>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9" name="Google Shape;99;p7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7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7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2" name="Google Shape;102;p71" descr="SRMC-bottom.png"/>
          <p:cNvPicPr preferRelativeResize="0"/>
          <p:nvPr/>
        </p:nvPicPr>
        <p:blipFill rotWithShape="1">
          <a:blip r:embed="rId2">
            <a:alphaModFix/>
          </a:blip>
          <a:srcRect/>
          <a:stretch/>
        </p:blipFill>
        <p:spPr>
          <a:xfrm>
            <a:off x="0" y="6400800"/>
            <a:ext cx="12192000" cy="4572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G18 1_Process Slide - No Image">
  <p:cSld name="SG18 1_Process Slide - No Image">
    <p:spTree>
      <p:nvGrpSpPr>
        <p:cNvPr id="1" name="Shape 103"/>
        <p:cNvGrpSpPr/>
        <p:nvPr/>
      </p:nvGrpSpPr>
      <p:grpSpPr>
        <a:xfrm>
          <a:off x="0" y="0"/>
          <a:ext cx="0" cy="0"/>
          <a:chOff x="0" y="0"/>
          <a:chExt cx="0" cy="0"/>
        </a:xfrm>
      </p:grpSpPr>
      <p:sp>
        <p:nvSpPr>
          <p:cNvPr id="104" name="Google Shape;104;p72"/>
          <p:cNvSpPr txBox="1">
            <a:spLocks noGrp="1"/>
          </p:cNvSpPr>
          <p:nvPr>
            <p:ph type="title"/>
          </p:nvPr>
        </p:nvSpPr>
        <p:spPr>
          <a:xfrm>
            <a:off x="493853" y="277794"/>
            <a:ext cx="11119899" cy="1311797"/>
          </a:xfrm>
          <a:prstGeom prst="rect">
            <a:avLst/>
          </a:prstGeom>
          <a:noFill/>
          <a:ln>
            <a:noFill/>
          </a:ln>
        </p:spPr>
        <p:txBody>
          <a:bodyPr spcFirstLastPara="1" wrap="square" lIns="91425" tIns="45700" rIns="91425" bIns="45700" anchor="t" anchorCtr="0">
            <a:normAutofit/>
          </a:bodyPr>
          <a:lstStyle>
            <a:lvl1pPr lvl="0" algn="l">
              <a:lnSpc>
                <a:spcPct val="80000"/>
              </a:lnSpc>
              <a:spcBef>
                <a:spcPts val="0"/>
              </a:spcBef>
              <a:spcAft>
                <a:spcPts val="0"/>
              </a:spcAft>
              <a:buClr>
                <a:srgbClr val="3F3F3F"/>
              </a:buClr>
              <a:buSzPts val="4800"/>
              <a:buFont typeface="Arial"/>
              <a:buNone/>
              <a:defRPr sz="4800" cap="none">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72"/>
          <p:cNvSpPr txBox="1">
            <a:spLocks noGrp="1"/>
          </p:cNvSpPr>
          <p:nvPr>
            <p:ph type="body" idx="1"/>
          </p:nvPr>
        </p:nvSpPr>
        <p:spPr>
          <a:xfrm>
            <a:off x="493712" y="1723472"/>
            <a:ext cx="11120440" cy="686165"/>
          </a:xfrm>
          <a:prstGeom prst="rect">
            <a:avLst/>
          </a:prstGeom>
          <a:noFill/>
          <a:ln>
            <a:noFill/>
          </a:ln>
        </p:spPr>
        <p:txBody>
          <a:bodyPr spcFirstLastPara="1" wrap="square" lIns="0" tIns="45700" rIns="0" bIns="45700" anchor="ctr" anchorCtr="0">
            <a:noAutofit/>
          </a:bodyPr>
          <a:lstStyle>
            <a:lvl1pPr marL="457200" lvl="0" indent="-228600" algn="l">
              <a:lnSpc>
                <a:spcPct val="90000"/>
              </a:lnSpc>
              <a:spcBef>
                <a:spcPts val="1200"/>
              </a:spcBef>
              <a:spcAft>
                <a:spcPts val="0"/>
              </a:spcAft>
              <a:buSzPts val="2667"/>
              <a:buNone/>
              <a:defRPr sz="2667" b="1" cap="none">
                <a:solidFill>
                  <a:schemeClr val="accent2"/>
                </a:solidFill>
                <a:latin typeface="Arial"/>
                <a:ea typeface="Arial"/>
                <a:cs typeface="Arial"/>
                <a:sym typeface="Arial"/>
              </a:defRPr>
            </a:lvl1pPr>
            <a:lvl2pPr marL="914400" lvl="1" indent="-228600" algn="l">
              <a:lnSpc>
                <a:spcPct val="90000"/>
              </a:lnSpc>
              <a:spcBef>
                <a:spcPts val="200"/>
              </a:spcBef>
              <a:spcAft>
                <a:spcPts val="0"/>
              </a:spcAft>
              <a:buSzPts val="1800"/>
              <a:buNone/>
              <a:defRPr/>
            </a:lvl2pPr>
            <a:lvl3pPr marL="1371600" lvl="2" indent="-228600" algn="l">
              <a:lnSpc>
                <a:spcPct val="90000"/>
              </a:lnSpc>
              <a:spcBef>
                <a:spcPts val="400"/>
              </a:spcBef>
              <a:spcAft>
                <a:spcPts val="0"/>
              </a:spcAft>
              <a:buSzPts val="14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6" name="Google Shape;106;p72"/>
          <p:cNvSpPr txBox="1">
            <a:spLocks noGrp="1"/>
          </p:cNvSpPr>
          <p:nvPr>
            <p:ph type="body" idx="2"/>
          </p:nvPr>
        </p:nvSpPr>
        <p:spPr>
          <a:xfrm>
            <a:off x="493712" y="2409638"/>
            <a:ext cx="11120040" cy="2899285"/>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dk1"/>
              </a:buClr>
              <a:buSzPts val="2000"/>
              <a:buFont typeface="Arial"/>
              <a:buChar char="•"/>
              <a:defRPr/>
            </a:lvl1pPr>
            <a:lvl2pPr marL="914400" lvl="1" indent="-342900" algn="l">
              <a:lnSpc>
                <a:spcPct val="90000"/>
              </a:lnSpc>
              <a:spcBef>
                <a:spcPts val="200"/>
              </a:spcBef>
              <a:spcAft>
                <a:spcPts val="0"/>
              </a:spcAft>
              <a:buClr>
                <a:schemeClr val="dk1"/>
              </a:buClr>
              <a:buSzPts val="18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pic>
        <p:nvPicPr>
          <p:cNvPr id="107" name="Google Shape;107;p72"/>
          <p:cNvPicPr preferRelativeResize="0"/>
          <p:nvPr/>
        </p:nvPicPr>
        <p:blipFill rotWithShape="1">
          <a:blip r:embed="rId2">
            <a:alphaModFix/>
          </a:blip>
          <a:srcRect/>
          <a:stretch/>
        </p:blipFill>
        <p:spPr>
          <a:xfrm>
            <a:off x="7725793" y="6236057"/>
            <a:ext cx="3633216" cy="549019"/>
          </a:xfrm>
          <a:prstGeom prst="rect">
            <a:avLst/>
          </a:prstGeom>
          <a:noFill/>
          <a:ln>
            <a:noFill/>
          </a:ln>
        </p:spPr>
      </p:pic>
      <p:sp>
        <p:nvSpPr>
          <p:cNvPr id="108" name="Google Shape;108;p72"/>
          <p:cNvSpPr/>
          <p:nvPr/>
        </p:nvSpPr>
        <p:spPr>
          <a:xfrm>
            <a:off x="387659" y="6383373"/>
            <a:ext cx="4365298" cy="256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A7A8AA"/>
              </a:buClr>
              <a:buSzPts val="1067"/>
              <a:buFont typeface="Arial"/>
              <a:buNone/>
            </a:pPr>
            <a:r>
              <a:rPr lang="en-US" sz="1067" b="0" i="0" u="none" strike="noStrike" cap="none">
                <a:solidFill>
                  <a:srgbClr val="A7A8AA"/>
                </a:solidFill>
                <a:latin typeface="Arial"/>
                <a:ea typeface="Arial"/>
                <a:cs typeface="Arial"/>
                <a:sym typeface="Arial"/>
              </a:rPr>
              <a:t>©2018 Huron Consulting Group Inc. and affiliates. All rights reserved.</a:t>
            </a:r>
            <a:endParaRPr sz="2400" b="0" i="0" u="none" strike="noStrike" cap="none">
              <a:solidFill>
                <a:srgbClr val="A7A8AA"/>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6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4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2"/>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6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3"/>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6" name="Google Shape;36;p63"/>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7" name="Google Shape;37;p6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0"/>
        <p:cNvGrpSpPr/>
        <p:nvPr/>
      </p:nvGrpSpPr>
      <p:grpSpPr>
        <a:xfrm>
          <a:off x="0" y="0"/>
          <a:ext cx="0" cy="0"/>
          <a:chOff x="0" y="0"/>
          <a:chExt cx="0" cy="0"/>
        </a:xfrm>
      </p:grpSpPr>
      <p:sp>
        <p:nvSpPr>
          <p:cNvPr id="41" name="Google Shape;41;p64"/>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5" name="Google Shape;45;p64" descr="SRMC-bottom.png"/>
          <p:cNvPicPr preferRelativeResize="0"/>
          <p:nvPr/>
        </p:nvPicPr>
        <p:blipFill rotWithShape="1">
          <a:blip r:embed="rId2">
            <a:alphaModFix/>
          </a:blip>
          <a:srcRect/>
          <a:stretch/>
        </p:blipFill>
        <p:spPr>
          <a:xfrm>
            <a:off x="0" y="6400800"/>
            <a:ext cx="12192000" cy="457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6"/>
        <p:cNvGrpSpPr/>
        <p:nvPr/>
      </p:nvGrpSpPr>
      <p:grpSpPr>
        <a:xfrm>
          <a:off x="0" y="0"/>
          <a:ext cx="0" cy="0"/>
          <a:chOff x="0" y="0"/>
          <a:chExt cx="0" cy="0"/>
        </a:xfrm>
      </p:grpSpPr>
      <p:sp>
        <p:nvSpPr>
          <p:cNvPr id="47" name="Google Shape;47;p6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5"/>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Arial"/>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5"/>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Arial"/>
                <a:ea typeface="Arial"/>
                <a:cs typeface="Arial"/>
                <a:sym typeface="Arial"/>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50" name="Google Shape;50;p6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3" name="Google Shape;53;p65"/>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54" name="Google Shape;54;p65" descr="SRMC-bottom.png"/>
          <p:cNvPicPr preferRelativeResize="0"/>
          <p:nvPr/>
        </p:nvPicPr>
        <p:blipFill rotWithShape="1">
          <a:blip r:embed="rId2">
            <a:alphaModFix/>
          </a:blip>
          <a:srcRect/>
          <a:stretch/>
        </p:blipFill>
        <p:spPr>
          <a:xfrm>
            <a:off x="0" y="6400800"/>
            <a:ext cx="12192000" cy="457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6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66"/>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8" name="Google Shape;58;p66"/>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9" name="Google Shape;59;p66"/>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0" name="Google Shape;60;p66"/>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p6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6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6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6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6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9"/>
        <p:cNvGrpSpPr/>
        <p:nvPr/>
      </p:nvGrpSpPr>
      <p:grpSpPr>
        <a:xfrm>
          <a:off x="0" y="0"/>
          <a:ext cx="0" cy="0"/>
          <a:chOff x="0" y="0"/>
          <a:chExt cx="0" cy="0"/>
        </a:xfrm>
      </p:grpSpPr>
      <p:sp>
        <p:nvSpPr>
          <p:cNvPr id="70" name="Google Shape;70;p68"/>
          <p:cNvSpPr/>
          <p:nvPr/>
        </p:nvSpPr>
        <p:spPr>
          <a:xfrm>
            <a:off x="16" y="0"/>
            <a:ext cx="4050791" cy="6858000"/>
          </a:xfrm>
          <a:prstGeom prst="rect">
            <a:avLst/>
          </a:prstGeom>
          <a:solidFill>
            <a:srgbClr val="007A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8"/>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8"/>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Arial"/>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68"/>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68"/>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68"/>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8"/>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Arial"/>
                <a:ea typeface="Arial"/>
                <a:cs typeface="Arial"/>
                <a:sym typeface="Arial"/>
              </a:defRPr>
            </a:lvl1pPr>
            <a:lvl2pPr marL="0" lvl="1" indent="0" algn="r">
              <a:spcBef>
                <a:spcPts val="0"/>
              </a:spcBef>
              <a:buNone/>
              <a:defRPr sz="1050">
                <a:solidFill>
                  <a:schemeClr val="dk2"/>
                </a:solidFill>
                <a:latin typeface="Arial"/>
                <a:ea typeface="Arial"/>
                <a:cs typeface="Arial"/>
                <a:sym typeface="Arial"/>
              </a:defRPr>
            </a:lvl2pPr>
            <a:lvl3pPr marL="0" lvl="2" indent="0" algn="r">
              <a:spcBef>
                <a:spcPts val="0"/>
              </a:spcBef>
              <a:buNone/>
              <a:defRPr sz="1050">
                <a:solidFill>
                  <a:schemeClr val="dk2"/>
                </a:solidFill>
                <a:latin typeface="Arial"/>
                <a:ea typeface="Arial"/>
                <a:cs typeface="Arial"/>
                <a:sym typeface="Arial"/>
              </a:defRPr>
            </a:lvl3pPr>
            <a:lvl4pPr marL="0" lvl="3" indent="0" algn="r">
              <a:spcBef>
                <a:spcPts val="0"/>
              </a:spcBef>
              <a:buNone/>
              <a:defRPr sz="1050">
                <a:solidFill>
                  <a:schemeClr val="dk2"/>
                </a:solidFill>
                <a:latin typeface="Arial"/>
                <a:ea typeface="Arial"/>
                <a:cs typeface="Arial"/>
                <a:sym typeface="Arial"/>
              </a:defRPr>
            </a:lvl4pPr>
            <a:lvl5pPr marL="0" lvl="4" indent="0" algn="r">
              <a:spcBef>
                <a:spcPts val="0"/>
              </a:spcBef>
              <a:buNone/>
              <a:defRPr sz="1050">
                <a:solidFill>
                  <a:schemeClr val="dk2"/>
                </a:solidFill>
                <a:latin typeface="Arial"/>
                <a:ea typeface="Arial"/>
                <a:cs typeface="Arial"/>
                <a:sym typeface="Arial"/>
              </a:defRPr>
            </a:lvl5pPr>
            <a:lvl6pPr marL="0" lvl="5" indent="0" algn="r">
              <a:spcBef>
                <a:spcPts val="0"/>
              </a:spcBef>
              <a:buNone/>
              <a:defRPr sz="1050">
                <a:solidFill>
                  <a:schemeClr val="dk2"/>
                </a:solidFill>
                <a:latin typeface="Arial"/>
                <a:ea typeface="Arial"/>
                <a:cs typeface="Arial"/>
                <a:sym typeface="Arial"/>
              </a:defRPr>
            </a:lvl6pPr>
            <a:lvl7pPr marL="0" lvl="6" indent="0" algn="r">
              <a:spcBef>
                <a:spcPts val="0"/>
              </a:spcBef>
              <a:buNone/>
              <a:defRPr sz="1050">
                <a:solidFill>
                  <a:schemeClr val="dk2"/>
                </a:solidFill>
                <a:latin typeface="Arial"/>
                <a:ea typeface="Arial"/>
                <a:cs typeface="Arial"/>
                <a:sym typeface="Arial"/>
              </a:defRPr>
            </a:lvl7pPr>
            <a:lvl8pPr marL="0" lvl="7" indent="0" algn="r">
              <a:spcBef>
                <a:spcPts val="0"/>
              </a:spcBef>
              <a:buNone/>
              <a:defRPr sz="1050">
                <a:solidFill>
                  <a:schemeClr val="dk2"/>
                </a:solidFill>
                <a:latin typeface="Arial"/>
                <a:ea typeface="Arial"/>
                <a:cs typeface="Arial"/>
                <a:sym typeface="Arial"/>
              </a:defRPr>
            </a:lvl8pPr>
            <a:lvl9pPr marL="0" lvl="8" indent="0" algn="r">
              <a:spcBef>
                <a:spcPts val="0"/>
              </a:spcBef>
              <a:buNone/>
              <a:defRPr sz="105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8" name="Google Shape;78;p68" descr="SRMC-bottom.png"/>
          <p:cNvPicPr preferRelativeResize="0"/>
          <p:nvPr/>
        </p:nvPicPr>
        <p:blipFill rotWithShape="1">
          <a:blip r:embed="rId2">
            <a:alphaModFix/>
          </a:blip>
          <a:srcRect l="2" r="66998"/>
          <a:stretch/>
        </p:blipFill>
        <p:spPr>
          <a:xfrm>
            <a:off x="0" y="6400800"/>
            <a:ext cx="4023360" cy="457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9"/>
        <p:cNvGrpSpPr/>
        <p:nvPr/>
      </p:nvGrpSpPr>
      <p:grpSpPr>
        <a:xfrm>
          <a:off x="0" y="0"/>
          <a:ext cx="0" cy="0"/>
          <a:chOff x="0" y="0"/>
          <a:chExt cx="0" cy="0"/>
        </a:xfrm>
      </p:grpSpPr>
      <p:sp>
        <p:nvSpPr>
          <p:cNvPr id="80" name="Google Shape;80;p69"/>
          <p:cNvSpPr/>
          <p:nvPr/>
        </p:nvSpPr>
        <p:spPr>
          <a:xfrm>
            <a:off x="0" y="4953000"/>
            <a:ext cx="12188825" cy="1905000"/>
          </a:xfrm>
          <a:prstGeom prst="rect">
            <a:avLst/>
          </a:prstGeom>
          <a:solidFill>
            <a:srgbClr val="007A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9"/>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9"/>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Arial"/>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3" name="Google Shape;83;p69"/>
          <p:cNvPicPr preferRelativeResize="0">
            <a:picLocks noGrp="1"/>
          </p:cNvPicPr>
          <p:nvPr>
            <p:ph type="pic" idx="2"/>
          </p:nvPr>
        </p:nvPicPr>
        <p:blipFill/>
        <p:spPr>
          <a:xfrm>
            <a:off x="15" y="0"/>
            <a:ext cx="12191985" cy="4915076"/>
          </a:xfrm>
          <a:prstGeom prst="rect">
            <a:avLst/>
          </a:prstGeom>
          <a:blipFill rotWithShape="1">
            <a:blip r:embed="rId2">
              <a:alphaModFix/>
            </a:blip>
            <a:stretch>
              <a:fillRect/>
            </a:stretch>
          </a:blipFill>
          <a:ln>
            <a:noFill/>
          </a:ln>
        </p:spPr>
      </p:pic>
      <p:sp>
        <p:nvSpPr>
          <p:cNvPr id="84" name="Google Shape;84;p69"/>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5" name="Google Shape;85;p6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6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8" name="Google Shape;88;p69" descr="UNM_SandovalRegionalMedicalCenter_Horizontal_White.png"/>
          <p:cNvPicPr preferRelativeResize="0"/>
          <p:nvPr/>
        </p:nvPicPr>
        <p:blipFill rotWithShape="1">
          <a:blip r:embed="rId3">
            <a:alphaModFix/>
          </a:blip>
          <a:srcRect/>
          <a:stretch/>
        </p:blipFill>
        <p:spPr>
          <a:xfrm>
            <a:off x="92229" y="6443397"/>
            <a:ext cx="1789422" cy="3651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0"/>
          <p:cNvSpPr/>
          <p:nvPr/>
        </p:nvSpPr>
        <p:spPr>
          <a:xfrm>
            <a:off x="0" y="633431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6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60"/>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Arial"/>
                <a:ea typeface="Arial"/>
                <a:cs typeface="Arial"/>
                <a:sym typeface="Arial"/>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Arial"/>
                <a:ea typeface="Arial"/>
                <a:cs typeface="Arial"/>
                <a:sym typeface="Arial"/>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Arial"/>
                <a:ea typeface="Arial"/>
                <a:cs typeface="Arial"/>
                <a:sym typeface="Arial"/>
              </a:defRPr>
            </a:lvl9pPr>
          </a:lstStyle>
          <a:p>
            <a:endParaRPr/>
          </a:p>
        </p:txBody>
      </p:sp>
      <p:sp>
        <p:nvSpPr>
          <p:cNvPr id="13" name="Google Shape;13;p6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6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6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Arial"/>
                <a:ea typeface="Arial"/>
                <a:cs typeface="Arial"/>
                <a:sym typeface="Arial"/>
              </a:defRPr>
            </a:lvl1pPr>
            <a:lvl2pPr marL="0" marR="0" lvl="1" indent="0" algn="r" rtl="0">
              <a:spcBef>
                <a:spcPts val="0"/>
              </a:spcBef>
              <a:buNone/>
              <a:defRPr sz="1050" b="0" i="0" u="none" strike="noStrike" cap="none">
                <a:solidFill>
                  <a:srgbClr val="FFFFFF"/>
                </a:solidFill>
                <a:latin typeface="Arial"/>
                <a:ea typeface="Arial"/>
                <a:cs typeface="Arial"/>
                <a:sym typeface="Arial"/>
              </a:defRPr>
            </a:lvl2pPr>
            <a:lvl3pPr marL="0" marR="0" lvl="2" indent="0" algn="r" rtl="0">
              <a:spcBef>
                <a:spcPts val="0"/>
              </a:spcBef>
              <a:buNone/>
              <a:defRPr sz="1050" b="0" i="0" u="none" strike="noStrike" cap="none">
                <a:solidFill>
                  <a:srgbClr val="FFFFFF"/>
                </a:solidFill>
                <a:latin typeface="Arial"/>
                <a:ea typeface="Arial"/>
                <a:cs typeface="Arial"/>
                <a:sym typeface="Arial"/>
              </a:defRPr>
            </a:lvl3pPr>
            <a:lvl4pPr marL="0" marR="0" lvl="3" indent="0" algn="r" rtl="0">
              <a:spcBef>
                <a:spcPts val="0"/>
              </a:spcBef>
              <a:buNone/>
              <a:defRPr sz="1050" b="0" i="0" u="none" strike="noStrike" cap="none">
                <a:solidFill>
                  <a:srgbClr val="FFFFFF"/>
                </a:solidFill>
                <a:latin typeface="Arial"/>
                <a:ea typeface="Arial"/>
                <a:cs typeface="Arial"/>
                <a:sym typeface="Arial"/>
              </a:defRPr>
            </a:lvl4pPr>
            <a:lvl5pPr marL="0" marR="0" lvl="4" indent="0" algn="r" rtl="0">
              <a:spcBef>
                <a:spcPts val="0"/>
              </a:spcBef>
              <a:buNone/>
              <a:defRPr sz="1050" b="0" i="0" u="none" strike="noStrike" cap="none">
                <a:solidFill>
                  <a:srgbClr val="FFFFFF"/>
                </a:solidFill>
                <a:latin typeface="Arial"/>
                <a:ea typeface="Arial"/>
                <a:cs typeface="Arial"/>
                <a:sym typeface="Arial"/>
              </a:defRPr>
            </a:lvl5pPr>
            <a:lvl6pPr marL="0" marR="0" lvl="5" indent="0" algn="r" rtl="0">
              <a:spcBef>
                <a:spcPts val="0"/>
              </a:spcBef>
              <a:buNone/>
              <a:defRPr sz="1050" b="0" i="0" u="none" strike="noStrike" cap="none">
                <a:solidFill>
                  <a:srgbClr val="FFFFFF"/>
                </a:solidFill>
                <a:latin typeface="Arial"/>
                <a:ea typeface="Arial"/>
                <a:cs typeface="Arial"/>
                <a:sym typeface="Arial"/>
              </a:defRPr>
            </a:lvl6pPr>
            <a:lvl7pPr marL="0" marR="0" lvl="6" indent="0" algn="r" rtl="0">
              <a:spcBef>
                <a:spcPts val="0"/>
              </a:spcBef>
              <a:buNone/>
              <a:defRPr sz="1050" b="0" i="0" u="none" strike="noStrike" cap="none">
                <a:solidFill>
                  <a:srgbClr val="FFFFFF"/>
                </a:solidFill>
                <a:latin typeface="Arial"/>
                <a:ea typeface="Arial"/>
                <a:cs typeface="Arial"/>
                <a:sym typeface="Arial"/>
              </a:defRPr>
            </a:lvl7pPr>
            <a:lvl8pPr marL="0" marR="0" lvl="7" indent="0" algn="r" rtl="0">
              <a:spcBef>
                <a:spcPts val="0"/>
              </a:spcBef>
              <a:buNone/>
              <a:defRPr sz="1050" b="0" i="0" u="none" strike="noStrike" cap="none">
                <a:solidFill>
                  <a:srgbClr val="FFFFFF"/>
                </a:solidFill>
                <a:latin typeface="Arial"/>
                <a:ea typeface="Arial"/>
                <a:cs typeface="Arial"/>
                <a:sym typeface="Arial"/>
              </a:defRPr>
            </a:lvl8pPr>
            <a:lvl9pPr marL="0" marR="0" lvl="8" indent="0" algn="r" rtl="0">
              <a:spcBef>
                <a:spcPts val="0"/>
              </a:spcBef>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6" name="Google Shape;16;p60"/>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pic>
        <p:nvPicPr>
          <p:cNvPr id="17" name="Google Shape;17;p60" descr="SRMC-bottom.png"/>
          <p:cNvPicPr preferRelativeResize="0"/>
          <p:nvPr/>
        </p:nvPicPr>
        <p:blipFill rotWithShape="1">
          <a:blip r:embed="rId14">
            <a:alphaModFix/>
          </a:blip>
          <a:srcRect/>
          <a:stretch/>
        </p:blipFill>
        <p:spPr>
          <a:xfrm>
            <a:off x="0" y="6400800"/>
            <a:ext cx="12192000"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pqgwZEdoH5w"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https://surescripts.com/news-center/intelligence-in-action/opioids/electronic-prescribing-for-controlled-substances-20-years-of-persistence-and-progress" TargetMode="External"/><Relationship Id="rId3" Type="http://schemas.openxmlformats.org/officeDocument/2006/relationships/hyperlink" Target="https://www.ismp.org/resources/ismp-survey-helps-define-near-miss-and-close-call" TargetMode="External"/><Relationship Id="rId7" Type="http://schemas.openxmlformats.org/officeDocument/2006/relationships/hyperlink" Target="https://doi.org/10.3390/medicina55020044"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s://hbswk.hbs.edu/archive/why-your-organization-isn-t-learning-all-it-should" TargetMode="External"/><Relationship Id="rId5" Type="http://schemas.openxmlformats.org/officeDocument/2006/relationships/hyperlink" Target="http://qualitysafety.bmj.com/content/qhc/early/2015/03/06/bmjqs-2014-003279.full.pdf" TargetMode="External"/><Relationship Id="rId10" Type="http://schemas.openxmlformats.org/officeDocument/2006/relationships/hyperlink" Target="https://www.pharmacytimes.com/view/p2pdispensingerrors-0110" TargetMode="External"/><Relationship Id="rId4" Type="http://schemas.openxmlformats.org/officeDocument/2006/relationships/hyperlink" Target="http://www.simplypsychology.org/inattentional-blindness.html" TargetMode="External"/><Relationship Id="rId9" Type="http://schemas.openxmlformats.org/officeDocument/2006/relationships/hyperlink" Target="https://www.ismp.org/recommendations/confused-drug-names-list"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a:spLocks noGrp="1"/>
          </p:cNvSpPr>
          <p:nvPr>
            <p:ph type="subTitle" idx="1"/>
          </p:nvPr>
        </p:nvSpPr>
        <p:spPr>
          <a:xfrm>
            <a:off x="1098543" y="4633354"/>
            <a:ext cx="10058400" cy="115784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1800"/>
              <a:buNone/>
            </a:pPr>
            <a:r>
              <a:rPr lang="en-US" sz="1800"/>
              <a:t>MEDICATION ERRORS</a:t>
            </a:r>
            <a:endParaRPr/>
          </a:p>
        </p:txBody>
      </p:sp>
      <p:pic>
        <p:nvPicPr>
          <p:cNvPr id="115" name="Google Shape;115;p1" descr="fff.png"/>
          <p:cNvPicPr preferRelativeResize="0"/>
          <p:nvPr/>
        </p:nvPicPr>
        <p:blipFill rotWithShape="1">
          <a:blip r:embed="rId3">
            <a:alphaModFix/>
          </a:blip>
          <a:srcRect/>
          <a:stretch/>
        </p:blipFill>
        <p:spPr>
          <a:xfrm>
            <a:off x="31743" y="190500"/>
            <a:ext cx="11895650" cy="3814206"/>
          </a:xfrm>
          <a:prstGeom prst="rect">
            <a:avLst/>
          </a:prstGeom>
          <a:noFill/>
          <a:ln>
            <a:noFill/>
          </a:ln>
        </p:spPr>
      </p:pic>
      <p:pic>
        <p:nvPicPr>
          <p:cNvPr id="116" name="Google Shape;116;p1"/>
          <p:cNvPicPr preferRelativeResize="0"/>
          <p:nvPr/>
        </p:nvPicPr>
        <p:blipFill rotWithShape="1">
          <a:blip r:embed="rId4">
            <a:alphaModFix/>
          </a:blip>
          <a:srcRect l="8892" t="1339" r="14417" b="53042"/>
          <a:stretch/>
        </p:blipFill>
        <p:spPr>
          <a:xfrm>
            <a:off x="10345478" y="6397326"/>
            <a:ext cx="1846521" cy="45272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Why do we make human errors?</a:t>
            </a:r>
            <a:endParaRPr/>
          </a:p>
        </p:txBody>
      </p:sp>
      <p:sp>
        <p:nvSpPr>
          <p:cNvPr id="177" name="Google Shape;177;p10"/>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en-US"/>
              <a:t>We can think about the way we interact with our world as being Conscious or Automatic behavior. </a:t>
            </a:r>
            <a:endParaRPr/>
          </a:p>
          <a:p>
            <a:pPr marL="0" lvl="0" indent="0" algn="l" rtl="0">
              <a:lnSpc>
                <a:spcPct val="90000"/>
              </a:lnSpc>
              <a:spcBef>
                <a:spcPts val="1400"/>
              </a:spcBef>
              <a:spcAft>
                <a:spcPts val="0"/>
              </a:spcAft>
              <a:buSzPts val="2000"/>
              <a:buNone/>
            </a:pPr>
            <a:r>
              <a:rPr lang="en-US"/>
              <a:t>And we move between a knowledge based, rule based, and skill based modes </a:t>
            </a:r>
            <a:r>
              <a:rPr lang="en-US" baseline="30000"/>
              <a:t>7</a:t>
            </a:r>
            <a:r>
              <a:rPr lang="en-US"/>
              <a:t> </a:t>
            </a:r>
            <a:endParaRPr/>
          </a:p>
          <a:p>
            <a:pPr marL="0" lvl="0" indent="0" algn="l" rtl="0">
              <a:lnSpc>
                <a:spcPct val="90000"/>
              </a:lnSpc>
              <a:spcBef>
                <a:spcPts val="1400"/>
              </a:spcBef>
              <a:spcAft>
                <a:spcPts val="0"/>
              </a:spcAft>
              <a:buSzPts val="2000"/>
              <a:buNone/>
            </a:pPr>
            <a:r>
              <a:rPr lang="en-US"/>
              <a:t>Knowledge based – unfamiliar environment, no rules to fall back on, operate almost completely conscious</a:t>
            </a:r>
            <a:endParaRPr/>
          </a:p>
          <a:p>
            <a:pPr marL="0" lvl="0" indent="0" algn="l" rtl="0">
              <a:lnSpc>
                <a:spcPct val="90000"/>
              </a:lnSpc>
              <a:spcBef>
                <a:spcPts val="1400"/>
              </a:spcBef>
              <a:spcAft>
                <a:spcPts val="0"/>
              </a:spcAft>
              <a:buSzPts val="2000"/>
              <a:buNone/>
            </a:pPr>
            <a:r>
              <a:rPr lang="en-US"/>
              <a:t>Rule based- a prepackaged behavior is the response when a rule is applied if x then y, if y then do z</a:t>
            </a:r>
            <a:endParaRPr/>
          </a:p>
          <a:p>
            <a:pPr marL="0" lvl="0" indent="0" algn="l" rtl="0">
              <a:lnSpc>
                <a:spcPct val="90000"/>
              </a:lnSpc>
              <a:spcBef>
                <a:spcPts val="1400"/>
              </a:spcBef>
              <a:spcAft>
                <a:spcPts val="0"/>
              </a:spcAft>
              <a:buSzPts val="2000"/>
              <a:buNone/>
            </a:pPr>
            <a:r>
              <a:rPr lang="en-US"/>
              <a:t>Skill based- once you have the skill we move into automated routines with little conscious attention- prone to slips and lapses</a:t>
            </a: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Knowledge Based </a:t>
            </a:r>
            <a:endParaRPr/>
          </a:p>
        </p:txBody>
      </p:sp>
      <p:sp>
        <p:nvSpPr>
          <p:cNvPr id="184" name="Google Shape;184;p11"/>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Causes for errors in this mode:</a:t>
            </a:r>
            <a:endParaRPr/>
          </a:p>
          <a:p>
            <a:pPr marL="91440" lvl="0" indent="-127000" algn="l" rtl="0">
              <a:lnSpc>
                <a:spcPct val="90000"/>
              </a:lnSpc>
              <a:spcBef>
                <a:spcPts val="1400"/>
              </a:spcBef>
              <a:spcAft>
                <a:spcPts val="0"/>
              </a:spcAft>
              <a:buSzPts val="2000"/>
              <a:buChar char=" "/>
            </a:pPr>
            <a:r>
              <a:rPr lang="en-US"/>
              <a:t>Feeling overwhelmed</a:t>
            </a:r>
            <a:endParaRPr/>
          </a:p>
          <a:p>
            <a:pPr marL="91440" lvl="0" indent="-127000" algn="l" rtl="0">
              <a:lnSpc>
                <a:spcPct val="90000"/>
              </a:lnSpc>
              <a:spcBef>
                <a:spcPts val="1400"/>
              </a:spcBef>
              <a:spcAft>
                <a:spcPts val="0"/>
              </a:spcAft>
              <a:buSzPts val="2000"/>
              <a:buChar char=" "/>
            </a:pPr>
            <a:r>
              <a:rPr lang="en-US"/>
              <a:t>Lack of knowledge </a:t>
            </a:r>
            <a:endParaRPr/>
          </a:p>
          <a:p>
            <a:pPr marL="91440" lvl="0" indent="-127000" algn="l" rtl="0">
              <a:lnSpc>
                <a:spcPct val="90000"/>
              </a:lnSpc>
              <a:spcBef>
                <a:spcPts val="1400"/>
              </a:spcBef>
              <a:spcAft>
                <a:spcPts val="0"/>
              </a:spcAft>
              <a:buSzPts val="2000"/>
              <a:buChar char=" "/>
            </a:pPr>
            <a:r>
              <a:rPr lang="en-US"/>
              <a:t>Lack of awareness of consequences</a:t>
            </a: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p:txBody>
      </p:sp>
      <p:pic>
        <p:nvPicPr>
          <p:cNvPr id="185" name="Google Shape;185;p11" descr="Free Ringing Cliparts, Download Free Ringing Cliparts png images, Free  ClipArts on Clipart Library"/>
          <p:cNvPicPr preferRelativeResize="0">
            <a:picLocks noGrp="1"/>
          </p:cNvPicPr>
          <p:nvPr>
            <p:ph type="body" idx="2"/>
          </p:nvPr>
        </p:nvPicPr>
        <p:blipFill rotWithShape="1">
          <a:blip r:embed="rId3">
            <a:alphaModFix/>
          </a:blip>
          <a:srcRect/>
          <a:stretch/>
        </p:blipFill>
        <p:spPr>
          <a:xfrm>
            <a:off x="7286730" y="3890376"/>
            <a:ext cx="1807029" cy="1390565"/>
          </a:xfrm>
          <a:prstGeom prst="rect">
            <a:avLst/>
          </a:prstGeom>
          <a:noFill/>
          <a:ln>
            <a:noFill/>
          </a:ln>
        </p:spPr>
      </p:pic>
      <p:pic>
        <p:nvPicPr>
          <p:cNvPr id="186" name="Google Shape;186;p11"/>
          <p:cNvPicPr preferRelativeResize="0"/>
          <p:nvPr/>
        </p:nvPicPr>
        <p:blipFill rotWithShape="1">
          <a:blip r:embed="rId4">
            <a:alphaModFix/>
          </a:blip>
          <a:srcRect/>
          <a:stretch/>
        </p:blipFill>
        <p:spPr>
          <a:xfrm>
            <a:off x="9937820" y="1957430"/>
            <a:ext cx="1590727" cy="1590727"/>
          </a:xfrm>
          <a:prstGeom prst="rect">
            <a:avLst/>
          </a:prstGeom>
          <a:noFill/>
          <a:ln>
            <a:noFill/>
          </a:ln>
        </p:spPr>
      </p:pic>
      <p:pic>
        <p:nvPicPr>
          <p:cNvPr id="187" name="Google Shape;187;p11"/>
          <p:cNvPicPr preferRelativeResize="0"/>
          <p:nvPr/>
        </p:nvPicPr>
        <p:blipFill rotWithShape="1">
          <a:blip r:embed="rId5">
            <a:alphaModFix/>
          </a:blip>
          <a:srcRect/>
          <a:stretch/>
        </p:blipFill>
        <p:spPr>
          <a:xfrm>
            <a:off x="8927175" y="4691481"/>
            <a:ext cx="3019425" cy="1514475"/>
          </a:xfrm>
          <a:prstGeom prst="rect">
            <a:avLst/>
          </a:prstGeom>
          <a:noFill/>
          <a:ln>
            <a:noFill/>
          </a:ln>
        </p:spPr>
      </p:pic>
      <p:pic>
        <p:nvPicPr>
          <p:cNvPr id="188" name="Google Shape;188;p11"/>
          <p:cNvPicPr preferRelativeResize="0"/>
          <p:nvPr/>
        </p:nvPicPr>
        <p:blipFill rotWithShape="1">
          <a:blip r:embed="rId6">
            <a:alphaModFix/>
          </a:blip>
          <a:srcRect/>
          <a:stretch/>
        </p:blipFill>
        <p:spPr>
          <a:xfrm>
            <a:off x="7032851" y="1737360"/>
            <a:ext cx="2676525" cy="1704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Rule based</a:t>
            </a:r>
            <a:endParaRPr/>
          </a:p>
        </p:txBody>
      </p:sp>
      <p:sp>
        <p:nvSpPr>
          <p:cNvPr id="195" name="Google Shape;195;p1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fontScale="92500" lnSpcReduction="10000"/>
          </a:bodyPr>
          <a:lstStyle/>
          <a:p>
            <a:pPr marL="91440" lvl="0" indent="-117475" algn="l" rtl="0">
              <a:lnSpc>
                <a:spcPct val="90000"/>
              </a:lnSpc>
              <a:spcBef>
                <a:spcPts val="0"/>
              </a:spcBef>
              <a:spcAft>
                <a:spcPts val="0"/>
              </a:spcAft>
              <a:buSzPct val="100000"/>
              <a:buChar char=" "/>
            </a:pPr>
            <a:r>
              <a:rPr lang="en-US"/>
              <a:t>Causes for errors</a:t>
            </a:r>
            <a:endParaRPr/>
          </a:p>
          <a:p>
            <a:pPr marL="91440" lvl="0" indent="-117475" algn="l" rtl="0">
              <a:lnSpc>
                <a:spcPct val="90000"/>
              </a:lnSpc>
              <a:spcBef>
                <a:spcPts val="1400"/>
              </a:spcBef>
              <a:spcAft>
                <a:spcPts val="0"/>
              </a:spcAft>
              <a:buSzPct val="100000"/>
              <a:buChar char=" "/>
            </a:pPr>
            <a:r>
              <a:rPr lang="en-US"/>
              <a:t>Apply the wrong rule</a:t>
            </a:r>
            <a:endParaRPr/>
          </a:p>
          <a:p>
            <a:pPr marL="91440" lvl="0" indent="-117475" algn="l" rtl="0">
              <a:lnSpc>
                <a:spcPct val="90000"/>
              </a:lnSpc>
              <a:spcBef>
                <a:spcPts val="1400"/>
              </a:spcBef>
              <a:spcAft>
                <a:spcPts val="0"/>
              </a:spcAft>
              <a:buSzPct val="100000"/>
              <a:buChar char=" "/>
            </a:pPr>
            <a:r>
              <a:rPr lang="en-US"/>
              <a:t>Forget the rule</a:t>
            </a:r>
            <a:endParaRPr/>
          </a:p>
          <a:p>
            <a:pPr marL="0" lvl="0" indent="0" algn="l" rtl="0">
              <a:lnSpc>
                <a:spcPct val="90000"/>
              </a:lnSpc>
              <a:spcBef>
                <a:spcPts val="1400"/>
              </a:spcBef>
              <a:spcAft>
                <a:spcPts val="0"/>
              </a:spcAft>
              <a:buSzPct val="100000"/>
              <a:buNone/>
            </a:pPr>
            <a:r>
              <a:rPr lang="en-US"/>
              <a:t> </a:t>
            </a:r>
            <a:endParaRPr/>
          </a:p>
          <a:p>
            <a:pPr marL="0" lvl="0" indent="0" algn="l" rtl="0">
              <a:lnSpc>
                <a:spcPct val="90000"/>
              </a:lnSpc>
              <a:spcBef>
                <a:spcPts val="1400"/>
              </a:spcBef>
              <a:spcAft>
                <a:spcPts val="0"/>
              </a:spcAft>
              <a:buSzPct val="100000"/>
              <a:buNone/>
            </a:pPr>
            <a:r>
              <a:rPr lang="en-US"/>
              <a:t>Examples can be found in mathematics </a:t>
            </a:r>
            <a:endParaRPr/>
          </a:p>
          <a:p>
            <a:pPr marL="0" lvl="0" indent="0" algn="l" rtl="0">
              <a:lnSpc>
                <a:spcPct val="90000"/>
              </a:lnSpc>
              <a:spcBef>
                <a:spcPts val="1400"/>
              </a:spcBef>
              <a:spcAft>
                <a:spcPts val="0"/>
              </a:spcAft>
              <a:buSzPct val="100000"/>
              <a:buNone/>
            </a:pPr>
            <a:endParaRPr/>
          </a:p>
          <a:p>
            <a:pPr marL="0" lvl="0" indent="0" algn="l" rtl="0">
              <a:lnSpc>
                <a:spcPct val="90000"/>
              </a:lnSpc>
              <a:spcBef>
                <a:spcPts val="1400"/>
              </a:spcBef>
              <a:spcAft>
                <a:spcPts val="0"/>
              </a:spcAft>
              <a:buSzPct val="100000"/>
              <a:buNone/>
            </a:pPr>
            <a:r>
              <a:rPr lang="en-US"/>
              <a:t>2 + 3 x 6 = ?</a:t>
            </a:r>
            <a:endParaRPr/>
          </a:p>
          <a:p>
            <a:pPr marL="0" lvl="0" indent="0" algn="l" rtl="0">
              <a:lnSpc>
                <a:spcPct val="90000"/>
              </a:lnSpc>
              <a:spcBef>
                <a:spcPts val="1400"/>
              </a:spcBef>
              <a:spcAft>
                <a:spcPts val="0"/>
              </a:spcAft>
              <a:buSzPct val="100000"/>
              <a:buNone/>
            </a:pPr>
            <a:r>
              <a:rPr lang="en-US"/>
              <a:t>30</a:t>
            </a:r>
            <a:endParaRPr/>
          </a:p>
          <a:p>
            <a:pPr marL="0" lvl="0" indent="0" algn="l" rtl="0">
              <a:lnSpc>
                <a:spcPct val="90000"/>
              </a:lnSpc>
              <a:spcBef>
                <a:spcPts val="1400"/>
              </a:spcBef>
              <a:spcAft>
                <a:spcPts val="0"/>
              </a:spcAft>
              <a:buSzPct val="100000"/>
              <a:buNone/>
            </a:pPr>
            <a:r>
              <a:rPr lang="en-US"/>
              <a:t> or </a:t>
            </a:r>
            <a:endParaRPr/>
          </a:p>
          <a:p>
            <a:pPr marL="0" lvl="0" indent="0" algn="l" rtl="0">
              <a:lnSpc>
                <a:spcPct val="90000"/>
              </a:lnSpc>
              <a:spcBef>
                <a:spcPts val="1400"/>
              </a:spcBef>
              <a:spcAft>
                <a:spcPts val="0"/>
              </a:spcAft>
              <a:buSzPct val="100000"/>
              <a:buNone/>
            </a:pPr>
            <a:r>
              <a:rPr lang="en-US"/>
              <a:t>20</a:t>
            </a:r>
            <a:endParaRPr/>
          </a:p>
        </p:txBody>
      </p:sp>
      <p:sp>
        <p:nvSpPr>
          <p:cNvPr id="196" name="Google Shape;196;p1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fontScale="92500" lnSpcReduction="10000"/>
          </a:bodyPr>
          <a:lstStyle/>
          <a:p>
            <a:pPr marL="91440" lvl="0" indent="-117475" algn="l" rtl="0">
              <a:lnSpc>
                <a:spcPct val="90000"/>
              </a:lnSpc>
              <a:spcBef>
                <a:spcPts val="0"/>
              </a:spcBef>
              <a:spcAft>
                <a:spcPts val="0"/>
              </a:spcAft>
              <a:buSzPct val="100000"/>
              <a:buChar char=" "/>
            </a:pPr>
            <a:r>
              <a:rPr lang="en-US"/>
              <a:t>Pattern matching- locate or find something in our environment</a:t>
            </a:r>
            <a:endParaRPr/>
          </a:p>
          <a:p>
            <a:pPr marL="91440" lvl="0" indent="-117475" algn="l" rtl="0">
              <a:lnSpc>
                <a:spcPct val="90000"/>
              </a:lnSpc>
              <a:spcBef>
                <a:spcPts val="1400"/>
              </a:spcBef>
              <a:spcAft>
                <a:spcPts val="0"/>
              </a:spcAft>
              <a:buSzPct val="100000"/>
              <a:buChar char=" "/>
            </a:pPr>
            <a:r>
              <a:rPr lang="en-US"/>
              <a:t>Prone to confirmation bias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Confirmation Bias</a:t>
            </a:r>
            <a:endParaRPr/>
          </a:p>
        </p:txBody>
      </p:sp>
      <p:sp>
        <p:nvSpPr>
          <p:cNvPr id="203" name="Google Shape;203;p1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Confirmation bias is the tendency of human being to search for information that confirms ones existing beliefs and reject information that does not. </a:t>
            </a:r>
            <a:endParaRPr/>
          </a:p>
          <a:p>
            <a:pPr marL="91440" lvl="0" indent="-127000" algn="l" rtl="0">
              <a:lnSpc>
                <a:spcPct val="90000"/>
              </a:lnSpc>
              <a:spcBef>
                <a:spcPts val="1400"/>
              </a:spcBef>
              <a:spcAft>
                <a:spcPts val="0"/>
              </a:spcAft>
              <a:buSzPts val="2000"/>
              <a:buChar char=" "/>
            </a:pPr>
            <a:r>
              <a:rPr lang="en-US"/>
              <a:t>This means we see what we think we should see instead of what is actually in front of us. </a:t>
            </a:r>
            <a:endParaRPr/>
          </a:p>
          <a:p>
            <a:pPr marL="91440" lvl="0" indent="-127000" algn="l" rtl="0">
              <a:lnSpc>
                <a:spcPct val="90000"/>
              </a:lnSpc>
              <a:spcBef>
                <a:spcPts val="1400"/>
              </a:spcBef>
              <a:spcAft>
                <a:spcPts val="0"/>
              </a:spcAft>
              <a:buSzPts val="2000"/>
              <a:buChar char=" "/>
            </a:pPr>
            <a:r>
              <a:rPr lang="en-US"/>
              <a:t>Scripts written for Sinequan (doxepin) were mistaken for Singulair (montelukast) reported in Pharmacy Times</a:t>
            </a:r>
            <a:endParaRPr/>
          </a:p>
          <a:p>
            <a:pPr marL="91440" lvl="0" indent="0" algn="l" rtl="0">
              <a:lnSpc>
                <a:spcPct val="90000"/>
              </a:lnSpc>
              <a:spcBef>
                <a:spcPts val="1400"/>
              </a:spcBef>
              <a:spcAft>
                <a:spcPts val="0"/>
              </a:spcAft>
              <a:buSzPts val="2000"/>
              <a:buNone/>
            </a:pPr>
            <a:endParaRPr/>
          </a:p>
        </p:txBody>
      </p:sp>
      <p:pic>
        <p:nvPicPr>
          <p:cNvPr id="204" name="Google Shape;204;p13"/>
          <p:cNvPicPr preferRelativeResize="0"/>
          <p:nvPr/>
        </p:nvPicPr>
        <p:blipFill rotWithShape="1">
          <a:blip r:embed="rId3">
            <a:alphaModFix/>
          </a:blip>
          <a:srcRect b="36903"/>
          <a:stretch/>
        </p:blipFill>
        <p:spPr>
          <a:xfrm>
            <a:off x="4893547" y="3918857"/>
            <a:ext cx="2608594" cy="21945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Change Blindness</a:t>
            </a:r>
            <a:endParaRPr/>
          </a:p>
        </p:txBody>
      </p:sp>
      <p:sp>
        <p:nvSpPr>
          <p:cNvPr id="211" name="Google Shape;211;p14"/>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The inability of our visual system to detect alterations to something in plain view. </a:t>
            </a:r>
            <a:endParaRPr/>
          </a:p>
          <a:p>
            <a:pPr marL="91440" lvl="0" indent="-127000" algn="l" rtl="0">
              <a:lnSpc>
                <a:spcPct val="90000"/>
              </a:lnSpc>
              <a:spcBef>
                <a:spcPts val="1400"/>
              </a:spcBef>
              <a:spcAft>
                <a:spcPts val="0"/>
              </a:spcAft>
              <a:buSzPts val="2000"/>
              <a:buChar char=" "/>
            </a:pPr>
            <a:r>
              <a:rPr lang="en-US"/>
              <a:t>Door Study </a:t>
            </a:r>
            <a:r>
              <a:rPr lang="en-US" baseline="30000"/>
              <a:t>8</a:t>
            </a:r>
            <a:endParaRPr/>
          </a:p>
          <a:p>
            <a:pPr marL="91440" lvl="0" indent="-177800" algn="l" rtl="0">
              <a:lnSpc>
                <a:spcPct val="90000"/>
              </a:lnSpc>
              <a:spcBef>
                <a:spcPts val="1400"/>
              </a:spcBef>
              <a:spcAft>
                <a:spcPts val="0"/>
              </a:spcAft>
              <a:buSzPts val="2800"/>
              <a:buChar char=" "/>
            </a:pPr>
            <a:r>
              <a:rPr lang="en-US" sz="2800" baseline="30000"/>
              <a:t>Pedestrian with a map stopped another person to ask for directions while mid conversation someone carrying a door walked between them and a new person replaced the one asking for directions, 50% of people did not notice that the person asking for directions had changed.  </a:t>
            </a: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According to the Insurance Institute of Highway safety when people drive and talk on their phones they often fail to notice unexpected events, for example motorcycles.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5"/>
          <p:cNvSpPr txBox="1">
            <a:spLocks noGrp="1"/>
          </p:cNvSpPr>
          <p:nvPr>
            <p:ph type="body" idx="4294967295"/>
          </p:nvPr>
        </p:nvSpPr>
        <p:spPr>
          <a:xfrm>
            <a:off x="2133600" y="1846263"/>
            <a:ext cx="10058400" cy="4022725"/>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u="sng">
                <a:solidFill>
                  <a:schemeClr val="hlink"/>
                </a:solidFill>
                <a:hlinkClick r:id="rId3"/>
              </a:rPr>
              <a:t>https://www.youtube.com/watch?v=pqgwZEdoH5w</a:t>
            </a: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Inattentional Blindness</a:t>
            </a:r>
            <a:endParaRPr/>
          </a:p>
        </p:txBody>
      </p:sp>
      <p:sp>
        <p:nvSpPr>
          <p:cNvPr id="223" name="Google Shape;223;p16"/>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We see only what the brain tells us to see</a:t>
            </a:r>
            <a:endParaRPr/>
          </a:p>
          <a:p>
            <a:pPr marL="91440" lvl="0" indent="-127000" algn="l" rtl="0">
              <a:lnSpc>
                <a:spcPct val="90000"/>
              </a:lnSpc>
              <a:spcBef>
                <a:spcPts val="1400"/>
              </a:spcBef>
              <a:spcAft>
                <a:spcPts val="0"/>
              </a:spcAft>
              <a:buSzPts val="2000"/>
              <a:buChar char=" "/>
            </a:pPr>
            <a:r>
              <a:rPr lang="en-US"/>
              <a:t>Human factors calls this the Grand Illusion</a:t>
            </a:r>
            <a:endParaRPr/>
          </a:p>
          <a:p>
            <a:pPr marL="91440" lvl="0" indent="-127000" algn="l" rtl="0">
              <a:lnSpc>
                <a:spcPct val="90000"/>
              </a:lnSpc>
              <a:spcBef>
                <a:spcPts val="1400"/>
              </a:spcBef>
              <a:spcAft>
                <a:spcPts val="0"/>
              </a:spcAft>
              <a:buSzPts val="2000"/>
              <a:buChar char=" "/>
            </a:pPr>
            <a:r>
              <a:rPr lang="en-US"/>
              <a:t>Brain fills in gaps with what we think should be there</a:t>
            </a: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Why might this happen? </a:t>
            </a:r>
            <a:endParaRPr/>
          </a:p>
          <a:p>
            <a:pPr marL="91440" lvl="0" indent="-127000" algn="l" rtl="0">
              <a:lnSpc>
                <a:spcPct val="90000"/>
              </a:lnSpc>
              <a:spcBef>
                <a:spcPts val="1400"/>
              </a:spcBef>
              <a:spcAft>
                <a:spcPts val="0"/>
              </a:spcAft>
              <a:buSzPts val="2000"/>
              <a:buChar char=" "/>
            </a:pPr>
            <a:r>
              <a:rPr lang="en-US"/>
              <a:t>Conspicuity </a:t>
            </a:r>
            <a:r>
              <a:rPr lang="en-US" baseline="30000"/>
              <a:t>9</a:t>
            </a:r>
            <a:endParaRPr/>
          </a:p>
          <a:p>
            <a:pPr marL="91440" lvl="0" indent="-127000" algn="l" rtl="0">
              <a:lnSpc>
                <a:spcPct val="90000"/>
              </a:lnSpc>
              <a:spcBef>
                <a:spcPts val="1400"/>
              </a:spcBef>
              <a:spcAft>
                <a:spcPts val="0"/>
              </a:spcAft>
              <a:buSzPts val="2000"/>
              <a:buChar char=" "/>
            </a:pPr>
            <a:r>
              <a:rPr lang="en-US"/>
              <a:t>Mental workload</a:t>
            </a:r>
            <a:endParaRPr/>
          </a:p>
        </p:txBody>
      </p:sp>
      <p:sp>
        <p:nvSpPr>
          <p:cNvPr id="224" name="Google Shape;224;p16"/>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000"/>
              <a:buNone/>
            </a:pP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Skill based</a:t>
            </a:r>
            <a:endParaRPr/>
          </a:p>
        </p:txBody>
      </p:sp>
      <p:sp>
        <p:nvSpPr>
          <p:cNvPr id="231" name="Google Shape;231;p17"/>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Automatic pilot</a:t>
            </a:r>
            <a:endParaRPr/>
          </a:p>
          <a:p>
            <a:pPr marL="91440" lvl="0" indent="-127000" algn="l" rtl="0">
              <a:lnSpc>
                <a:spcPct val="90000"/>
              </a:lnSpc>
              <a:spcBef>
                <a:spcPts val="1400"/>
              </a:spcBef>
              <a:spcAft>
                <a:spcPts val="0"/>
              </a:spcAft>
              <a:buSzPts val="2000"/>
              <a:buChar char=" "/>
            </a:pPr>
            <a:r>
              <a:rPr lang="en-US"/>
              <a:t>Mental slips and lapses when our attention is diverted even for a moment</a:t>
            </a:r>
            <a:endParaRPr/>
          </a:p>
          <a:p>
            <a:pPr marL="91440" lvl="0" indent="-127000" algn="l" rtl="0">
              <a:lnSpc>
                <a:spcPct val="90000"/>
              </a:lnSpc>
              <a:spcBef>
                <a:spcPts val="1400"/>
              </a:spcBef>
              <a:spcAft>
                <a:spcPts val="0"/>
              </a:spcAft>
              <a:buSzPts val="2000"/>
              <a:buChar char=" "/>
            </a:pPr>
            <a:r>
              <a:rPr lang="en-US"/>
              <a:t>Slip is not doing what you are supposed to do</a:t>
            </a:r>
            <a:endParaRPr/>
          </a:p>
          <a:p>
            <a:pPr marL="91440" lvl="0" indent="-127000" algn="l" rtl="0">
              <a:lnSpc>
                <a:spcPct val="90000"/>
              </a:lnSpc>
              <a:spcBef>
                <a:spcPts val="1400"/>
              </a:spcBef>
              <a:spcAft>
                <a:spcPts val="0"/>
              </a:spcAft>
              <a:buSzPts val="2000"/>
              <a:buChar char=" "/>
            </a:pPr>
            <a:r>
              <a:rPr lang="en-US"/>
              <a:t>Lapse forgetting to do something  </a:t>
            </a: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Use checklists, write procedures, try to ensure distractions are minimized</a:t>
            </a:r>
            <a:endParaRPr/>
          </a:p>
          <a:p>
            <a:pPr marL="91440" lvl="0" indent="-127000" algn="l" rtl="0">
              <a:lnSpc>
                <a:spcPct val="90000"/>
              </a:lnSpc>
              <a:spcBef>
                <a:spcPts val="1400"/>
              </a:spcBef>
              <a:spcAft>
                <a:spcPts val="0"/>
              </a:spcAft>
              <a:buSzPts val="2000"/>
              <a:buChar char=" "/>
            </a:pPr>
            <a:r>
              <a:rPr lang="en-US"/>
              <a:t> </a:t>
            </a: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Human Error</a:t>
            </a:r>
            <a:endParaRPr/>
          </a:p>
        </p:txBody>
      </p:sp>
      <p:sp>
        <p:nvSpPr>
          <p:cNvPr id="238" name="Google Shape;238;p18"/>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400"/>
              <a:buNone/>
            </a:pPr>
            <a:r>
              <a:rPr lang="en-US" sz="2400"/>
              <a:t>Remember NOT a behavioral choice </a:t>
            </a:r>
            <a:endParaRPr/>
          </a:p>
          <a:p>
            <a:pPr marL="0" lvl="0" indent="0" algn="l" rtl="0">
              <a:lnSpc>
                <a:spcPct val="90000"/>
              </a:lnSpc>
              <a:spcBef>
                <a:spcPts val="1400"/>
              </a:spcBef>
              <a:spcAft>
                <a:spcPts val="0"/>
              </a:spcAft>
              <a:buSzPts val="2400"/>
              <a:buNone/>
            </a:pPr>
            <a:r>
              <a:rPr lang="en-US" sz="2400"/>
              <a:t>The best way to manage human error is to examine the system and console the individual. </a:t>
            </a:r>
            <a:endParaRPr/>
          </a:p>
        </p:txBody>
      </p:sp>
      <p:pic>
        <p:nvPicPr>
          <p:cNvPr id="239" name="Google Shape;239;p18" descr="Tough days have to end too. an unrecognizable doctor consoling a colleague at work."/>
          <p:cNvPicPr preferRelativeResize="0">
            <a:picLocks noGrp="1"/>
          </p:cNvPicPr>
          <p:nvPr>
            <p:ph type="body" idx="2"/>
          </p:nvPr>
        </p:nvPicPr>
        <p:blipFill rotWithShape="1">
          <a:blip r:embed="rId3">
            <a:alphaModFix/>
          </a:blip>
          <a:srcRect/>
          <a:stretch/>
        </p:blipFill>
        <p:spPr>
          <a:xfrm>
            <a:off x="6218238" y="1986147"/>
            <a:ext cx="4937125" cy="374295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Medication Error</a:t>
            </a:r>
            <a:endParaRPr/>
          </a:p>
        </p:txBody>
      </p:sp>
      <p:sp>
        <p:nvSpPr>
          <p:cNvPr id="246" name="Google Shape;246;p19"/>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000"/>
              <a:buNone/>
            </a:pPr>
            <a:endParaRPr b="1"/>
          </a:p>
          <a:p>
            <a:pPr marL="91440" lvl="0" indent="-177800" algn="l" rtl="0">
              <a:lnSpc>
                <a:spcPct val="90000"/>
              </a:lnSpc>
              <a:spcBef>
                <a:spcPts val="1400"/>
              </a:spcBef>
              <a:spcAft>
                <a:spcPts val="0"/>
              </a:spcAft>
              <a:buSzPts val="2800"/>
              <a:buChar char=" "/>
            </a:pPr>
            <a:r>
              <a:rPr lang="en-US" sz="2800" b="1"/>
              <a:t>At risk behavior </a:t>
            </a:r>
            <a:r>
              <a:rPr lang="en-US" sz="2800"/>
              <a:t>is a </a:t>
            </a:r>
            <a:r>
              <a:rPr lang="en-US" sz="2800" u="sng"/>
              <a:t>choice or set of choices </a:t>
            </a:r>
            <a:r>
              <a:rPr lang="en-US" sz="2800"/>
              <a:t>made by an employee that increases risk, however employee believes risk is justified, or risk is not recognized. This often happens when employees are trying to do more with less. </a:t>
            </a:r>
            <a:r>
              <a:rPr lang="en-US" sz="2800" baseline="30000"/>
              <a:t>10</a:t>
            </a: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a:p>
            <a:pPr marL="91440" lvl="0" indent="-190500" algn="l" rtl="0">
              <a:lnSpc>
                <a:spcPct val="90000"/>
              </a:lnSpc>
              <a:spcBef>
                <a:spcPts val="1400"/>
              </a:spcBef>
              <a:spcAft>
                <a:spcPts val="0"/>
              </a:spcAft>
              <a:buSzPts val="3000"/>
              <a:buChar char=" "/>
            </a:pPr>
            <a:r>
              <a:rPr lang="en-US" sz="3000"/>
              <a:t>Incentives for unsafe behaviors should be sought out and removed, and staff coached on making better decisions</a:t>
            </a: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Arial"/>
              <a:buNone/>
            </a:pPr>
            <a:r>
              <a:rPr lang="en-US" sz="6000" dirty="0"/>
              <a:t>Medication Safety – How to Identify and Improve Medication Errors</a:t>
            </a:r>
            <a:endParaRPr sz="6000" dirty="0"/>
          </a:p>
        </p:txBody>
      </p:sp>
      <p:sp>
        <p:nvSpPr>
          <p:cNvPr id="122" name="Google Shape;122;p2"/>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a:t>SARAH GARCIA PHARMD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How to identify at risk behaviors </a:t>
            </a:r>
            <a:endParaRPr/>
          </a:p>
        </p:txBody>
      </p:sp>
      <p:sp>
        <p:nvSpPr>
          <p:cNvPr id="253" name="Google Shape;253;p20"/>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What shortcuts to we take to get the work done?</a:t>
            </a:r>
            <a:endParaRPr/>
          </a:p>
          <a:p>
            <a:pPr marL="91440" lvl="0" indent="-127000" algn="l" rtl="0">
              <a:lnSpc>
                <a:spcPct val="90000"/>
              </a:lnSpc>
              <a:spcBef>
                <a:spcPts val="1400"/>
              </a:spcBef>
              <a:spcAft>
                <a:spcPts val="0"/>
              </a:spcAft>
              <a:buSzPts val="2000"/>
              <a:buChar char=" "/>
            </a:pPr>
            <a:r>
              <a:rPr lang="en-US"/>
              <a:t>What work around do we utilize to achieve our goal?</a:t>
            </a:r>
            <a:endParaRPr/>
          </a:p>
          <a:p>
            <a:pPr marL="91440" lvl="0" indent="-127000" algn="l" rtl="0">
              <a:lnSpc>
                <a:spcPct val="90000"/>
              </a:lnSpc>
              <a:spcBef>
                <a:spcPts val="1400"/>
              </a:spcBef>
              <a:spcAft>
                <a:spcPts val="0"/>
              </a:spcAft>
              <a:buSzPts val="2000"/>
              <a:buChar char=" "/>
            </a:pPr>
            <a:r>
              <a:rPr lang="en-US"/>
              <a:t>How do we get the work done when short staffed?</a:t>
            </a:r>
            <a:endParaRPr/>
          </a:p>
          <a:p>
            <a:pPr marL="91440" lvl="0" indent="-127000" algn="l" rtl="0">
              <a:lnSpc>
                <a:spcPct val="90000"/>
              </a:lnSpc>
              <a:spcBef>
                <a:spcPts val="1400"/>
              </a:spcBef>
              <a:spcAft>
                <a:spcPts val="0"/>
              </a:spcAft>
              <a:buSzPts val="2000"/>
              <a:buChar char=" "/>
            </a:pPr>
            <a:r>
              <a:rPr lang="en-US"/>
              <a:t>What system issues are causing frustration ?</a:t>
            </a: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Examples: technology work arounds, carrying medication in pockets, not labeling syringes, unnecessary verbal orders, borrowing medications, estimated weight, disregarding patient concerns</a:t>
            </a: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Managing At Risk Behavior</a:t>
            </a:r>
            <a:endParaRPr/>
          </a:p>
        </p:txBody>
      </p:sp>
      <p:sp>
        <p:nvSpPr>
          <p:cNvPr id="260" name="Google Shape;260;p2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One thing to recognize is at risk behavior is often a work around for a problem so it is considered a sign of critical thinking, resourcefulness, productive- First order problem solving rarely reported </a:t>
            </a:r>
            <a:endParaRPr/>
          </a:p>
          <a:p>
            <a:pPr marL="91440" lvl="0" indent="-127000" algn="l" rtl="0">
              <a:lnSpc>
                <a:spcPct val="90000"/>
              </a:lnSpc>
              <a:spcBef>
                <a:spcPts val="1400"/>
              </a:spcBef>
              <a:spcAft>
                <a:spcPts val="0"/>
              </a:spcAft>
              <a:buSzPts val="2000"/>
              <a:buChar char=" "/>
            </a:pPr>
            <a:r>
              <a:rPr lang="en-US"/>
              <a:t>Promote resiliency and reporting of at risk behaviors </a:t>
            </a: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Conduct an investigation</a:t>
            </a:r>
            <a:endParaRPr/>
          </a:p>
          <a:p>
            <a:pPr marL="384048" lvl="1" indent="-182880" algn="l" rtl="0">
              <a:lnSpc>
                <a:spcPct val="90000"/>
              </a:lnSpc>
              <a:spcBef>
                <a:spcPts val="400"/>
              </a:spcBef>
              <a:spcAft>
                <a:spcPts val="0"/>
              </a:spcAft>
              <a:buSzPts val="1800"/>
              <a:buChar char="◦"/>
            </a:pPr>
            <a:r>
              <a:rPr lang="en-US"/>
              <a:t>How prevalent is the behavior?</a:t>
            </a:r>
            <a:endParaRPr/>
          </a:p>
          <a:p>
            <a:pPr marL="384048" lvl="1" indent="-182880" algn="l" rtl="0">
              <a:lnSpc>
                <a:spcPct val="90000"/>
              </a:lnSpc>
              <a:spcBef>
                <a:spcPts val="600"/>
              </a:spcBef>
              <a:spcAft>
                <a:spcPts val="0"/>
              </a:spcAft>
              <a:buSzPts val="1800"/>
              <a:buChar char="◦"/>
            </a:pPr>
            <a:r>
              <a:rPr lang="en-US"/>
              <a:t>What are system based causes?</a:t>
            </a:r>
            <a:endParaRPr/>
          </a:p>
          <a:p>
            <a:pPr marL="384048" lvl="1" indent="-182880" algn="l" rtl="0">
              <a:lnSpc>
                <a:spcPct val="90000"/>
              </a:lnSpc>
              <a:spcBef>
                <a:spcPts val="600"/>
              </a:spcBef>
              <a:spcAft>
                <a:spcPts val="0"/>
              </a:spcAft>
              <a:buSzPts val="1800"/>
              <a:buChar char="◦"/>
            </a:pPr>
            <a:r>
              <a:rPr lang="en-US"/>
              <a:t>Are there any personal factors causing the behavior?</a:t>
            </a:r>
            <a:endParaRPr/>
          </a:p>
          <a:p>
            <a:pPr marL="384048" lvl="1" indent="-182880" algn="l" rtl="0">
              <a:lnSpc>
                <a:spcPct val="90000"/>
              </a:lnSpc>
              <a:spcBef>
                <a:spcPts val="600"/>
              </a:spcBef>
              <a:spcAft>
                <a:spcPts val="0"/>
              </a:spcAft>
              <a:buSzPts val="1800"/>
              <a:buChar char="◦"/>
            </a:pPr>
            <a:r>
              <a:rPr lang="en-US"/>
              <a:t>Are you rewarding the unsafe behavior?</a:t>
            </a:r>
            <a:endParaRPr/>
          </a:p>
          <a:p>
            <a:pPr marL="91440" lvl="0" indent="0" algn="l" rtl="0">
              <a:lnSpc>
                <a:spcPct val="90000"/>
              </a:lnSpc>
              <a:spcBef>
                <a:spcPts val="1600"/>
              </a:spcBef>
              <a:spcAft>
                <a:spcPts val="0"/>
              </a:spcAft>
              <a:buSzPts val="2000"/>
              <a:buNone/>
            </a:pP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First Order Problem Solving</a:t>
            </a:r>
            <a:endParaRPr/>
          </a:p>
        </p:txBody>
      </p:sp>
      <p:sp>
        <p:nvSpPr>
          <p:cNvPr id="267" name="Google Shape;267;p22"/>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en-US"/>
              <a:t>First order problem solving merely transfers the problem to another time, person, or place; a temporary work around. </a:t>
            </a:r>
            <a:endParaRPr/>
          </a:p>
          <a:p>
            <a:pPr marL="0" lvl="0" indent="0" algn="l" rtl="0">
              <a:lnSpc>
                <a:spcPct val="90000"/>
              </a:lnSpc>
              <a:spcBef>
                <a:spcPts val="1400"/>
              </a:spcBef>
              <a:spcAft>
                <a:spcPts val="0"/>
              </a:spcAft>
              <a:buSzPts val="2000"/>
              <a:buNone/>
            </a:pPr>
            <a:endParaRPr/>
          </a:p>
          <a:p>
            <a:pPr marL="0" lvl="0" indent="0" algn="l" rtl="0">
              <a:lnSpc>
                <a:spcPct val="90000"/>
              </a:lnSpc>
              <a:spcBef>
                <a:spcPts val="1400"/>
              </a:spcBef>
              <a:spcAft>
                <a:spcPts val="0"/>
              </a:spcAft>
              <a:buSzPts val="2000"/>
              <a:buNone/>
            </a:pPr>
            <a:r>
              <a:rPr lang="en-US"/>
              <a:t>Hewitt et al.</a:t>
            </a:r>
            <a:r>
              <a:rPr lang="en-US" baseline="30000"/>
              <a:t>11</a:t>
            </a:r>
            <a:r>
              <a:rPr lang="en-US"/>
              <a:t> describes this as “fixing and forgetting”. The research team found this was a choice for how to address problems chosen predominantly by physicians, nurses, pharmacists and other healthcare practitioners when faced with problems they could resolve temporarily or work around, even with problems that threatened safety. </a:t>
            </a:r>
            <a:endParaRPr/>
          </a:p>
          <a:p>
            <a:pPr marL="0" lvl="0" indent="0" algn="l" rtl="0">
              <a:lnSpc>
                <a:spcPct val="90000"/>
              </a:lnSpc>
              <a:spcBef>
                <a:spcPts val="1400"/>
              </a:spcBef>
              <a:spcAft>
                <a:spcPts val="0"/>
              </a:spcAft>
              <a:buSzPts val="2000"/>
              <a:buNone/>
            </a:pPr>
            <a:endParaRPr/>
          </a:p>
          <a:p>
            <a:pPr marL="0" lvl="0" indent="0" algn="l" rtl="0">
              <a:lnSpc>
                <a:spcPct val="90000"/>
              </a:lnSpc>
              <a:spcBef>
                <a:spcPts val="1400"/>
              </a:spcBef>
              <a:spcAft>
                <a:spcPts val="0"/>
              </a:spcAft>
              <a:buSzPts val="2000"/>
              <a:buNone/>
            </a:pPr>
            <a:r>
              <a:rPr lang="en-US"/>
              <a:t>A similar study by Tucker et al.</a:t>
            </a:r>
            <a:r>
              <a:rPr lang="en-US" baseline="30000"/>
              <a:t>12</a:t>
            </a:r>
            <a:r>
              <a:rPr lang="en-US"/>
              <a:t> found 92% of nurses responded to obstacles in their work with first order problem solving and failed to report the problem for system wide learning and resolution.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Second Order Problem Solving</a:t>
            </a:r>
            <a:endParaRPr/>
          </a:p>
        </p:txBody>
      </p:sp>
      <p:sp>
        <p:nvSpPr>
          <p:cNvPr id="273" name="Google Shape;273;p2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Second Order Problem solving is an attempt to understand why the problem exists and aiming to correct the problem. </a:t>
            </a:r>
            <a:endParaRPr/>
          </a:p>
          <a:p>
            <a:pPr marL="91440" lvl="0" indent="-127000" algn="l" rtl="0">
              <a:lnSpc>
                <a:spcPct val="90000"/>
              </a:lnSpc>
              <a:spcBef>
                <a:spcPts val="1400"/>
              </a:spcBef>
              <a:spcAft>
                <a:spcPts val="0"/>
              </a:spcAft>
              <a:buSzPts val="2000"/>
              <a:buChar char=" "/>
            </a:pPr>
            <a:r>
              <a:rPr lang="en-US"/>
              <a:t>Reporting errors, reporting near misses, looking at cause analysis, </a:t>
            </a:r>
            <a:endParaRPr/>
          </a:p>
          <a:p>
            <a:pPr marL="91440" lvl="0" indent="-127000" algn="l" rtl="0">
              <a:lnSpc>
                <a:spcPct val="90000"/>
              </a:lnSpc>
              <a:spcBef>
                <a:spcPts val="1400"/>
              </a:spcBef>
              <a:spcAft>
                <a:spcPts val="0"/>
              </a:spcAft>
              <a:buSzPts val="2000"/>
              <a:buChar char=" "/>
            </a:pPr>
            <a:r>
              <a:rPr lang="en-US"/>
              <a:t>Near misses: occur more frequently than adverse events and have very similar causes as adverse events helping to shed light on system vulnerabilities </a:t>
            </a:r>
            <a:endParaRPr/>
          </a:p>
          <a:p>
            <a:pPr marL="91440" lvl="0" indent="-127000" algn="l" rtl="0">
              <a:lnSpc>
                <a:spcPct val="90000"/>
              </a:lnSpc>
              <a:spcBef>
                <a:spcPts val="1400"/>
              </a:spcBef>
              <a:spcAft>
                <a:spcPts val="0"/>
              </a:spcAft>
              <a:buSzPts val="2000"/>
              <a:buChar char=" "/>
            </a:pPr>
            <a:r>
              <a:rPr lang="en-US"/>
              <a:t>Cause Analysis; a critical step in learning about the errors and how to improve the process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Medication Error</a:t>
            </a:r>
            <a:endParaRPr/>
          </a:p>
        </p:txBody>
      </p:sp>
      <p:sp>
        <p:nvSpPr>
          <p:cNvPr id="280" name="Google Shape;280;p24"/>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lnSpcReduction="10000"/>
          </a:bodyPr>
          <a:lstStyle/>
          <a:p>
            <a:pPr marL="91440" lvl="0" indent="0" algn="l" rtl="0">
              <a:lnSpc>
                <a:spcPct val="90000"/>
              </a:lnSpc>
              <a:spcBef>
                <a:spcPts val="0"/>
              </a:spcBef>
              <a:spcAft>
                <a:spcPts val="0"/>
              </a:spcAft>
              <a:buSzPts val="2000"/>
              <a:buNone/>
            </a:pPr>
            <a:endParaRPr/>
          </a:p>
          <a:p>
            <a:pPr marL="91440" lvl="0" indent="-177800" algn="l" rtl="0">
              <a:lnSpc>
                <a:spcPct val="90000"/>
              </a:lnSpc>
              <a:spcBef>
                <a:spcPts val="1400"/>
              </a:spcBef>
              <a:spcAft>
                <a:spcPts val="0"/>
              </a:spcAft>
              <a:buSzPts val="2800"/>
              <a:buChar char=" "/>
            </a:pPr>
            <a:r>
              <a:rPr lang="en-US" sz="2800"/>
              <a:t>Reckless behavior is a blame worthy behavior. </a:t>
            </a:r>
            <a:endParaRPr/>
          </a:p>
          <a:p>
            <a:pPr marL="91440" lvl="0" indent="-152400" algn="l" rtl="0">
              <a:lnSpc>
                <a:spcPct val="90000"/>
              </a:lnSpc>
              <a:spcBef>
                <a:spcPts val="1400"/>
              </a:spcBef>
              <a:spcAft>
                <a:spcPts val="0"/>
              </a:spcAft>
              <a:buSzPts val="2400"/>
              <a:buChar char=" "/>
            </a:pPr>
            <a:r>
              <a:rPr lang="en-US" sz="2400"/>
              <a:t>Conscious disregard of what is known to be a substantial and unjustifiable risk.</a:t>
            </a:r>
            <a:endParaRPr/>
          </a:p>
          <a:p>
            <a:pPr marL="91440" lvl="0" indent="-152400" algn="l" rtl="0">
              <a:lnSpc>
                <a:spcPct val="90000"/>
              </a:lnSpc>
              <a:spcBef>
                <a:spcPts val="1400"/>
              </a:spcBef>
              <a:spcAft>
                <a:spcPts val="0"/>
              </a:spcAft>
              <a:buSzPts val="2400"/>
              <a:buChar char=" "/>
            </a:pPr>
            <a:r>
              <a:rPr lang="en-US" sz="2400"/>
              <a:t>Behave intentionally, do not believe risk is justified, putting themselves first, not the norm. </a:t>
            </a:r>
            <a:endParaRPr/>
          </a:p>
          <a:p>
            <a:pPr marL="91440" lvl="0" indent="0" algn="l" rtl="0">
              <a:lnSpc>
                <a:spcPct val="90000"/>
              </a:lnSpc>
              <a:spcBef>
                <a:spcPts val="1400"/>
              </a:spcBef>
              <a:spcAft>
                <a:spcPts val="0"/>
              </a:spcAft>
              <a:buSzPts val="2400"/>
              <a:buNone/>
            </a:pPr>
            <a:endParaRPr sz="2400"/>
          </a:p>
          <a:p>
            <a:pPr marL="91440" lvl="0" indent="-152400" algn="l" rtl="0">
              <a:lnSpc>
                <a:spcPct val="90000"/>
              </a:lnSpc>
              <a:spcBef>
                <a:spcPts val="1400"/>
              </a:spcBef>
              <a:spcAft>
                <a:spcPts val="0"/>
              </a:spcAft>
              <a:buSzPts val="2400"/>
              <a:buChar char=" "/>
            </a:pPr>
            <a:r>
              <a:rPr lang="en-US" sz="2400"/>
              <a:t>Do not have to wait for harm to result to address this</a:t>
            </a:r>
            <a:endParaRPr/>
          </a:p>
          <a:p>
            <a:pPr marL="91440" lvl="0" indent="-152400" algn="l" rtl="0">
              <a:lnSpc>
                <a:spcPct val="90000"/>
              </a:lnSpc>
              <a:spcBef>
                <a:spcPts val="1400"/>
              </a:spcBef>
              <a:spcAft>
                <a:spcPts val="0"/>
              </a:spcAft>
              <a:buSzPts val="2400"/>
              <a:buChar char=" "/>
            </a:pPr>
            <a:r>
              <a:rPr lang="en-US" sz="2400"/>
              <a:t>With remedial action or disciplinary action</a:t>
            </a: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Which of the following is NOT an example of at risk behavior?</a:t>
            </a:r>
            <a:endParaRPr/>
          </a:p>
        </p:txBody>
      </p:sp>
      <p:sp>
        <p:nvSpPr>
          <p:cNvPr id="286" name="Google Shape;286;p25"/>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000"/>
              <a:buNone/>
            </a:pP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A. Making a calculation error</a:t>
            </a:r>
            <a:endParaRPr/>
          </a:p>
          <a:p>
            <a:pPr marL="91440" lvl="0" indent="-127000" algn="l" rtl="0">
              <a:lnSpc>
                <a:spcPct val="90000"/>
              </a:lnSpc>
              <a:spcBef>
                <a:spcPts val="1400"/>
              </a:spcBef>
              <a:spcAft>
                <a:spcPts val="0"/>
              </a:spcAft>
              <a:buSzPts val="2000"/>
              <a:buChar char=" "/>
            </a:pPr>
            <a:r>
              <a:rPr lang="en-US"/>
              <a:t>B. Not labeling a syringe that leaves the hands of the preparer</a:t>
            </a:r>
            <a:endParaRPr/>
          </a:p>
          <a:p>
            <a:pPr marL="91440" lvl="0" indent="-127000" algn="l" rtl="0">
              <a:lnSpc>
                <a:spcPct val="90000"/>
              </a:lnSpc>
              <a:spcBef>
                <a:spcPts val="1400"/>
              </a:spcBef>
              <a:spcAft>
                <a:spcPts val="0"/>
              </a:spcAft>
              <a:buSzPts val="2000"/>
              <a:buChar char=" "/>
            </a:pPr>
            <a:r>
              <a:rPr lang="en-US"/>
              <a:t>C. Utilizing a workaround for a system that is too slow</a:t>
            </a:r>
            <a:endParaRPr/>
          </a:p>
          <a:p>
            <a:pPr marL="91440" lvl="0" indent="-127000" algn="l" rtl="0">
              <a:lnSpc>
                <a:spcPct val="90000"/>
              </a:lnSpc>
              <a:spcBef>
                <a:spcPts val="1400"/>
              </a:spcBef>
              <a:spcAft>
                <a:spcPts val="0"/>
              </a:spcAft>
              <a:buSzPts val="2000"/>
              <a:buChar char=" "/>
            </a:pPr>
            <a:r>
              <a:rPr lang="en-US"/>
              <a:t>D. Overriding an alert without fully considering its importance</a:t>
            </a: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1cc360d491a_0_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Which of the following is NOT an example of at risk behavior?</a:t>
            </a:r>
            <a:endParaRPr/>
          </a:p>
        </p:txBody>
      </p:sp>
      <p:sp>
        <p:nvSpPr>
          <p:cNvPr id="292" name="Google Shape;292;g1cc360d491a_0_0"/>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000"/>
              <a:buNone/>
            </a:pP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highlight>
                  <a:srgbClr val="FFFF00"/>
                </a:highlight>
              </a:rPr>
              <a:t>A. Making a calculation error</a:t>
            </a:r>
            <a:endParaRPr>
              <a:highlight>
                <a:srgbClr val="FFFF00"/>
              </a:highlight>
            </a:endParaRPr>
          </a:p>
          <a:p>
            <a:pPr marL="91440" lvl="0" indent="-127000" algn="l" rtl="0">
              <a:lnSpc>
                <a:spcPct val="90000"/>
              </a:lnSpc>
              <a:spcBef>
                <a:spcPts val="1400"/>
              </a:spcBef>
              <a:spcAft>
                <a:spcPts val="0"/>
              </a:spcAft>
              <a:buSzPts val="2000"/>
              <a:buChar char=" "/>
            </a:pPr>
            <a:r>
              <a:rPr lang="en-US"/>
              <a:t>B. Not labeling a syringe that leaves the hands of the preparer</a:t>
            </a:r>
            <a:endParaRPr/>
          </a:p>
          <a:p>
            <a:pPr marL="91440" lvl="0" indent="-127000" algn="l" rtl="0">
              <a:lnSpc>
                <a:spcPct val="90000"/>
              </a:lnSpc>
              <a:spcBef>
                <a:spcPts val="1400"/>
              </a:spcBef>
              <a:spcAft>
                <a:spcPts val="0"/>
              </a:spcAft>
              <a:buSzPts val="2000"/>
              <a:buChar char=" "/>
            </a:pPr>
            <a:r>
              <a:rPr lang="en-US"/>
              <a:t>C. Utilizing a workaround for a system that is too slow</a:t>
            </a:r>
            <a:endParaRPr/>
          </a:p>
          <a:p>
            <a:pPr marL="91440" lvl="0" indent="-127000" algn="l" rtl="0">
              <a:lnSpc>
                <a:spcPct val="90000"/>
              </a:lnSpc>
              <a:spcBef>
                <a:spcPts val="1400"/>
              </a:spcBef>
              <a:spcAft>
                <a:spcPts val="0"/>
              </a:spcAft>
              <a:buSzPts val="2000"/>
              <a:buChar char=" "/>
            </a:pPr>
            <a:r>
              <a:rPr lang="en-US"/>
              <a:t>D. Overriding an alert without fully considering its importance</a:t>
            </a: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Human Error, At Risk, or Reckless</a:t>
            </a:r>
            <a:endParaRPr/>
          </a:p>
        </p:txBody>
      </p:sp>
      <p:sp>
        <p:nvSpPr>
          <p:cNvPr id="298" name="Google Shape;298;p26"/>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400"/>
              <a:buNone/>
            </a:pPr>
            <a:endParaRPr sz="2400"/>
          </a:p>
          <a:p>
            <a:pPr marL="91440" lvl="0" indent="-177800" algn="l" rtl="0">
              <a:lnSpc>
                <a:spcPct val="90000"/>
              </a:lnSpc>
              <a:spcBef>
                <a:spcPts val="1400"/>
              </a:spcBef>
              <a:spcAft>
                <a:spcPts val="0"/>
              </a:spcAft>
              <a:buSzPts val="2800"/>
              <a:buChar char=" "/>
            </a:pPr>
            <a:r>
              <a:rPr lang="en-US" sz="2800"/>
              <a:t>When determining the behavior keep in mind the adverse outcome can be the same for all three. </a:t>
            </a:r>
            <a:endParaRPr/>
          </a:p>
          <a:p>
            <a:pPr marL="91440" lvl="0" indent="0" algn="l" rtl="0">
              <a:lnSpc>
                <a:spcPct val="90000"/>
              </a:lnSpc>
              <a:spcBef>
                <a:spcPts val="1400"/>
              </a:spcBef>
              <a:spcAft>
                <a:spcPts val="0"/>
              </a:spcAft>
              <a:buSzPts val="2400"/>
              <a:buNone/>
            </a:pPr>
            <a:endParaRPr sz="2400"/>
          </a:p>
          <a:p>
            <a:pPr marL="91440" lvl="0" indent="0" algn="l" rtl="0">
              <a:lnSpc>
                <a:spcPct val="90000"/>
              </a:lnSpc>
              <a:spcBef>
                <a:spcPts val="1400"/>
              </a:spcBef>
              <a:spcAft>
                <a:spcPts val="0"/>
              </a:spcAft>
              <a:buSzPts val="2400"/>
              <a:buNone/>
            </a:pPr>
            <a:endParaRPr sz="2400"/>
          </a:p>
          <a:p>
            <a:pPr marL="91440" lvl="0" indent="-177800" algn="l" rtl="0">
              <a:lnSpc>
                <a:spcPct val="90000"/>
              </a:lnSpc>
              <a:spcBef>
                <a:spcPts val="1400"/>
              </a:spcBef>
              <a:spcAft>
                <a:spcPts val="0"/>
              </a:spcAft>
              <a:buSzPts val="2800"/>
              <a:buChar char=" "/>
            </a:pPr>
            <a:r>
              <a:rPr lang="en-US" sz="2800"/>
              <a:t>Important to know not just what happened but how it happened.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Human Error, At Risk, or Reckless</a:t>
            </a:r>
            <a:endParaRPr/>
          </a:p>
        </p:txBody>
      </p:sp>
      <p:sp>
        <p:nvSpPr>
          <p:cNvPr id="304" name="Google Shape;304;p27"/>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en-US"/>
              <a:t>Sarah is leaving for work and although she is in a hurry as she is backing out of the driveway, she carefully checks her mirrors and looks both ways but she does not see the bicycle left on the driveway by her daughter and she runs it over. </a:t>
            </a:r>
            <a:endParaRPr/>
          </a:p>
          <a:p>
            <a:pPr marL="0" lvl="0" indent="0" algn="l" rtl="0">
              <a:lnSpc>
                <a:spcPct val="90000"/>
              </a:lnSpc>
              <a:spcBef>
                <a:spcPts val="1400"/>
              </a:spcBef>
              <a:spcAft>
                <a:spcPts val="0"/>
              </a:spcAft>
              <a:buSzPts val="2000"/>
              <a:buNone/>
            </a:pPr>
            <a:endParaRPr/>
          </a:p>
          <a:p>
            <a:pPr marL="0" lvl="0" indent="0" algn="l" rtl="0">
              <a:lnSpc>
                <a:spcPct val="90000"/>
              </a:lnSpc>
              <a:spcBef>
                <a:spcPts val="1400"/>
              </a:spcBef>
              <a:spcAft>
                <a:spcPts val="0"/>
              </a:spcAft>
              <a:buSzPts val="2000"/>
              <a:buNone/>
            </a:pPr>
            <a:r>
              <a:rPr lang="en-US"/>
              <a:t>Sarah is leaving for work and she is in a hurry so she backs up into her driveway after barely a glance at the mirrors and runs over a bike her daughter left in the driveway.</a:t>
            </a:r>
            <a:endParaRPr/>
          </a:p>
          <a:p>
            <a:pPr marL="0" lvl="0" indent="0" algn="l" rtl="0">
              <a:lnSpc>
                <a:spcPct val="90000"/>
              </a:lnSpc>
              <a:spcBef>
                <a:spcPts val="1400"/>
              </a:spcBef>
              <a:spcAft>
                <a:spcPts val="0"/>
              </a:spcAft>
              <a:buSzPts val="2000"/>
              <a:buNone/>
            </a:pPr>
            <a:endParaRPr/>
          </a:p>
          <a:p>
            <a:pPr marL="0" lvl="0" indent="0" algn="l" rtl="0">
              <a:lnSpc>
                <a:spcPct val="90000"/>
              </a:lnSpc>
              <a:spcBef>
                <a:spcPts val="1400"/>
              </a:spcBef>
              <a:spcAft>
                <a:spcPts val="0"/>
              </a:spcAft>
              <a:buSzPts val="2000"/>
              <a:buNone/>
            </a:pPr>
            <a:r>
              <a:rPr lang="en-US"/>
              <a:t>Sarah is leaving for work in a hurry so she decides to speed as fast as she can out of her garage into the driveway then the street not looking in her mirrors or watching out for other vehicles, she feels a bump but does not look back to what she might have hit and takes off.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Just Culture</a:t>
            </a:r>
            <a:endParaRPr/>
          </a:p>
        </p:txBody>
      </p:sp>
      <p:sp>
        <p:nvSpPr>
          <p:cNvPr id="311" name="Google Shape;311;p28"/>
          <p:cNvSpPr txBox="1">
            <a:spLocks noGrp="1"/>
          </p:cNvSpPr>
          <p:nvPr>
            <p:ph type="body" idx="1"/>
          </p:nvPr>
        </p:nvSpPr>
        <p:spPr>
          <a:xfrm>
            <a:off x="1225898" y="1737360"/>
            <a:ext cx="10309609" cy="4131734"/>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An organization’s commitment to safety and quality, where staff feel safe to report errors, near misses and adverse events, where there is quick and thorough investigation of patient safety events, communication of safety issues, and team working around safety issues. </a:t>
            </a:r>
            <a:endParaRPr/>
          </a:p>
          <a:p>
            <a:pPr marL="91440" lvl="0" indent="-127000" algn="l" rtl="0">
              <a:lnSpc>
                <a:spcPct val="90000"/>
              </a:lnSpc>
              <a:spcBef>
                <a:spcPts val="1400"/>
              </a:spcBef>
              <a:spcAft>
                <a:spcPts val="0"/>
              </a:spcAft>
              <a:buSzPts val="2000"/>
              <a:buChar char=" "/>
            </a:pPr>
            <a:r>
              <a:rPr lang="en-US"/>
              <a:t>Safety investigations look at WHAT went wrong in the process versus WHO</a:t>
            </a: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p:txBody>
      </p:sp>
      <p:pic>
        <p:nvPicPr>
          <p:cNvPr id="312" name="Google Shape;312;p28" descr="Culture of Safety"/>
          <p:cNvPicPr preferRelativeResize="0"/>
          <p:nvPr/>
        </p:nvPicPr>
        <p:blipFill rotWithShape="1">
          <a:blip r:embed="rId3">
            <a:alphaModFix/>
          </a:blip>
          <a:srcRect/>
          <a:stretch/>
        </p:blipFill>
        <p:spPr>
          <a:xfrm>
            <a:off x="3599319" y="3188117"/>
            <a:ext cx="3772266" cy="31545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Disclosure</a:t>
            </a:r>
            <a:endParaRPr/>
          </a:p>
        </p:txBody>
      </p:sp>
      <p:sp>
        <p:nvSpPr>
          <p:cNvPr id="129" name="Google Shape;129;p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000"/>
              <a:buNone/>
            </a:pP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Sarah Garcia declares no conflicts of interest, real or apparent, and no financial interests in any company, product, or services mentioned in this program including grants, employment, gifts, stock holdings, and honoraria. </a:t>
            </a: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To Improve the Process</a:t>
            </a:r>
            <a:endParaRPr/>
          </a:p>
        </p:txBody>
      </p:sp>
      <p:sp>
        <p:nvSpPr>
          <p:cNvPr id="318" name="Google Shape;318;p29"/>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fontScale="92500" lnSpcReduction="10000"/>
          </a:bodyPr>
          <a:lstStyle/>
          <a:p>
            <a:pPr marL="91440" lvl="0" indent="-117475" algn="l" rtl="0">
              <a:lnSpc>
                <a:spcPct val="90000"/>
              </a:lnSpc>
              <a:spcBef>
                <a:spcPts val="0"/>
              </a:spcBef>
              <a:spcAft>
                <a:spcPts val="0"/>
              </a:spcAft>
              <a:buSzPct val="100000"/>
              <a:buChar char=" "/>
            </a:pPr>
            <a:r>
              <a:rPr lang="en-US"/>
              <a:t>Second Order Problem Solving</a:t>
            </a:r>
            <a:endParaRPr/>
          </a:p>
          <a:p>
            <a:pPr marL="91440" lvl="0" indent="-117475" algn="l" rtl="0">
              <a:lnSpc>
                <a:spcPct val="90000"/>
              </a:lnSpc>
              <a:spcBef>
                <a:spcPts val="1400"/>
              </a:spcBef>
              <a:spcAft>
                <a:spcPts val="0"/>
              </a:spcAft>
              <a:buSzPct val="100000"/>
              <a:buChar char=" "/>
            </a:pPr>
            <a:r>
              <a:rPr lang="en-US"/>
              <a:t>Voluntary reporting Procedures</a:t>
            </a:r>
            <a:endParaRPr/>
          </a:p>
          <a:p>
            <a:pPr marL="91440" lvl="0" indent="-117475" algn="l" rtl="0">
              <a:lnSpc>
                <a:spcPct val="90000"/>
              </a:lnSpc>
              <a:spcBef>
                <a:spcPts val="1400"/>
              </a:spcBef>
              <a:spcAft>
                <a:spcPts val="0"/>
              </a:spcAft>
              <a:buSzPct val="100000"/>
              <a:buChar char=" "/>
            </a:pPr>
            <a:r>
              <a:rPr lang="en-US"/>
              <a:t>Information from technology</a:t>
            </a:r>
            <a:endParaRPr/>
          </a:p>
          <a:p>
            <a:pPr marL="91440" lvl="0" indent="-117475" algn="l" rtl="0">
              <a:lnSpc>
                <a:spcPct val="90000"/>
              </a:lnSpc>
              <a:spcBef>
                <a:spcPts val="1400"/>
              </a:spcBef>
              <a:spcAft>
                <a:spcPts val="0"/>
              </a:spcAft>
              <a:buSzPct val="100000"/>
              <a:buChar char=" "/>
            </a:pPr>
            <a:r>
              <a:rPr lang="en-US"/>
              <a:t>Focused reporting and cause analysis</a:t>
            </a:r>
            <a:endParaRPr/>
          </a:p>
          <a:p>
            <a:pPr marL="91440" lvl="0" indent="-117475" algn="l" rtl="0">
              <a:lnSpc>
                <a:spcPct val="90000"/>
              </a:lnSpc>
              <a:spcBef>
                <a:spcPts val="1400"/>
              </a:spcBef>
              <a:spcAft>
                <a:spcPts val="0"/>
              </a:spcAft>
              <a:buSzPct val="100000"/>
              <a:buChar char=" "/>
            </a:pPr>
            <a:r>
              <a:rPr lang="en-US"/>
              <a:t>Looking to external information as well as internal </a:t>
            </a:r>
            <a:endParaRPr/>
          </a:p>
        </p:txBody>
      </p:sp>
      <p:sp>
        <p:nvSpPr>
          <p:cNvPr id="319" name="Google Shape;319;p29"/>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fontScale="92500" lnSpcReduction="10000"/>
          </a:bodyPr>
          <a:lstStyle/>
          <a:p>
            <a:pPr marL="91440" lvl="0" indent="-117475" algn="l" rtl="0">
              <a:lnSpc>
                <a:spcPct val="90000"/>
              </a:lnSpc>
              <a:spcBef>
                <a:spcPts val="0"/>
              </a:spcBef>
              <a:spcAft>
                <a:spcPts val="0"/>
              </a:spcAft>
              <a:buSzPct val="100000"/>
              <a:buChar char=" "/>
            </a:pPr>
            <a:r>
              <a:rPr lang="en-US"/>
              <a:t>External sources</a:t>
            </a:r>
            <a:endParaRPr/>
          </a:p>
          <a:p>
            <a:pPr marL="91440" lvl="0" indent="-117475" algn="l" rtl="0">
              <a:lnSpc>
                <a:spcPct val="90000"/>
              </a:lnSpc>
              <a:spcBef>
                <a:spcPts val="1400"/>
              </a:spcBef>
              <a:spcAft>
                <a:spcPts val="0"/>
              </a:spcAft>
              <a:buSzPct val="100000"/>
              <a:buFont typeface="Arial"/>
              <a:buChar char="•"/>
            </a:pPr>
            <a:r>
              <a:rPr lang="en-US"/>
              <a:t>ISMP newsletters</a:t>
            </a:r>
            <a:endParaRPr/>
          </a:p>
          <a:p>
            <a:pPr marL="91440" lvl="0" indent="-117475" algn="l" rtl="0">
              <a:lnSpc>
                <a:spcPct val="90000"/>
              </a:lnSpc>
              <a:spcBef>
                <a:spcPts val="1400"/>
              </a:spcBef>
              <a:spcAft>
                <a:spcPts val="0"/>
              </a:spcAft>
              <a:buSzPct val="100000"/>
              <a:buFont typeface="Arial"/>
              <a:buChar char="•"/>
            </a:pPr>
            <a:r>
              <a:rPr lang="en-US"/>
              <a:t>The Joint Commission Sentinel Event Alert Newsletter</a:t>
            </a:r>
            <a:endParaRPr/>
          </a:p>
          <a:p>
            <a:pPr marL="91440" lvl="0" indent="-117475" algn="l" rtl="0">
              <a:lnSpc>
                <a:spcPct val="90000"/>
              </a:lnSpc>
              <a:spcBef>
                <a:spcPts val="1400"/>
              </a:spcBef>
              <a:spcAft>
                <a:spcPts val="0"/>
              </a:spcAft>
              <a:buSzPct val="100000"/>
              <a:buFont typeface="Arial"/>
              <a:buChar char="•"/>
            </a:pPr>
            <a:r>
              <a:rPr lang="en-US"/>
              <a:t>US Food and Drug Administration (FDA) drug alerts and statements</a:t>
            </a:r>
            <a:endParaRPr/>
          </a:p>
          <a:p>
            <a:pPr marL="91440" lvl="0" indent="-117475" algn="l" rtl="0">
              <a:lnSpc>
                <a:spcPct val="90000"/>
              </a:lnSpc>
              <a:spcBef>
                <a:spcPts val="1400"/>
              </a:spcBef>
              <a:spcAft>
                <a:spcPts val="0"/>
              </a:spcAft>
              <a:buSzPct val="100000"/>
              <a:buFont typeface="Arial"/>
              <a:buChar char="•"/>
            </a:pPr>
            <a:r>
              <a:rPr lang="en-US"/>
              <a:t>National Alert Network (NAN) alerts</a:t>
            </a:r>
            <a:endParaRPr/>
          </a:p>
          <a:p>
            <a:pPr marL="91440" lvl="0" indent="-117475" algn="l" rtl="0">
              <a:lnSpc>
                <a:spcPct val="90000"/>
              </a:lnSpc>
              <a:spcBef>
                <a:spcPts val="1400"/>
              </a:spcBef>
              <a:spcAft>
                <a:spcPts val="0"/>
              </a:spcAft>
              <a:buSzPct val="100000"/>
              <a:buFont typeface="Arial"/>
              <a:buChar char="•"/>
            </a:pPr>
            <a:r>
              <a:rPr lang="en-US"/>
              <a:t>National Coordinating Council for Medication Error Reporting and Prevention (NCC MERP) recommendations and statements</a:t>
            </a:r>
            <a:endParaRPr/>
          </a:p>
          <a:p>
            <a:pPr marL="91440" lvl="0" indent="-117475" algn="l" rtl="0">
              <a:lnSpc>
                <a:spcPct val="90000"/>
              </a:lnSpc>
              <a:spcBef>
                <a:spcPts val="1400"/>
              </a:spcBef>
              <a:spcAft>
                <a:spcPts val="0"/>
              </a:spcAft>
              <a:buSzPct val="100000"/>
              <a:buFont typeface="Arial"/>
              <a:buChar char="•"/>
            </a:pPr>
            <a:r>
              <a:rPr lang="en-US"/>
              <a:t>American Society of Health System Pharmacists (ASHP)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The System </a:t>
            </a:r>
            <a:r>
              <a:rPr lang="en-US" baseline="30000"/>
              <a:t>13</a:t>
            </a:r>
            <a:endParaRPr/>
          </a:p>
        </p:txBody>
      </p:sp>
      <p:sp>
        <p:nvSpPr>
          <p:cNvPr id="325" name="Google Shape;325;p30"/>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What can we do in the system to help eliminate errors?</a:t>
            </a: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Prevent the error</a:t>
            </a:r>
            <a:endParaRPr/>
          </a:p>
          <a:p>
            <a:pPr marL="91440" lvl="0" indent="-127000" algn="l" rtl="0">
              <a:lnSpc>
                <a:spcPct val="90000"/>
              </a:lnSpc>
              <a:spcBef>
                <a:spcPts val="1400"/>
              </a:spcBef>
              <a:spcAft>
                <a:spcPts val="0"/>
              </a:spcAft>
              <a:buSzPts val="2000"/>
              <a:buChar char=" "/>
            </a:pPr>
            <a:r>
              <a:rPr lang="en-US"/>
              <a:t>Reduce the likelihood of the error</a:t>
            </a:r>
            <a:endParaRPr/>
          </a:p>
          <a:p>
            <a:pPr marL="91440" lvl="0" indent="-127000" algn="l" rtl="0">
              <a:lnSpc>
                <a:spcPct val="90000"/>
              </a:lnSpc>
              <a:spcBef>
                <a:spcPts val="1400"/>
              </a:spcBef>
              <a:spcAft>
                <a:spcPts val="0"/>
              </a:spcAft>
              <a:buSzPts val="2000"/>
              <a:buChar char=" "/>
            </a:pPr>
            <a:r>
              <a:rPr lang="en-US"/>
              <a:t>Make the error more visible</a:t>
            </a:r>
            <a:endParaRPr/>
          </a:p>
          <a:p>
            <a:pPr marL="91440" lvl="0" indent="0" algn="l" rtl="0">
              <a:lnSpc>
                <a:spcPct val="90000"/>
              </a:lnSpc>
              <a:spcBef>
                <a:spcPts val="1400"/>
              </a:spcBef>
              <a:spcAft>
                <a:spcPts val="0"/>
              </a:spcAft>
              <a:buSzPts val="2000"/>
              <a:buNone/>
            </a:pPr>
            <a:endParaRPr/>
          </a:p>
        </p:txBody>
      </p:sp>
      <p:sp>
        <p:nvSpPr>
          <p:cNvPr id="326" name="Google Shape;326;p30"/>
          <p:cNvSpPr/>
          <p:nvPr/>
        </p:nvSpPr>
        <p:spPr>
          <a:xfrm>
            <a:off x="6538974" y="2354261"/>
            <a:ext cx="484632" cy="3494314"/>
          </a:xfrm>
          <a:prstGeom prst="upArrow">
            <a:avLst>
              <a:gd name="adj1" fmla="val 50000"/>
              <a:gd name="adj2" fmla="val 50000"/>
            </a:avLst>
          </a:prstGeom>
          <a:solidFill>
            <a:schemeClr val="accent1"/>
          </a:solidFill>
          <a:ln w="15875"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327" name="Google Shape;327;p30"/>
          <p:cNvGrpSpPr/>
          <p:nvPr/>
        </p:nvGrpSpPr>
        <p:grpSpPr>
          <a:xfrm>
            <a:off x="7067324" y="1855102"/>
            <a:ext cx="4937125" cy="3890264"/>
            <a:chOff x="0" y="0"/>
            <a:chExt cx="4937125" cy="3890264"/>
          </a:xfrm>
        </p:grpSpPr>
        <p:sp>
          <p:nvSpPr>
            <p:cNvPr id="328" name="Google Shape;328;p30"/>
            <p:cNvSpPr/>
            <p:nvPr/>
          </p:nvSpPr>
          <p:spPr>
            <a:xfrm>
              <a:off x="0" y="950440"/>
              <a:ext cx="4937125" cy="327600"/>
            </a:xfrm>
            <a:prstGeom prst="rect">
              <a:avLst/>
            </a:prstGeom>
            <a:solidFill>
              <a:schemeClr val="lt1">
                <a:alpha val="89803"/>
              </a:schemeClr>
            </a:solidFill>
            <a:ln w="15875" cap="flat" cmpd="sng">
              <a:solidFill>
                <a:srgbClr val="BA09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0"/>
            <p:cNvSpPr/>
            <p:nvPr/>
          </p:nvSpPr>
          <p:spPr>
            <a:xfrm>
              <a:off x="1373301" y="0"/>
              <a:ext cx="3377552" cy="1009860"/>
            </a:xfrm>
            <a:prstGeom prst="roundRect">
              <a:avLst>
                <a:gd name="adj" fmla="val 16667"/>
              </a:avLst>
            </a:prstGeom>
            <a:solidFill>
              <a:srgbClr val="BA092F"/>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0"/>
            <p:cNvSpPr txBox="1"/>
            <p:nvPr/>
          </p:nvSpPr>
          <p:spPr>
            <a:xfrm>
              <a:off x="1422598" y="49297"/>
              <a:ext cx="3278958" cy="911266"/>
            </a:xfrm>
            <a:prstGeom prst="rect">
              <a:avLst/>
            </a:prstGeom>
            <a:noFill/>
            <a:ln>
              <a:noFill/>
            </a:ln>
          </p:spPr>
          <p:txBody>
            <a:bodyPr spcFirstLastPara="1" wrap="square" lIns="130625" tIns="0" rIns="130625" bIns="0" anchor="ctr" anchorCtr="0">
              <a:noAutofit/>
            </a:bodyPr>
            <a:lstStyle/>
            <a:p>
              <a:pPr marL="0" marR="0" lvl="0" indent="0" algn="l" rtl="0">
                <a:lnSpc>
                  <a:spcPct val="90000"/>
                </a:lnSpc>
                <a:spcBef>
                  <a:spcPts val="0"/>
                </a:spcBef>
                <a:spcAft>
                  <a:spcPts val="0"/>
                </a:spcAft>
                <a:buClr>
                  <a:schemeClr val="lt1"/>
                </a:buClr>
                <a:buSzPts val="1300"/>
                <a:buFont typeface="Arial"/>
                <a:buNone/>
              </a:pPr>
              <a:r>
                <a:rPr lang="en-US" sz="1300" b="0" i="0" u="none" strike="noStrike" cap="none">
                  <a:solidFill>
                    <a:schemeClr val="lt1"/>
                  </a:solidFill>
                  <a:latin typeface="Arial"/>
                  <a:ea typeface="Arial"/>
                  <a:cs typeface="Arial"/>
                  <a:sym typeface="Arial"/>
                </a:rPr>
                <a:t>Forcing Functions</a:t>
              </a:r>
              <a:endParaRPr/>
            </a:p>
            <a:p>
              <a:pPr marL="0" marR="0" lvl="0" indent="0" algn="l" rtl="0">
                <a:lnSpc>
                  <a:spcPct val="90000"/>
                </a:lnSpc>
                <a:spcBef>
                  <a:spcPts val="455"/>
                </a:spcBef>
                <a:spcAft>
                  <a:spcPts val="0"/>
                </a:spcAft>
                <a:buClr>
                  <a:schemeClr val="lt1"/>
                </a:buClr>
                <a:buSzPts val="1300"/>
                <a:buFont typeface="Arial"/>
                <a:buNone/>
              </a:pPr>
              <a:r>
                <a:rPr lang="en-US" sz="1300" b="0" i="0" u="none" strike="noStrike" cap="none">
                  <a:solidFill>
                    <a:schemeClr val="lt1"/>
                  </a:solidFill>
                  <a:latin typeface="Arial"/>
                  <a:ea typeface="Arial"/>
                  <a:cs typeface="Arial"/>
                  <a:sym typeface="Arial"/>
                </a:rPr>
                <a:t>Barriers and Fail Safes</a:t>
              </a:r>
              <a:endParaRPr/>
            </a:p>
            <a:p>
              <a:pPr marL="0" marR="0" lvl="0" indent="0" algn="l" rtl="0">
                <a:lnSpc>
                  <a:spcPct val="90000"/>
                </a:lnSpc>
                <a:spcBef>
                  <a:spcPts val="455"/>
                </a:spcBef>
                <a:spcAft>
                  <a:spcPts val="0"/>
                </a:spcAft>
                <a:buClr>
                  <a:schemeClr val="lt1"/>
                </a:buClr>
                <a:buSzPts val="1300"/>
                <a:buFont typeface="Arial"/>
                <a:buNone/>
              </a:pPr>
              <a:r>
                <a:rPr lang="en-US" sz="1300" b="0" i="0" u="none" strike="noStrike" cap="none">
                  <a:solidFill>
                    <a:schemeClr val="lt1"/>
                  </a:solidFill>
                  <a:latin typeface="Arial"/>
                  <a:ea typeface="Arial"/>
                  <a:cs typeface="Arial"/>
                  <a:sym typeface="Arial"/>
                </a:rPr>
                <a:t>Automation and computerization</a:t>
              </a:r>
              <a:endParaRPr/>
            </a:p>
          </p:txBody>
        </p:sp>
        <p:sp>
          <p:nvSpPr>
            <p:cNvPr id="331" name="Google Shape;331;p30"/>
            <p:cNvSpPr/>
            <p:nvPr/>
          </p:nvSpPr>
          <p:spPr>
            <a:xfrm>
              <a:off x="0" y="2029418"/>
              <a:ext cx="4937125" cy="327600"/>
            </a:xfrm>
            <a:prstGeom prst="rect">
              <a:avLst/>
            </a:prstGeom>
            <a:solidFill>
              <a:schemeClr val="lt1">
                <a:alpha val="89803"/>
              </a:schemeClr>
            </a:solidFill>
            <a:ln w="15875" cap="flat" cmpd="sng">
              <a:solidFill>
                <a:srgbClr val="BA09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0"/>
            <p:cNvSpPr/>
            <p:nvPr/>
          </p:nvSpPr>
          <p:spPr>
            <a:xfrm>
              <a:off x="1047031" y="1315582"/>
              <a:ext cx="3890093" cy="873057"/>
            </a:xfrm>
            <a:prstGeom prst="roundRect">
              <a:avLst>
                <a:gd name="adj" fmla="val 16667"/>
              </a:avLst>
            </a:prstGeom>
            <a:solidFill>
              <a:srgbClr val="FFC00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0"/>
            <p:cNvSpPr txBox="1"/>
            <p:nvPr/>
          </p:nvSpPr>
          <p:spPr>
            <a:xfrm>
              <a:off x="1089650" y="1358201"/>
              <a:ext cx="3804855" cy="787819"/>
            </a:xfrm>
            <a:prstGeom prst="rect">
              <a:avLst/>
            </a:prstGeom>
            <a:noFill/>
            <a:ln>
              <a:noFill/>
            </a:ln>
          </p:spPr>
          <p:txBody>
            <a:bodyPr spcFirstLastPara="1" wrap="square" lIns="130625" tIns="0" rIns="130625" bIns="0" anchor="ctr" anchorCtr="0">
              <a:noAutofit/>
            </a:bodyPr>
            <a:lstStyle/>
            <a:p>
              <a:pPr marL="0" marR="0" lvl="0" indent="0" algn="l" rtl="0">
                <a:lnSpc>
                  <a:spcPct val="90000"/>
                </a:lnSpc>
                <a:spcBef>
                  <a:spcPts val="0"/>
                </a:spcBef>
                <a:spcAft>
                  <a:spcPts val="0"/>
                </a:spcAft>
                <a:buClr>
                  <a:schemeClr val="lt1"/>
                </a:buClr>
                <a:buSzPts val="1300"/>
                <a:buFont typeface="Arial"/>
                <a:buNone/>
              </a:pPr>
              <a:r>
                <a:rPr lang="en-US" sz="1300" b="0" i="0" u="none" strike="noStrike" cap="none">
                  <a:solidFill>
                    <a:schemeClr val="lt1"/>
                  </a:solidFill>
                  <a:latin typeface="Arial"/>
                  <a:ea typeface="Arial"/>
                  <a:cs typeface="Arial"/>
                  <a:sym typeface="Arial"/>
                </a:rPr>
                <a:t>Standardization of Processes</a:t>
              </a:r>
              <a:endParaRPr/>
            </a:p>
            <a:p>
              <a:pPr marL="0" marR="0" lvl="0" indent="0" algn="l" rtl="0">
                <a:lnSpc>
                  <a:spcPct val="90000"/>
                </a:lnSpc>
                <a:spcBef>
                  <a:spcPts val="455"/>
                </a:spcBef>
                <a:spcAft>
                  <a:spcPts val="0"/>
                </a:spcAft>
                <a:buClr>
                  <a:schemeClr val="lt1"/>
                </a:buClr>
                <a:buSzPts val="1300"/>
                <a:buFont typeface="Arial"/>
                <a:buNone/>
              </a:pPr>
              <a:r>
                <a:rPr lang="en-US" sz="1300" b="0" i="0" u="none" strike="noStrike" cap="none">
                  <a:solidFill>
                    <a:schemeClr val="lt1"/>
                  </a:solidFill>
                  <a:latin typeface="Arial"/>
                  <a:ea typeface="Arial"/>
                  <a:cs typeface="Arial"/>
                  <a:sym typeface="Arial"/>
                </a:rPr>
                <a:t>Redundancies</a:t>
              </a:r>
              <a:endParaRPr/>
            </a:p>
            <a:p>
              <a:pPr marL="0" marR="0" lvl="0" indent="0" algn="l" rtl="0">
                <a:lnSpc>
                  <a:spcPct val="90000"/>
                </a:lnSpc>
                <a:spcBef>
                  <a:spcPts val="455"/>
                </a:spcBef>
                <a:spcAft>
                  <a:spcPts val="0"/>
                </a:spcAft>
                <a:buClr>
                  <a:schemeClr val="lt1"/>
                </a:buClr>
                <a:buSzPts val="1300"/>
                <a:buFont typeface="Arial"/>
                <a:buNone/>
              </a:pPr>
              <a:r>
                <a:rPr lang="en-US" sz="1300" b="0" i="0" u="none" strike="noStrike" cap="none">
                  <a:solidFill>
                    <a:schemeClr val="lt1"/>
                  </a:solidFill>
                  <a:latin typeface="Arial"/>
                  <a:ea typeface="Arial"/>
                  <a:cs typeface="Arial"/>
                  <a:sym typeface="Arial"/>
                </a:rPr>
                <a:t>Warnings, alerts, reminders and checklists </a:t>
              </a:r>
              <a:endParaRPr/>
            </a:p>
          </p:txBody>
        </p:sp>
        <p:sp>
          <p:nvSpPr>
            <p:cNvPr id="334" name="Google Shape;334;p30"/>
            <p:cNvSpPr/>
            <p:nvPr/>
          </p:nvSpPr>
          <p:spPr>
            <a:xfrm>
              <a:off x="0" y="3562664"/>
              <a:ext cx="4937125" cy="327600"/>
            </a:xfrm>
            <a:prstGeom prst="rect">
              <a:avLst/>
            </a:prstGeom>
            <a:solidFill>
              <a:schemeClr val="lt1">
                <a:alpha val="89803"/>
              </a:schemeClr>
            </a:solidFill>
            <a:ln w="15875" cap="flat" cmpd="sng">
              <a:solidFill>
                <a:srgbClr val="BA09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0"/>
            <p:cNvSpPr/>
            <p:nvPr/>
          </p:nvSpPr>
          <p:spPr>
            <a:xfrm>
              <a:off x="981777" y="2427111"/>
              <a:ext cx="3955347" cy="1327326"/>
            </a:xfrm>
            <a:prstGeom prst="roundRect">
              <a:avLst>
                <a:gd name="adj" fmla="val 16667"/>
              </a:avLst>
            </a:prstGeom>
            <a:solidFill>
              <a:srgbClr val="00B05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0"/>
            <p:cNvSpPr txBox="1"/>
            <p:nvPr/>
          </p:nvSpPr>
          <p:spPr>
            <a:xfrm>
              <a:off x="1046572" y="2491906"/>
              <a:ext cx="3825757" cy="1197736"/>
            </a:xfrm>
            <a:prstGeom prst="rect">
              <a:avLst/>
            </a:prstGeom>
            <a:noFill/>
            <a:ln>
              <a:noFill/>
            </a:ln>
          </p:spPr>
          <p:txBody>
            <a:bodyPr spcFirstLastPara="1" wrap="square" lIns="130625" tIns="0" rIns="130625" bIns="0" anchor="ctr" anchorCtr="0">
              <a:noAutofit/>
            </a:bodyPr>
            <a:lstStyle/>
            <a:p>
              <a:pPr marL="0" marR="0" lvl="0" indent="0" algn="l" rtl="0">
                <a:lnSpc>
                  <a:spcPct val="90000"/>
                </a:lnSpc>
                <a:spcBef>
                  <a:spcPts val="0"/>
                </a:spcBef>
                <a:spcAft>
                  <a:spcPts val="0"/>
                </a:spcAft>
                <a:buClr>
                  <a:schemeClr val="lt1"/>
                </a:buClr>
                <a:buSzPts val="1300"/>
                <a:buFont typeface="Arial"/>
                <a:buNone/>
              </a:pPr>
              <a:r>
                <a:rPr lang="en-US" sz="1300" b="0" i="0" u="none" strike="noStrike" cap="none">
                  <a:solidFill>
                    <a:schemeClr val="lt1"/>
                  </a:solidFill>
                  <a:latin typeface="Arial"/>
                  <a:ea typeface="Arial"/>
                  <a:cs typeface="Arial"/>
                  <a:sym typeface="Arial"/>
                </a:rPr>
                <a:t>Rules and policies</a:t>
              </a:r>
              <a:endParaRPr/>
            </a:p>
            <a:p>
              <a:pPr marL="0" marR="0" lvl="0" indent="0" algn="l" rtl="0">
                <a:lnSpc>
                  <a:spcPct val="90000"/>
                </a:lnSpc>
                <a:spcBef>
                  <a:spcPts val="455"/>
                </a:spcBef>
                <a:spcAft>
                  <a:spcPts val="0"/>
                </a:spcAft>
                <a:buClr>
                  <a:schemeClr val="lt1"/>
                </a:buClr>
                <a:buSzPts val="1300"/>
                <a:buFont typeface="Arial"/>
                <a:buNone/>
              </a:pPr>
              <a:r>
                <a:rPr lang="en-US" sz="1300" b="0" i="0" u="none" strike="noStrike" cap="none">
                  <a:solidFill>
                    <a:schemeClr val="lt1"/>
                  </a:solidFill>
                  <a:latin typeface="Arial"/>
                  <a:ea typeface="Arial"/>
                  <a:cs typeface="Arial"/>
                  <a:sym typeface="Arial"/>
                </a:rPr>
                <a:t>Educational Programs</a:t>
              </a:r>
              <a:endParaRPr/>
            </a:p>
            <a:p>
              <a:pPr marL="0" marR="0" lvl="0" indent="0" algn="l" rtl="0">
                <a:lnSpc>
                  <a:spcPct val="90000"/>
                </a:lnSpc>
                <a:spcBef>
                  <a:spcPts val="455"/>
                </a:spcBef>
                <a:spcAft>
                  <a:spcPts val="0"/>
                </a:spcAft>
                <a:buClr>
                  <a:schemeClr val="lt1"/>
                </a:buClr>
                <a:buSzPts val="1300"/>
                <a:buFont typeface="Arial"/>
                <a:buNone/>
              </a:pPr>
              <a:r>
                <a:rPr lang="en-US" sz="1300" b="0" i="0" u="none" strike="noStrike" cap="none">
                  <a:solidFill>
                    <a:schemeClr val="lt1"/>
                  </a:solidFill>
                  <a:latin typeface="Arial"/>
                  <a:ea typeface="Arial"/>
                  <a:cs typeface="Arial"/>
                  <a:sym typeface="Arial"/>
                </a:rPr>
                <a:t>Available information</a:t>
              </a:r>
              <a:endParaRPr/>
            </a:p>
            <a:p>
              <a:pPr marL="0" marR="0" lvl="0" indent="0" algn="l" rtl="0">
                <a:lnSpc>
                  <a:spcPct val="90000"/>
                </a:lnSpc>
                <a:spcBef>
                  <a:spcPts val="455"/>
                </a:spcBef>
                <a:spcAft>
                  <a:spcPts val="0"/>
                </a:spcAft>
                <a:buClr>
                  <a:schemeClr val="lt1"/>
                </a:buClr>
                <a:buSzPts val="1300"/>
                <a:buFont typeface="Arial"/>
                <a:buNone/>
              </a:pPr>
              <a:r>
                <a:rPr lang="en-US" sz="1300" b="0" i="0" u="none" strike="noStrike" cap="none">
                  <a:solidFill>
                    <a:schemeClr val="lt1"/>
                  </a:solidFill>
                  <a:latin typeface="Arial"/>
                  <a:ea typeface="Arial"/>
                  <a:cs typeface="Arial"/>
                  <a:sym typeface="Arial"/>
                </a:rPr>
                <a:t>Suggestions to “ be more careful”</a:t>
              </a:r>
              <a:endParaRPr/>
            </a:p>
          </p:txBody>
        </p:sp>
      </p:grpSp>
      <p:sp>
        <p:nvSpPr>
          <p:cNvPr id="337" name="Google Shape;337;p30"/>
          <p:cNvSpPr txBox="1"/>
          <p:nvPr/>
        </p:nvSpPr>
        <p:spPr>
          <a:xfrm>
            <a:off x="7200954" y="2208096"/>
            <a:ext cx="113364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High</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 leverage</a:t>
            </a:r>
            <a:endParaRPr/>
          </a:p>
        </p:txBody>
      </p:sp>
      <p:sp>
        <p:nvSpPr>
          <p:cNvPr id="338" name="Google Shape;338;p30"/>
          <p:cNvSpPr txBox="1"/>
          <p:nvPr/>
        </p:nvSpPr>
        <p:spPr>
          <a:xfrm>
            <a:off x="7031719" y="3207212"/>
            <a:ext cx="114646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Medium </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Leverage</a:t>
            </a:r>
            <a:endParaRPr/>
          </a:p>
        </p:txBody>
      </p:sp>
      <p:sp>
        <p:nvSpPr>
          <p:cNvPr id="339" name="Google Shape;339;p30"/>
          <p:cNvSpPr txBox="1"/>
          <p:nvPr/>
        </p:nvSpPr>
        <p:spPr>
          <a:xfrm>
            <a:off x="6935350" y="4631203"/>
            <a:ext cx="114646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Low </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Leverage</a:t>
            </a:r>
            <a:endParaRPr/>
          </a:p>
        </p:txBody>
      </p:sp>
      <p:sp>
        <p:nvSpPr>
          <p:cNvPr id="340" name="Google Shape;340;p30"/>
          <p:cNvSpPr txBox="1"/>
          <p:nvPr/>
        </p:nvSpPr>
        <p:spPr>
          <a:xfrm>
            <a:off x="4605304" y="5120641"/>
            <a:ext cx="209544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Least effective</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Easy to Implement</a:t>
            </a:r>
            <a:endParaRPr/>
          </a:p>
        </p:txBody>
      </p:sp>
      <p:sp>
        <p:nvSpPr>
          <p:cNvPr id="341" name="Google Shape;341;p30"/>
          <p:cNvSpPr txBox="1"/>
          <p:nvPr/>
        </p:nvSpPr>
        <p:spPr>
          <a:xfrm>
            <a:off x="4403716" y="2537950"/>
            <a:ext cx="237757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Most effective </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Hardest to implement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Prevent the Error High Leverage</a:t>
            </a:r>
            <a:endParaRPr/>
          </a:p>
        </p:txBody>
      </p:sp>
      <p:sp>
        <p:nvSpPr>
          <p:cNvPr id="348" name="Google Shape;348;p31"/>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en-US"/>
              <a:t>Risk assessment before purchase</a:t>
            </a:r>
            <a:endParaRPr/>
          </a:p>
          <a:p>
            <a:pPr marL="0" lvl="0" indent="0" algn="l" rtl="0">
              <a:lnSpc>
                <a:spcPct val="90000"/>
              </a:lnSpc>
              <a:spcBef>
                <a:spcPts val="1400"/>
              </a:spcBef>
              <a:spcAft>
                <a:spcPts val="0"/>
              </a:spcAft>
              <a:buSzPts val="2000"/>
              <a:buNone/>
            </a:pPr>
            <a:r>
              <a:rPr lang="en-US"/>
              <a:t>Forcing functions </a:t>
            </a:r>
            <a:endParaRPr/>
          </a:p>
          <a:p>
            <a:pPr marL="91440" lvl="0" indent="-127000" algn="l" rtl="0">
              <a:lnSpc>
                <a:spcPct val="90000"/>
              </a:lnSpc>
              <a:spcBef>
                <a:spcPts val="1400"/>
              </a:spcBef>
              <a:spcAft>
                <a:spcPts val="0"/>
              </a:spcAft>
              <a:buSzPts val="2000"/>
              <a:buFont typeface="Arial"/>
              <a:buChar char="•"/>
            </a:pPr>
            <a:r>
              <a:rPr lang="en-US"/>
              <a:t>Bar code scanning with medication access</a:t>
            </a:r>
            <a:endParaRPr/>
          </a:p>
          <a:p>
            <a:pPr marL="91440" lvl="0" indent="-127000" algn="l" rtl="0">
              <a:lnSpc>
                <a:spcPct val="90000"/>
              </a:lnSpc>
              <a:spcBef>
                <a:spcPts val="1400"/>
              </a:spcBef>
              <a:spcAft>
                <a:spcPts val="0"/>
              </a:spcAft>
              <a:buSzPts val="2000"/>
              <a:buFont typeface="Arial"/>
              <a:buChar char="•"/>
            </a:pPr>
            <a:r>
              <a:rPr lang="en-US"/>
              <a:t>Removing medications from access </a:t>
            </a:r>
            <a:endParaRPr/>
          </a:p>
          <a:p>
            <a:pPr marL="0" lvl="0" indent="0" algn="l" rtl="0">
              <a:lnSpc>
                <a:spcPct val="90000"/>
              </a:lnSpc>
              <a:spcBef>
                <a:spcPts val="1400"/>
              </a:spcBef>
              <a:spcAft>
                <a:spcPts val="0"/>
              </a:spcAft>
              <a:buSzPts val="2000"/>
              <a:buNone/>
            </a:pPr>
            <a:r>
              <a:rPr lang="en-US"/>
              <a:t>Computerized order entry</a:t>
            </a:r>
            <a:endParaRPr/>
          </a:p>
          <a:p>
            <a:pPr marL="0" lvl="0" indent="0" algn="l" rtl="0">
              <a:lnSpc>
                <a:spcPct val="90000"/>
              </a:lnSpc>
              <a:spcBef>
                <a:spcPts val="1400"/>
              </a:spcBef>
              <a:spcAft>
                <a:spcPts val="0"/>
              </a:spcAft>
              <a:buSzPts val="2000"/>
              <a:buNone/>
            </a:pPr>
            <a:r>
              <a:rPr lang="en-US"/>
              <a:t>Smart Pumps</a:t>
            </a:r>
            <a:endParaRPr/>
          </a:p>
          <a:p>
            <a:pPr marL="0" lvl="0" indent="0" algn="l" rtl="0">
              <a:lnSpc>
                <a:spcPct val="90000"/>
              </a:lnSpc>
              <a:spcBef>
                <a:spcPts val="1400"/>
              </a:spcBef>
              <a:spcAft>
                <a:spcPts val="0"/>
              </a:spcAft>
              <a:buSzPts val="2000"/>
              <a:buNone/>
            </a:pPr>
            <a:endParaRPr/>
          </a:p>
        </p:txBody>
      </p:sp>
      <p:grpSp>
        <p:nvGrpSpPr>
          <p:cNvPr id="349" name="Google Shape;349;p31"/>
          <p:cNvGrpSpPr/>
          <p:nvPr/>
        </p:nvGrpSpPr>
        <p:grpSpPr>
          <a:xfrm>
            <a:off x="6218238" y="1846263"/>
            <a:ext cx="4937125" cy="3890264"/>
            <a:chOff x="0" y="0"/>
            <a:chExt cx="4937125" cy="3890264"/>
          </a:xfrm>
        </p:grpSpPr>
        <p:sp>
          <p:nvSpPr>
            <p:cNvPr id="350" name="Google Shape;350;p31"/>
            <p:cNvSpPr/>
            <p:nvPr/>
          </p:nvSpPr>
          <p:spPr>
            <a:xfrm>
              <a:off x="0" y="950440"/>
              <a:ext cx="4937125" cy="327600"/>
            </a:xfrm>
            <a:prstGeom prst="rect">
              <a:avLst/>
            </a:prstGeom>
            <a:solidFill>
              <a:schemeClr val="lt1">
                <a:alpha val="89803"/>
              </a:schemeClr>
            </a:solidFill>
            <a:ln w="15875" cap="flat" cmpd="sng">
              <a:solidFill>
                <a:srgbClr val="BA09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1"/>
            <p:cNvSpPr/>
            <p:nvPr/>
          </p:nvSpPr>
          <p:spPr>
            <a:xfrm>
              <a:off x="1373301" y="0"/>
              <a:ext cx="3377552" cy="1009860"/>
            </a:xfrm>
            <a:prstGeom prst="roundRect">
              <a:avLst>
                <a:gd name="adj" fmla="val 16667"/>
              </a:avLst>
            </a:prstGeom>
            <a:solidFill>
              <a:srgbClr val="BA092F"/>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1"/>
            <p:cNvSpPr txBox="1"/>
            <p:nvPr/>
          </p:nvSpPr>
          <p:spPr>
            <a:xfrm>
              <a:off x="1422598" y="49297"/>
              <a:ext cx="3278958" cy="911266"/>
            </a:xfrm>
            <a:prstGeom prst="rect">
              <a:avLst/>
            </a:prstGeom>
            <a:noFill/>
            <a:ln>
              <a:noFill/>
            </a:ln>
          </p:spPr>
          <p:txBody>
            <a:bodyPr spcFirstLastPara="1" wrap="square" lIns="130625" tIns="0" rIns="130625" bIns="0" anchor="ctr" anchorCtr="0">
              <a:noAutofit/>
            </a:bodyPr>
            <a:lstStyle/>
            <a:p>
              <a:pPr marL="0" marR="0" lvl="0" indent="0" algn="l" rtl="0">
                <a:lnSpc>
                  <a:spcPct val="90000"/>
                </a:lnSpc>
                <a:spcBef>
                  <a:spcPts val="0"/>
                </a:spcBef>
                <a:spcAft>
                  <a:spcPts val="0"/>
                </a:spcAft>
                <a:buClr>
                  <a:schemeClr val="lt1"/>
                </a:buClr>
                <a:buSzPts val="1300"/>
                <a:buFont typeface="Arial"/>
                <a:buNone/>
              </a:pPr>
              <a:r>
                <a:rPr lang="en-US" sz="1300">
                  <a:solidFill>
                    <a:schemeClr val="lt1"/>
                  </a:solidFill>
                  <a:latin typeface="Arial"/>
                  <a:ea typeface="Arial"/>
                  <a:cs typeface="Arial"/>
                  <a:sym typeface="Arial"/>
                </a:rPr>
                <a:t>Forcing Functions</a:t>
              </a:r>
              <a:endParaRPr/>
            </a:p>
            <a:p>
              <a:pPr marL="0" marR="0" lvl="0" indent="0" algn="l" rtl="0">
                <a:lnSpc>
                  <a:spcPct val="90000"/>
                </a:lnSpc>
                <a:spcBef>
                  <a:spcPts val="455"/>
                </a:spcBef>
                <a:spcAft>
                  <a:spcPts val="0"/>
                </a:spcAft>
                <a:buClr>
                  <a:schemeClr val="lt1"/>
                </a:buClr>
                <a:buSzPts val="1300"/>
                <a:buFont typeface="Arial"/>
                <a:buNone/>
              </a:pPr>
              <a:r>
                <a:rPr lang="en-US" sz="1300">
                  <a:solidFill>
                    <a:schemeClr val="lt1"/>
                  </a:solidFill>
                  <a:latin typeface="Arial"/>
                  <a:ea typeface="Arial"/>
                  <a:cs typeface="Arial"/>
                  <a:sym typeface="Arial"/>
                </a:rPr>
                <a:t>Barriers and Fail Safes</a:t>
              </a:r>
              <a:endParaRPr/>
            </a:p>
            <a:p>
              <a:pPr marL="0" marR="0" lvl="0" indent="0" algn="l" rtl="0">
                <a:lnSpc>
                  <a:spcPct val="90000"/>
                </a:lnSpc>
                <a:spcBef>
                  <a:spcPts val="455"/>
                </a:spcBef>
                <a:spcAft>
                  <a:spcPts val="0"/>
                </a:spcAft>
                <a:buClr>
                  <a:schemeClr val="lt1"/>
                </a:buClr>
                <a:buSzPts val="1300"/>
                <a:buFont typeface="Arial"/>
                <a:buNone/>
              </a:pPr>
              <a:r>
                <a:rPr lang="en-US" sz="1300">
                  <a:solidFill>
                    <a:schemeClr val="lt1"/>
                  </a:solidFill>
                  <a:latin typeface="Arial"/>
                  <a:ea typeface="Arial"/>
                  <a:cs typeface="Arial"/>
                  <a:sym typeface="Arial"/>
                </a:rPr>
                <a:t>Automation and computerization</a:t>
              </a:r>
              <a:endParaRPr/>
            </a:p>
          </p:txBody>
        </p:sp>
        <p:sp>
          <p:nvSpPr>
            <p:cNvPr id="353" name="Google Shape;353;p31"/>
            <p:cNvSpPr/>
            <p:nvPr/>
          </p:nvSpPr>
          <p:spPr>
            <a:xfrm>
              <a:off x="0" y="2029418"/>
              <a:ext cx="4937125" cy="327600"/>
            </a:xfrm>
            <a:prstGeom prst="rect">
              <a:avLst/>
            </a:prstGeom>
            <a:solidFill>
              <a:schemeClr val="lt1">
                <a:alpha val="89803"/>
              </a:schemeClr>
            </a:solidFill>
            <a:ln w="15875" cap="flat" cmpd="sng">
              <a:solidFill>
                <a:srgbClr val="BA09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1"/>
            <p:cNvSpPr/>
            <p:nvPr/>
          </p:nvSpPr>
          <p:spPr>
            <a:xfrm>
              <a:off x="1047031" y="1315582"/>
              <a:ext cx="3890093" cy="873057"/>
            </a:xfrm>
            <a:prstGeom prst="roundRect">
              <a:avLst>
                <a:gd name="adj" fmla="val 16667"/>
              </a:avLst>
            </a:prstGeom>
            <a:solidFill>
              <a:srgbClr val="FFC00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txBox="1"/>
            <p:nvPr/>
          </p:nvSpPr>
          <p:spPr>
            <a:xfrm>
              <a:off x="1089650" y="1358201"/>
              <a:ext cx="3804855" cy="787819"/>
            </a:xfrm>
            <a:prstGeom prst="rect">
              <a:avLst/>
            </a:prstGeom>
            <a:noFill/>
            <a:ln>
              <a:noFill/>
            </a:ln>
          </p:spPr>
          <p:txBody>
            <a:bodyPr spcFirstLastPara="1" wrap="square" lIns="130625" tIns="0" rIns="130625" bIns="0" anchor="ctr" anchorCtr="0">
              <a:noAutofit/>
            </a:bodyPr>
            <a:lstStyle/>
            <a:p>
              <a:pPr marL="0" marR="0" lvl="0" indent="0" algn="l" rtl="0">
                <a:lnSpc>
                  <a:spcPct val="90000"/>
                </a:lnSpc>
                <a:spcBef>
                  <a:spcPts val="0"/>
                </a:spcBef>
                <a:spcAft>
                  <a:spcPts val="0"/>
                </a:spcAft>
                <a:buClr>
                  <a:schemeClr val="lt1"/>
                </a:buClr>
                <a:buSzPts val="1300"/>
                <a:buFont typeface="Arial"/>
                <a:buNone/>
              </a:pPr>
              <a:r>
                <a:rPr lang="en-US" sz="1300">
                  <a:solidFill>
                    <a:schemeClr val="lt1"/>
                  </a:solidFill>
                  <a:latin typeface="Arial"/>
                  <a:ea typeface="Arial"/>
                  <a:cs typeface="Arial"/>
                  <a:sym typeface="Arial"/>
                </a:rPr>
                <a:t>Standardization of Processes</a:t>
              </a:r>
              <a:endParaRPr/>
            </a:p>
            <a:p>
              <a:pPr marL="0" marR="0" lvl="0" indent="0" algn="l" rtl="0">
                <a:lnSpc>
                  <a:spcPct val="90000"/>
                </a:lnSpc>
                <a:spcBef>
                  <a:spcPts val="455"/>
                </a:spcBef>
                <a:spcAft>
                  <a:spcPts val="0"/>
                </a:spcAft>
                <a:buClr>
                  <a:schemeClr val="lt1"/>
                </a:buClr>
                <a:buSzPts val="1300"/>
                <a:buFont typeface="Arial"/>
                <a:buNone/>
              </a:pPr>
              <a:r>
                <a:rPr lang="en-US" sz="1300">
                  <a:solidFill>
                    <a:schemeClr val="lt1"/>
                  </a:solidFill>
                  <a:latin typeface="Arial"/>
                  <a:ea typeface="Arial"/>
                  <a:cs typeface="Arial"/>
                  <a:sym typeface="Arial"/>
                </a:rPr>
                <a:t>Redundancies</a:t>
              </a:r>
              <a:endParaRPr/>
            </a:p>
            <a:p>
              <a:pPr marL="0" marR="0" lvl="0" indent="0" algn="l" rtl="0">
                <a:lnSpc>
                  <a:spcPct val="90000"/>
                </a:lnSpc>
                <a:spcBef>
                  <a:spcPts val="455"/>
                </a:spcBef>
                <a:spcAft>
                  <a:spcPts val="0"/>
                </a:spcAft>
                <a:buClr>
                  <a:schemeClr val="lt1"/>
                </a:buClr>
                <a:buSzPts val="1300"/>
                <a:buFont typeface="Arial"/>
                <a:buNone/>
              </a:pPr>
              <a:r>
                <a:rPr lang="en-US" sz="1300">
                  <a:solidFill>
                    <a:schemeClr val="lt1"/>
                  </a:solidFill>
                  <a:latin typeface="Arial"/>
                  <a:ea typeface="Arial"/>
                  <a:cs typeface="Arial"/>
                  <a:sym typeface="Arial"/>
                </a:rPr>
                <a:t>Warnings, alerts, reminders and checklists </a:t>
              </a:r>
              <a:endParaRPr/>
            </a:p>
          </p:txBody>
        </p:sp>
        <p:sp>
          <p:nvSpPr>
            <p:cNvPr id="356" name="Google Shape;356;p31"/>
            <p:cNvSpPr/>
            <p:nvPr/>
          </p:nvSpPr>
          <p:spPr>
            <a:xfrm>
              <a:off x="0" y="3562664"/>
              <a:ext cx="4937125" cy="327600"/>
            </a:xfrm>
            <a:prstGeom prst="rect">
              <a:avLst/>
            </a:prstGeom>
            <a:solidFill>
              <a:schemeClr val="lt1">
                <a:alpha val="89803"/>
              </a:schemeClr>
            </a:solidFill>
            <a:ln w="15875" cap="flat" cmpd="sng">
              <a:solidFill>
                <a:srgbClr val="BA09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1"/>
            <p:cNvSpPr/>
            <p:nvPr/>
          </p:nvSpPr>
          <p:spPr>
            <a:xfrm>
              <a:off x="981777" y="2427111"/>
              <a:ext cx="3955347" cy="1327326"/>
            </a:xfrm>
            <a:prstGeom prst="roundRect">
              <a:avLst>
                <a:gd name="adj" fmla="val 16667"/>
              </a:avLst>
            </a:prstGeom>
            <a:solidFill>
              <a:srgbClr val="00B05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1"/>
            <p:cNvSpPr txBox="1"/>
            <p:nvPr/>
          </p:nvSpPr>
          <p:spPr>
            <a:xfrm>
              <a:off x="1046572" y="2491906"/>
              <a:ext cx="3825757" cy="1197736"/>
            </a:xfrm>
            <a:prstGeom prst="rect">
              <a:avLst/>
            </a:prstGeom>
            <a:noFill/>
            <a:ln>
              <a:noFill/>
            </a:ln>
          </p:spPr>
          <p:txBody>
            <a:bodyPr spcFirstLastPara="1" wrap="square" lIns="130625" tIns="0" rIns="130625" bIns="0" anchor="ctr" anchorCtr="0">
              <a:noAutofit/>
            </a:bodyPr>
            <a:lstStyle/>
            <a:p>
              <a:pPr marL="0" marR="0" lvl="0" indent="0" algn="l" rtl="0">
                <a:lnSpc>
                  <a:spcPct val="90000"/>
                </a:lnSpc>
                <a:spcBef>
                  <a:spcPts val="0"/>
                </a:spcBef>
                <a:spcAft>
                  <a:spcPts val="0"/>
                </a:spcAft>
                <a:buClr>
                  <a:schemeClr val="lt1"/>
                </a:buClr>
                <a:buSzPts val="1300"/>
                <a:buFont typeface="Arial"/>
                <a:buNone/>
              </a:pPr>
              <a:r>
                <a:rPr lang="en-US" sz="1300">
                  <a:solidFill>
                    <a:schemeClr val="lt1"/>
                  </a:solidFill>
                  <a:latin typeface="Arial"/>
                  <a:ea typeface="Arial"/>
                  <a:cs typeface="Arial"/>
                  <a:sym typeface="Arial"/>
                </a:rPr>
                <a:t>Rules and policies</a:t>
              </a:r>
              <a:endParaRPr/>
            </a:p>
            <a:p>
              <a:pPr marL="0" marR="0" lvl="0" indent="0" algn="l" rtl="0">
                <a:lnSpc>
                  <a:spcPct val="90000"/>
                </a:lnSpc>
                <a:spcBef>
                  <a:spcPts val="455"/>
                </a:spcBef>
                <a:spcAft>
                  <a:spcPts val="0"/>
                </a:spcAft>
                <a:buClr>
                  <a:schemeClr val="lt1"/>
                </a:buClr>
                <a:buSzPts val="1300"/>
                <a:buFont typeface="Arial"/>
                <a:buNone/>
              </a:pPr>
              <a:r>
                <a:rPr lang="en-US" sz="1300">
                  <a:solidFill>
                    <a:schemeClr val="lt1"/>
                  </a:solidFill>
                  <a:latin typeface="Arial"/>
                  <a:ea typeface="Arial"/>
                  <a:cs typeface="Arial"/>
                  <a:sym typeface="Arial"/>
                </a:rPr>
                <a:t>Educational Programs</a:t>
              </a:r>
              <a:endParaRPr/>
            </a:p>
            <a:p>
              <a:pPr marL="0" marR="0" lvl="0" indent="0" algn="l" rtl="0">
                <a:lnSpc>
                  <a:spcPct val="90000"/>
                </a:lnSpc>
                <a:spcBef>
                  <a:spcPts val="455"/>
                </a:spcBef>
                <a:spcAft>
                  <a:spcPts val="0"/>
                </a:spcAft>
                <a:buClr>
                  <a:schemeClr val="lt1"/>
                </a:buClr>
                <a:buSzPts val="1300"/>
                <a:buFont typeface="Arial"/>
                <a:buNone/>
              </a:pPr>
              <a:r>
                <a:rPr lang="en-US" sz="1300">
                  <a:solidFill>
                    <a:schemeClr val="lt1"/>
                  </a:solidFill>
                  <a:latin typeface="Arial"/>
                  <a:ea typeface="Arial"/>
                  <a:cs typeface="Arial"/>
                  <a:sym typeface="Arial"/>
                </a:rPr>
                <a:t>Available information</a:t>
              </a:r>
              <a:endParaRPr/>
            </a:p>
            <a:p>
              <a:pPr marL="0" marR="0" lvl="0" indent="0" algn="l" rtl="0">
                <a:lnSpc>
                  <a:spcPct val="90000"/>
                </a:lnSpc>
                <a:spcBef>
                  <a:spcPts val="455"/>
                </a:spcBef>
                <a:spcAft>
                  <a:spcPts val="0"/>
                </a:spcAft>
                <a:buClr>
                  <a:schemeClr val="lt1"/>
                </a:buClr>
                <a:buSzPts val="1300"/>
                <a:buFont typeface="Arial"/>
                <a:buNone/>
              </a:pPr>
              <a:r>
                <a:rPr lang="en-US" sz="1300">
                  <a:solidFill>
                    <a:schemeClr val="lt1"/>
                  </a:solidFill>
                  <a:latin typeface="Arial"/>
                  <a:ea typeface="Arial"/>
                  <a:cs typeface="Arial"/>
                  <a:sym typeface="Arial"/>
                </a:rPr>
                <a:t>Suggestions to “ be more careful”</a:t>
              </a: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Reduce the Likelihood</a:t>
            </a:r>
            <a:endParaRPr/>
          </a:p>
        </p:txBody>
      </p:sp>
      <p:sp>
        <p:nvSpPr>
          <p:cNvPr id="365" name="Google Shape;365;p3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Standardization- infusion pumps concentrations carried and prepared, work flow </a:t>
            </a:r>
            <a:endParaRPr/>
          </a:p>
          <a:p>
            <a:pPr marL="91440" lvl="0" indent="-127000" algn="l" rtl="0">
              <a:lnSpc>
                <a:spcPct val="90000"/>
              </a:lnSpc>
              <a:spcBef>
                <a:spcPts val="1400"/>
              </a:spcBef>
              <a:spcAft>
                <a:spcPts val="0"/>
              </a:spcAft>
              <a:buSzPts val="2000"/>
              <a:buChar char=" "/>
            </a:pPr>
            <a:r>
              <a:rPr lang="en-US"/>
              <a:t>Redundancies in the process</a:t>
            </a: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Reminders and checklists</a:t>
            </a: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Increase awareness and perception of risk</a:t>
            </a:r>
            <a:endParaRPr/>
          </a:p>
        </p:txBody>
      </p:sp>
      <p:grpSp>
        <p:nvGrpSpPr>
          <p:cNvPr id="366" name="Google Shape;366;p32"/>
          <p:cNvGrpSpPr/>
          <p:nvPr/>
        </p:nvGrpSpPr>
        <p:grpSpPr>
          <a:xfrm>
            <a:off x="6218238" y="1846263"/>
            <a:ext cx="4937125" cy="3890264"/>
            <a:chOff x="0" y="0"/>
            <a:chExt cx="4937125" cy="3890264"/>
          </a:xfrm>
        </p:grpSpPr>
        <p:sp>
          <p:nvSpPr>
            <p:cNvPr id="367" name="Google Shape;367;p32"/>
            <p:cNvSpPr/>
            <p:nvPr/>
          </p:nvSpPr>
          <p:spPr>
            <a:xfrm>
              <a:off x="0" y="950440"/>
              <a:ext cx="4937125" cy="327600"/>
            </a:xfrm>
            <a:prstGeom prst="rect">
              <a:avLst/>
            </a:prstGeom>
            <a:solidFill>
              <a:schemeClr val="lt1">
                <a:alpha val="89803"/>
              </a:schemeClr>
            </a:solidFill>
            <a:ln w="15875" cap="flat" cmpd="sng">
              <a:solidFill>
                <a:srgbClr val="BA09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1373301" y="0"/>
              <a:ext cx="3377552" cy="1009860"/>
            </a:xfrm>
            <a:prstGeom prst="roundRect">
              <a:avLst>
                <a:gd name="adj" fmla="val 16667"/>
              </a:avLst>
            </a:prstGeom>
            <a:solidFill>
              <a:srgbClr val="BA092F"/>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txBox="1"/>
            <p:nvPr/>
          </p:nvSpPr>
          <p:spPr>
            <a:xfrm>
              <a:off x="1422598" y="49297"/>
              <a:ext cx="3278958" cy="911266"/>
            </a:xfrm>
            <a:prstGeom prst="rect">
              <a:avLst/>
            </a:prstGeom>
            <a:noFill/>
            <a:ln>
              <a:noFill/>
            </a:ln>
          </p:spPr>
          <p:txBody>
            <a:bodyPr spcFirstLastPara="1" wrap="square" lIns="130625" tIns="0" rIns="130625" bIns="0" anchor="ctr" anchorCtr="0">
              <a:noAutofit/>
            </a:bodyPr>
            <a:lstStyle/>
            <a:p>
              <a:pPr marL="0" marR="0" lvl="0" indent="0" algn="l" rtl="0">
                <a:lnSpc>
                  <a:spcPct val="90000"/>
                </a:lnSpc>
                <a:spcBef>
                  <a:spcPts val="0"/>
                </a:spcBef>
                <a:spcAft>
                  <a:spcPts val="0"/>
                </a:spcAft>
                <a:buClr>
                  <a:schemeClr val="lt1"/>
                </a:buClr>
                <a:buSzPts val="1300"/>
                <a:buFont typeface="Arial"/>
                <a:buNone/>
              </a:pPr>
              <a:r>
                <a:rPr lang="en-US" sz="1300">
                  <a:solidFill>
                    <a:schemeClr val="lt1"/>
                  </a:solidFill>
                  <a:latin typeface="Arial"/>
                  <a:ea typeface="Arial"/>
                  <a:cs typeface="Arial"/>
                  <a:sym typeface="Arial"/>
                </a:rPr>
                <a:t>Forcing Functions</a:t>
              </a:r>
              <a:endParaRPr/>
            </a:p>
            <a:p>
              <a:pPr marL="0" marR="0" lvl="0" indent="0" algn="l" rtl="0">
                <a:lnSpc>
                  <a:spcPct val="90000"/>
                </a:lnSpc>
                <a:spcBef>
                  <a:spcPts val="455"/>
                </a:spcBef>
                <a:spcAft>
                  <a:spcPts val="0"/>
                </a:spcAft>
                <a:buClr>
                  <a:schemeClr val="lt1"/>
                </a:buClr>
                <a:buSzPts val="1300"/>
                <a:buFont typeface="Arial"/>
                <a:buNone/>
              </a:pPr>
              <a:r>
                <a:rPr lang="en-US" sz="1300">
                  <a:solidFill>
                    <a:schemeClr val="lt1"/>
                  </a:solidFill>
                  <a:latin typeface="Arial"/>
                  <a:ea typeface="Arial"/>
                  <a:cs typeface="Arial"/>
                  <a:sym typeface="Arial"/>
                </a:rPr>
                <a:t>Barriers and Fail Safes</a:t>
              </a:r>
              <a:endParaRPr/>
            </a:p>
            <a:p>
              <a:pPr marL="0" marR="0" lvl="0" indent="0" algn="l" rtl="0">
                <a:lnSpc>
                  <a:spcPct val="90000"/>
                </a:lnSpc>
                <a:spcBef>
                  <a:spcPts val="455"/>
                </a:spcBef>
                <a:spcAft>
                  <a:spcPts val="0"/>
                </a:spcAft>
                <a:buClr>
                  <a:schemeClr val="lt1"/>
                </a:buClr>
                <a:buSzPts val="1300"/>
                <a:buFont typeface="Arial"/>
                <a:buNone/>
              </a:pPr>
              <a:r>
                <a:rPr lang="en-US" sz="1300">
                  <a:solidFill>
                    <a:schemeClr val="lt1"/>
                  </a:solidFill>
                  <a:latin typeface="Arial"/>
                  <a:ea typeface="Arial"/>
                  <a:cs typeface="Arial"/>
                  <a:sym typeface="Arial"/>
                </a:rPr>
                <a:t>Automation and computerization</a:t>
              </a:r>
              <a:endParaRPr/>
            </a:p>
          </p:txBody>
        </p:sp>
        <p:sp>
          <p:nvSpPr>
            <p:cNvPr id="370" name="Google Shape;370;p32"/>
            <p:cNvSpPr/>
            <p:nvPr/>
          </p:nvSpPr>
          <p:spPr>
            <a:xfrm>
              <a:off x="0" y="2029418"/>
              <a:ext cx="4937125" cy="327600"/>
            </a:xfrm>
            <a:prstGeom prst="rect">
              <a:avLst/>
            </a:prstGeom>
            <a:solidFill>
              <a:schemeClr val="lt1">
                <a:alpha val="89803"/>
              </a:schemeClr>
            </a:solidFill>
            <a:ln w="15875" cap="flat" cmpd="sng">
              <a:solidFill>
                <a:srgbClr val="BA09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1047031" y="1315582"/>
              <a:ext cx="3890093" cy="873057"/>
            </a:xfrm>
            <a:prstGeom prst="roundRect">
              <a:avLst>
                <a:gd name="adj" fmla="val 16667"/>
              </a:avLst>
            </a:prstGeom>
            <a:solidFill>
              <a:srgbClr val="FFC00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txBox="1"/>
            <p:nvPr/>
          </p:nvSpPr>
          <p:spPr>
            <a:xfrm>
              <a:off x="1089650" y="1358201"/>
              <a:ext cx="3804855" cy="787819"/>
            </a:xfrm>
            <a:prstGeom prst="rect">
              <a:avLst/>
            </a:prstGeom>
            <a:noFill/>
            <a:ln>
              <a:noFill/>
            </a:ln>
          </p:spPr>
          <p:txBody>
            <a:bodyPr spcFirstLastPara="1" wrap="square" lIns="130625" tIns="0" rIns="130625" bIns="0" anchor="ctr" anchorCtr="0">
              <a:noAutofit/>
            </a:bodyPr>
            <a:lstStyle/>
            <a:p>
              <a:pPr marL="0" marR="0" lvl="0" indent="0" algn="l" rtl="0">
                <a:lnSpc>
                  <a:spcPct val="90000"/>
                </a:lnSpc>
                <a:spcBef>
                  <a:spcPts val="0"/>
                </a:spcBef>
                <a:spcAft>
                  <a:spcPts val="0"/>
                </a:spcAft>
                <a:buClr>
                  <a:schemeClr val="lt1"/>
                </a:buClr>
                <a:buSzPts val="1300"/>
                <a:buFont typeface="Arial"/>
                <a:buNone/>
              </a:pPr>
              <a:r>
                <a:rPr lang="en-US" sz="1300">
                  <a:solidFill>
                    <a:schemeClr val="lt1"/>
                  </a:solidFill>
                  <a:latin typeface="Arial"/>
                  <a:ea typeface="Arial"/>
                  <a:cs typeface="Arial"/>
                  <a:sym typeface="Arial"/>
                </a:rPr>
                <a:t>Standardization of Processes</a:t>
              </a:r>
              <a:endParaRPr/>
            </a:p>
            <a:p>
              <a:pPr marL="0" marR="0" lvl="0" indent="0" algn="l" rtl="0">
                <a:lnSpc>
                  <a:spcPct val="90000"/>
                </a:lnSpc>
                <a:spcBef>
                  <a:spcPts val="455"/>
                </a:spcBef>
                <a:spcAft>
                  <a:spcPts val="0"/>
                </a:spcAft>
                <a:buClr>
                  <a:schemeClr val="lt1"/>
                </a:buClr>
                <a:buSzPts val="1300"/>
                <a:buFont typeface="Arial"/>
                <a:buNone/>
              </a:pPr>
              <a:r>
                <a:rPr lang="en-US" sz="1300">
                  <a:solidFill>
                    <a:schemeClr val="lt1"/>
                  </a:solidFill>
                  <a:latin typeface="Arial"/>
                  <a:ea typeface="Arial"/>
                  <a:cs typeface="Arial"/>
                  <a:sym typeface="Arial"/>
                </a:rPr>
                <a:t>Redundancies</a:t>
              </a:r>
              <a:endParaRPr/>
            </a:p>
            <a:p>
              <a:pPr marL="0" marR="0" lvl="0" indent="0" algn="l" rtl="0">
                <a:lnSpc>
                  <a:spcPct val="90000"/>
                </a:lnSpc>
                <a:spcBef>
                  <a:spcPts val="455"/>
                </a:spcBef>
                <a:spcAft>
                  <a:spcPts val="0"/>
                </a:spcAft>
                <a:buClr>
                  <a:schemeClr val="lt1"/>
                </a:buClr>
                <a:buSzPts val="1300"/>
                <a:buFont typeface="Arial"/>
                <a:buNone/>
              </a:pPr>
              <a:r>
                <a:rPr lang="en-US" sz="1300">
                  <a:solidFill>
                    <a:schemeClr val="lt1"/>
                  </a:solidFill>
                  <a:latin typeface="Arial"/>
                  <a:ea typeface="Arial"/>
                  <a:cs typeface="Arial"/>
                  <a:sym typeface="Arial"/>
                </a:rPr>
                <a:t>Warnings, alerts, reminders and checklists </a:t>
              </a:r>
              <a:endParaRPr/>
            </a:p>
          </p:txBody>
        </p:sp>
        <p:sp>
          <p:nvSpPr>
            <p:cNvPr id="373" name="Google Shape;373;p32"/>
            <p:cNvSpPr/>
            <p:nvPr/>
          </p:nvSpPr>
          <p:spPr>
            <a:xfrm>
              <a:off x="0" y="3562664"/>
              <a:ext cx="4937125" cy="327600"/>
            </a:xfrm>
            <a:prstGeom prst="rect">
              <a:avLst/>
            </a:prstGeom>
            <a:solidFill>
              <a:schemeClr val="lt1">
                <a:alpha val="89803"/>
              </a:schemeClr>
            </a:solidFill>
            <a:ln w="15875" cap="flat" cmpd="sng">
              <a:solidFill>
                <a:srgbClr val="BA09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981777" y="2427111"/>
              <a:ext cx="3955347" cy="1327326"/>
            </a:xfrm>
            <a:prstGeom prst="roundRect">
              <a:avLst>
                <a:gd name="adj" fmla="val 16667"/>
              </a:avLst>
            </a:prstGeom>
            <a:solidFill>
              <a:srgbClr val="00B05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txBox="1"/>
            <p:nvPr/>
          </p:nvSpPr>
          <p:spPr>
            <a:xfrm>
              <a:off x="1046572" y="2491906"/>
              <a:ext cx="3825757" cy="1197736"/>
            </a:xfrm>
            <a:prstGeom prst="rect">
              <a:avLst/>
            </a:prstGeom>
            <a:noFill/>
            <a:ln>
              <a:noFill/>
            </a:ln>
          </p:spPr>
          <p:txBody>
            <a:bodyPr spcFirstLastPara="1" wrap="square" lIns="130625" tIns="0" rIns="130625" bIns="0" anchor="ctr" anchorCtr="0">
              <a:noAutofit/>
            </a:bodyPr>
            <a:lstStyle/>
            <a:p>
              <a:pPr marL="0" marR="0" lvl="0" indent="0" algn="l" rtl="0">
                <a:lnSpc>
                  <a:spcPct val="90000"/>
                </a:lnSpc>
                <a:spcBef>
                  <a:spcPts val="0"/>
                </a:spcBef>
                <a:spcAft>
                  <a:spcPts val="0"/>
                </a:spcAft>
                <a:buClr>
                  <a:schemeClr val="lt1"/>
                </a:buClr>
                <a:buSzPts val="1300"/>
                <a:buFont typeface="Arial"/>
                <a:buNone/>
              </a:pPr>
              <a:r>
                <a:rPr lang="en-US" sz="1300">
                  <a:solidFill>
                    <a:schemeClr val="lt1"/>
                  </a:solidFill>
                  <a:latin typeface="Arial"/>
                  <a:ea typeface="Arial"/>
                  <a:cs typeface="Arial"/>
                  <a:sym typeface="Arial"/>
                </a:rPr>
                <a:t>Rules and policies</a:t>
              </a:r>
              <a:endParaRPr/>
            </a:p>
            <a:p>
              <a:pPr marL="0" marR="0" lvl="0" indent="0" algn="l" rtl="0">
                <a:lnSpc>
                  <a:spcPct val="90000"/>
                </a:lnSpc>
                <a:spcBef>
                  <a:spcPts val="455"/>
                </a:spcBef>
                <a:spcAft>
                  <a:spcPts val="0"/>
                </a:spcAft>
                <a:buClr>
                  <a:schemeClr val="lt1"/>
                </a:buClr>
                <a:buSzPts val="1300"/>
                <a:buFont typeface="Arial"/>
                <a:buNone/>
              </a:pPr>
              <a:r>
                <a:rPr lang="en-US" sz="1300">
                  <a:solidFill>
                    <a:schemeClr val="lt1"/>
                  </a:solidFill>
                  <a:latin typeface="Arial"/>
                  <a:ea typeface="Arial"/>
                  <a:cs typeface="Arial"/>
                  <a:sym typeface="Arial"/>
                </a:rPr>
                <a:t>Educational Programs</a:t>
              </a:r>
              <a:endParaRPr/>
            </a:p>
            <a:p>
              <a:pPr marL="0" marR="0" lvl="0" indent="0" algn="l" rtl="0">
                <a:lnSpc>
                  <a:spcPct val="90000"/>
                </a:lnSpc>
                <a:spcBef>
                  <a:spcPts val="455"/>
                </a:spcBef>
                <a:spcAft>
                  <a:spcPts val="0"/>
                </a:spcAft>
                <a:buClr>
                  <a:schemeClr val="lt1"/>
                </a:buClr>
                <a:buSzPts val="1300"/>
                <a:buFont typeface="Arial"/>
                <a:buNone/>
              </a:pPr>
              <a:r>
                <a:rPr lang="en-US" sz="1300">
                  <a:solidFill>
                    <a:schemeClr val="lt1"/>
                  </a:solidFill>
                  <a:latin typeface="Arial"/>
                  <a:ea typeface="Arial"/>
                  <a:cs typeface="Arial"/>
                  <a:sym typeface="Arial"/>
                </a:rPr>
                <a:t>Available information</a:t>
              </a:r>
              <a:endParaRPr/>
            </a:p>
            <a:p>
              <a:pPr marL="0" marR="0" lvl="0" indent="0" algn="l" rtl="0">
                <a:lnSpc>
                  <a:spcPct val="90000"/>
                </a:lnSpc>
                <a:spcBef>
                  <a:spcPts val="455"/>
                </a:spcBef>
                <a:spcAft>
                  <a:spcPts val="0"/>
                </a:spcAft>
                <a:buClr>
                  <a:schemeClr val="lt1"/>
                </a:buClr>
                <a:buSzPts val="1300"/>
                <a:buFont typeface="Arial"/>
                <a:buNone/>
              </a:pPr>
              <a:r>
                <a:rPr lang="en-US" sz="1300">
                  <a:solidFill>
                    <a:schemeClr val="lt1"/>
                  </a:solidFill>
                  <a:latin typeface="Arial"/>
                  <a:ea typeface="Arial"/>
                  <a:cs typeface="Arial"/>
                  <a:sym typeface="Arial"/>
                </a:rPr>
                <a:t>Suggestions to “ be more careful”</a:t>
              </a: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Lean Six Sigma </a:t>
            </a:r>
            <a:r>
              <a:rPr lang="en-US" baseline="30000"/>
              <a:t>14</a:t>
            </a:r>
            <a:endParaRPr/>
          </a:p>
        </p:txBody>
      </p:sp>
      <p:sp>
        <p:nvSpPr>
          <p:cNvPr id="382" name="Google Shape;382;p3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en-US"/>
              <a:t>Lean- drive out waste and promote work standardization and flow</a:t>
            </a:r>
            <a:endParaRPr/>
          </a:p>
          <a:p>
            <a:pPr marL="0" lvl="0" indent="0" algn="l" rtl="0">
              <a:lnSpc>
                <a:spcPct val="90000"/>
              </a:lnSpc>
              <a:spcBef>
                <a:spcPts val="1400"/>
              </a:spcBef>
              <a:spcAft>
                <a:spcPts val="0"/>
              </a:spcAft>
              <a:buSzPts val="2000"/>
              <a:buNone/>
            </a:pPr>
            <a:r>
              <a:rPr lang="en-US"/>
              <a:t>Six Sigma- focuses on reducing process variation and enhancing process control</a:t>
            </a:r>
            <a:endParaRPr/>
          </a:p>
          <a:p>
            <a:pPr marL="0" lvl="0" indent="0" algn="l" rtl="0">
              <a:lnSpc>
                <a:spcPct val="90000"/>
              </a:lnSpc>
              <a:spcBef>
                <a:spcPts val="1400"/>
              </a:spcBef>
              <a:spcAft>
                <a:spcPts val="0"/>
              </a:spcAft>
              <a:buSzPts val="2000"/>
              <a:buNone/>
            </a:pPr>
            <a:r>
              <a:rPr lang="en-US"/>
              <a:t>Employing lean six sigma principles in healthcare can help eliminate variations in processes and streamline procedures to help improve patient care. </a:t>
            </a:r>
            <a:endParaRPr/>
          </a:p>
          <a:p>
            <a:pPr marL="0" lvl="0" indent="0" algn="l" rtl="0">
              <a:lnSpc>
                <a:spcPct val="90000"/>
              </a:lnSpc>
              <a:spcBef>
                <a:spcPts val="1400"/>
              </a:spcBef>
              <a:spcAft>
                <a:spcPts val="0"/>
              </a:spcAft>
              <a:buSzPts val="2000"/>
              <a:buNone/>
            </a:pPr>
            <a:r>
              <a:rPr lang="en-US"/>
              <a:t>5 phases of six sigma: Defining, measuring, analyzing, improving, and controlling</a:t>
            </a:r>
            <a:endParaRPr/>
          </a:p>
          <a:p>
            <a:pPr marL="0" lvl="0" indent="0" algn="l" rtl="0">
              <a:lnSpc>
                <a:spcPct val="90000"/>
              </a:lnSpc>
              <a:spcBef>
                <a:spcPts val="1400"/>
              </a:spcBef>
              <a:spcAft>
                <a:spcPts val="0"/>
              </a:spcAft>
              <a:buSzPts val="2000"/>
              <a:buNone/>
            </a:pPr>
            <a:r>
              <a:rPr lang="en-US"/>
              <a:t>Combined with lean philosophy to eliminate waste of physical resources, time, effort, and talent.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Ways to Address the System</a:t>
            </a:r>
            <a:endParaRPr/>
          </a:p>
        </p:txBody>
      </p:sp>
      <p:sp>
        <p:nvSpPr>
          <p:cNvPr id="389" name="Google Shape;389;p34"/>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en-US"/>
              <a:t>Standardization- use commercially available products, use standard order sets, standardize concentrations (pumps) </a:t>
            </a:r>
            <a:endParaRPr/>
          </a:p>
          <a:p>
            <a:pPr marL="0" lvl="0" indent="0" algn="l" rtl="0">
              <a:lnSpc>
                <a:spcPct val="90000"/>
              </a:lnSpc>
              <a:spcBef>
                <a:spcPts val="1400"/>
              </a:spcBef>
              <a:spcAft>
                <a:spcPts val="0"/>
              </a:spcAft>
              <a:buSzPts val="2000"/>
              <a:buNone/>
            </a:pPr>
            <a:r>
              <a:rPr lang="en-US"/>
              <a:t>Reduce inventory-reduces opportunity for error to occur </a:t>
            </a:r>
            <a:endParaRPr/>
          </a:p>
          <a:p>
            <a:pPr marL="0" lvl="0" indent="0" algn="l" rtl="0">
              <a:lnSpc>
                <a:spcPct val="90000"/>
              </a:lnSpc>
              <a:spcBef>
                <a:spcPts val="1400"/>
              </a:spcBef>
              <a:spcAft>
                <a:spcPts val="0"/>
              </a:spcAft>
              <a:buSzPts val="2000"/>
              <a:buNone/>
            </a:pPr>
            <a:r>
              <a:rPr lang="en-US"/>
              <a:t>Poka yokes</a:t>
            </a:r>
            <a:endParaRPr/>
          </a:p>
          <a:p>
            <a:pPr marL="0" lvl="0" indent="0" algn="l" rtl="0">
              <a:lnSpc>
                <a:spcPct val="90000"/>
              </a:lnSpc>
              <a:spcBef>
                <a:spcPts val="1400"/>
              </a:spcBef>
              <a:spcAft>
                <a:spcPts val="0"/>
              </a:spcAft>
              <a:buSzPts val="2000"/>
              <a:buNone/>
            </a:pPr>
            <a:r>
              <a:rPr lang="en-US"/>
              <a:t>Continuous improvement culture</a:t>
            </a:r>
            <a:endParaRPr/>
          </a:p>
          <a:p>
            <a:pPr marL="0" lvl="0" indent="0" algn="l" rtl="0">
              <a:lnSpc>
                <a:spcPct val="90000"/>
              </a:lnSpc>
              <a:spcBef>
                <a:spcPts val="1400"/>
              </a:spcBef>
              <a:spcAft>
                <a:spcPts val="0"/>
              </a:spcAft>
              <a:buSzPts val="2000"/>
              <a:buNone/>
            </a:pPr>
            <a:r>
              <a:rPr lang="en-US"/>
              <a:t>Visual controls- auxillary labels, color to show warning, Tall Man letters- Make the error more visible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The Human Side of a Process</a:t>
            </a:r>
            <a:endParaRPr/>
          </a:p>
        </p:txBody>
      </p:sp>
      <p:sp>
        <p:nvSpPr>
          <p:cNvPr id="395" name="Google Shape;395;p35"/>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Rules and Policies</a:t>
            </a:r>
            <a:endParaRPr/>
          </a:p>
          <a:p>
            <a:pPr marL="91440" lvl="0" indent="-127000" algn="l" rtl="0">
              <a:lnSpc>
                <a:spcPct val="90000"/>
              </a:lnSpc>
              <a:spcBef>
                <a:spcPts val="1400"/>
              </a:spcBef>
              <a:spcAft>
                <a:spcPts val="0"/>
              </a:spcAft>
              <a:buSzPts val="2000"/>
              <a:buChar char=" "/>
            </a:pPr>
            <a:r>
              <a:rPr lang="en-US"/>
              <a:t>Education </a:t>
            </a:r>
            <a:endParaRPr/>
          </a:p>
          <a:p>
            <a:pPr marL="91440" lvl="0" indent="-127000" algn="l" rtl="0">
              <a:lnSpc>
                <a:spcPct val="90000"/>
              </a:lnSpc>
              <a:spcBef>
                <a:spcPts val="1400"/>
              </a:spcBef>
              <a:spcAft>
                <a:spcPts val="0"/>
              </a:spcAft>
              <a:buSzPts val="2000"/>
              <a:buChar char=" "/>
            </a:pPr>
            <a:r>
              <a:rPr lang="en-US"/>
              <a:t>Reminder to be vigilant</a:t>
            </a:r>
            <a:endParaRPr/>
          </a:p>
        </p:txBody>
      </p:sp>
      <p:grpSp>
        <p:nvGrpSpPr>
          <p:cNvPr id="396" name="Google Shape;396;p35"/>
          <p:cNvGrpSpPr/>
          <p:nvPr/>
        </p:nvGrpSpPr>
        <p:grpSpPr>
          <a:xfrm>
            <a:off x="6218238" y="1846263"/>
            <a:ext cx="4937125" cy="3890264"/>
            <a:chOff x="0" y="0"/>
            <a:chExt cx="4937125" cy="3890264"/>
          </a:xfrm>
        </p:grpSpPr>
        <p:sp>
          <p:nvSpPr>
            <p:cNvPr id="397" name="Google Shape;397;p35"/>
            <p:cNvSpPr/>
            <p:nvPr/>
          </p:nvSpPr>
          <p:spPr>
            <a:xfrm>
              <a:off x="0" y="950440"/>
              <a:ext cx="4937125" cy="327600"/>
            </a:xfrm>
            <a:prstGeom prst="rect">
              <a:avLst/>
            </a:prstGeom>
            <a:solidFill>
              <a:schemeClr val="lt1">
                <a:alpha val="89803"/>
              </a:schemeClr>
            </a:solidFill>
            <a:ln w="15875" cap="flat" cmpd="sng">
              <a:solidFill>
                <a:srgbClr val="BA09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5"/>
            <p:cNvSpPr/>
            <p:nvPr/>
          </p:nvSpPr>
          <p:spPr>
            <a:xfrm>
              <a:off x="1373301" y="0"/>
              <a:ext cx="3377552" cy="1009860"/>
            </a:xfrm>
            <a:prstGeom prst="roundRect">
              <a:avLst>
                <a:gd name="adj" fmla="val 16667"/>
              </a:avLst>
            </a:prstGeom>
            <a:solidFill>
              <a:srgbClr val="BA092F"/>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5"/>
            <p:cNvSpPr txBox="1"/>
            <p:nvPr/>
          </p:nvSpPr>
          <p:spPr>
            <a:xfrm>
              <a:off x="1422598" y="49297"/>
              <a:ext cx="3278958" cy="911266"/>
            </a:xfrm>
            <a:prstGeom prst="rect">
              <a:avLst/>
            </a:prstGeom>
            <a:noFill/>
            <a:ln>
              <a:noFill/>
            </a:ln>
          </p:spPr>
          <p:txBody>
            <a:bodyPr spcFirstLastPara="1" wrap="square" lIns="130625" tIns="0" rIns="130625" bIns="0" anchor="ctr" anchorCtr="0">
              <a:noAutofit/>
            </a:bodyPr>
            <a:lstStyle/>
            <a:p>
              <a:pPr marL="0" marR="0" lvl="0" indent="0" algn="l" rtl="0">
                <a:lnSpc>
                  <a:spcPct val="90000"/>
                </a:lnSpc>
                <a:spcBef>
                  <a:spcPts val="0"/>
                </a:spcBef>
                <a:spcAft>
                  <a:spcPts val="0"/>
                </a:spcAft>
                <a:buClr>
                  <a:schemeClr val="lt1"/>
                </a:buClr>
                <a:buSzPts val="1300"/>
                <a:buFont typeface="Arial"/>
                <a:buNone/>
              </a:pPr>
              <a:r>
                <a:rPr lang="en-US" sz="1300">
                  <a:solidFill>
                    <a:schemeClr val="lt1"/>
                  </a:solidFill>
                  <a:latin typeface="Arial"/>
                  <a:ea typeface="Arial"/>
                  <a:cs typeface="Arial"/>
                  <a:sym typeface="Arial"/>
                </a:rPr>
                <a:t>Forcing Functions</a:t>
              </a:r>
              <a:endParaRPr/>
            </a:p>
            <a:p>
              <a:pPr marL="0" marR="0" lvl="0" indent="0" algn="l" rtl="0">
                <a:lnSpc>
                  <a:spcPct val="90000"/>
                </a:lnSpc>
                <a:spcBef>
                  <a:spcPts val="455"/>
                </a:spcBef>
                <a:spcAft>
                  <a:spcPts val="0"/>
                </a:spcAft>
                <a:buClr>
                  <a:schemeClr val="lt1"/>
                </a:buClr>
                <a:buSzPts val="1300"/>
                <a:buFont typeface="Arial"/>
                <a:buNone/>
              </a:pPr>
              <a:r>
                <a:rPr lang="en-US" sz="1300">
                  <a:solidFill>
                    <a:schemeClr val="lt1"/>
                  </a:solidFill>
                  <a:latin typeface="Arial"/>
                  <a:ea typeface="Arial"/>
                  <a:cs typeface="Arial"/>
                  <a:sym typeface="Arial"/>
                </a:rPr>
                <a:t>Barriers and Fail Safes</a:t>
              </a:r>
              <a:endParaRPr/>
            </a:p>
            <a:p>
              <a:pPr marL="0" marR="0" lvl="0" indent="0" algn="l" rtl="0">
                <a:lnSpc>
                  <a:spcPct val="90000"/>
                </a:lnSpc>
                <a:spcBef>
                  <a:spcPts val="455"/>
                </a:spcBef>
                <a:spcAft>
                  <a:spcPts val="0"/>
                </a:spcAft>
                <a:buClr>
                  <a:schemeClr val="lt1"/>
                </a:buClr>
                <a:buSzPts val="1300"/>
                <a:buFont typeface="Arial"/>
                <a:buNone/>
              </a:pPr>
              <a:r>
                <a:rPr lang="en-US" sz="1300">
                  <a:solidFill>
                    <a:schemeClr val="lt1"/>
                  </a:solidFill>
                  <a:latin typeface="Arial"/>
                  <a:ea typeface="Arial"/>
                  <a:cs typeface="Arial"/>
                  <a:sym typeface="Arial"/>
                </a:rPr>
                <a:t>Automation and computerization</a:t>
              </a:r>
              <a:endParaRPr/>
            </a:p>
          </p:txBody>
        </p:sp>
        <p:sp>
          <p:nvSpPr>
            <p:cNvPr id="400" name="Google Shape;400;p35"/>
            <p:cNvSpPr/>
            <p:nvPr/>
          </p:nvSpPr>
          <p:spPr>
            <a:xfrm>
              <a:off x="0" y="2029418"/>
              <a:ext cx="4937125" cy="327600"/>
            </a:xfrm>
            <a:prstGeom prst="rect">
              <a:avLst/>
            </a:prstGeom>
            <a:solidFill>
              <a:schemeClr val="lt1">
                <a:alpha val="89803"/>
              </a:schemeClr>
            </a:solidFill>
            <a:ln w="15875" cap="flat" cmpd="sng">
              <a:solidFill>
                <a:srgbClr val="BA09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5"/>
            <p:cNvSpPr/>
            <p:nvPr/>
          </p:nvSpPr>
          <p:spPr>
            <a:xfrm>
              <a:off x="1047031" y="1315582"/>
              <a:ext cx="3890093" cy="873057"/>
            </a:xfrm>
            <a:prstGeom prst="roundRect">
              <a:avLst>
                <a:gd name="adj" fmla="val 16667"/>
              </a:avLst>
            </a:prstGeom>
            <a:solidFill>
              <a:srgbClr val="FFC00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5"/>
            <p:cNvSpPr txBox="1"/>
            <p:nvPr/>
          </p:nvSpPr>
          <p:spPr>
            <a:xfrm>
              <a:off x="1089650" y="1358201"/>
              <a:ext cx="3804855" cy="787819"/>
            </a:xfrm>
            <a:prstGeom prst="rect">
              <a:avLst/>
            </a:prstGeom>
            <a:noFill/>
            <a:ln>
              <a:noFill/>
            </a:ln>
          </p:spPr>
          <p:txBody>
            <a:bodyPr spcFirstLastPara="1" wrap="square" lIns="130625" tIns="0" rIns="130625" bIns="0" anchor="ctr" anchorCtr="0">
              <a:noAutofit/>
            </a:bodyPr>
            <a:lstStyle/>
            <a:p>
              <a:pPr marL="0" marR="0" lvl="0" indent="0" algn="l" rtl="0">
                <a:lnSpc>
                  <a:spcPct val="90000"/>
                </a:lnSpc>
                <a:spcBef>
                  <a:spcPts val="0"/>
                </a:spcBef>
                <a:spcAft>
                  <a:spcPts val="0"/>
                </a:spcAft>
                <a:buClr>
                  <a:schemeClr val="lt1"/>
                </a:buClr>
                <a:buSzPts val="1300"/>
                <a:buFont typeface="Arial"/>
                <a:buNone/>
              </a:pPr>
              <a:r>
                <a:rPr lang="en-US" sz="1300">
                  <a:solidFill>
                    <a:schemeClr val="lt1"/>
                  </a:solidFill>
                  <a:latin typeface="Arial"/>
                  <a:ea typeface="Arial"/>
                  <a:cs typeface="Arial"/>
                  <a:sym typeface="Arial"/>
                </a:rPr>
                <a:t>Standardization of Processes</a:t>
              </a:r>
              <a:endParaRPr/>
            </a:p>
            <a:p>
              <a:pPr marL="0" marR="0" lvl="0" indent="0" algn="l" rtl="0">
                <a:lnSpc>
                  <a:spcPct val="90000"/>
                </a:lnSpc>
                <a:spcBef>
                  <a:spcPts val="455"/>
                </a:spcBef>
                <a:spcAft>
                  <a:spcPts val="0"/>
                </a:spcAft>
                <a:buClr>
                  <a:schemeClr val="lt1"/>
                </a:buClr>
                <a:buSzPts val="1300"/>
                <a:buFont typeface="Arial"/>
                <a:buNone/>
              </a:pPr>
              <a:r>
                <a:rPr lang="en-US" sz="1300">
                  <a:solidFill>
                    <a:schemeClr val="lt1"/>
                  </a:solidFill>
                  <a:latin typeface="Arial"/>
                  <a:ea typeface="Arial"/>
                  <a:cs typeface="Arial"/>
                  <a:sym typeface="Arial"/>
                </a:rPr>
                <a:t>Redundancies</a:t>
              </a:r>
              <a:endParaRPr/>
            </a:p>
            <a:p>
              <a:pPr marL="0" marR="0" lvl="0" indent="0" algn="l" rtl="0">
                <a:lnSpc>
                  <a:spcPct val="90000"/>
                </a:lnSpc>
                <a:spcBef>
                  <a:spcPts val="455"/>
                </a:spcBef>
                <a:spcAft>
                  <a:spcPts val="0"/>
                </a:spcAft>
                <a:buClr>
                  <a:schemeClr val="lt1"/>
                </a:buClr>
                <a:buSzPts val="1300"/>
                <a:buFont typeface="Arial"/>
                <a:buNone/>
              </a:pPr>
              <a:r>
                <a:rPr lang="en-US" sz="1300">
                  <a:solidFill>
                    <a:schemeClr val="lt1"/>
                  </a:solidFill>
                  <a:latin typeface="Arial"/>
                  <a:ea typeface="Arial"/>
                  <a:cs typeface="Arial"/>
                  <a:sym typeface="Arial"/>
                </a:rPr>
                <a:t>Warnings, alerts, reminders and checklists </a:t>
              </a:r>
              <a:endParaRPr/>
            </a:p>
          </p:txBody>
        </p:sp>
        <p:sp>
          <p:nvSpPr>
            <p:cNvPr id="403" name="Google Shape;403;p35"/>
            <p:cNvSpPr/>
            <p:nvPr/>
          </p:nvSpPr>
          <p:spPr>
            <a:xfrm>
              <a:off x="0" y="3562664"/>
              <a:ext cx="4937125" cy="327600"/>
            </a:xfrm>
            <a:prstGeom prst="rect">
              <a:avLst/>
            </a:prstGeom>
            <a:solidFill>
              <a:schemeClr val="lt1">
                <a:alpha val="89803"/>
              </a:schemeClr>
            </a:solidFill>
            <a:ln w="15875" cap="flat" cmpd="sng">
              <a:solidFill>
                <a:srgbClr val="BA09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5"/>
            <p:cNvSpPr/>
            <p:nvPr/>
          </p:nvSpPr>
          <p:spPr>
            <a:xfrm>
              <a:off x="981777" y="2427111"/>
              <a:ext cx="3955347" cy="1327326"/>
            </a:xfrm>
            <a:prstGeom prst="roundRect">
              <a:avLst>
                <a:gd name="adj" fmla="val 16667"/>
              </a:avLst>
            </a:prstGeom>
            <a:solidFill>
              <a:srgbClr val="00B05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5"/>
            <p:cNvSpPr txBox="1"/>
            <p:nvPr/>
          </p:nvSpPr>
          <p:spPr>
            <a:xfrm>
              <a:off x="1046572" y="2491906"/>
              <a:ext cx="3825757" cy="1197736"/>
            </a:xfrm>
            <a:prstGeom prst="rect">
              <a:avLst/>
            </a:prstGeom>
            <a:noFill/>
            <a:ln>
              <a:noFill/>
            </a:ln>
          </p:spPr>
          <p:txBody>
            <a:bodyPr spcFirstLastPara="1" wrap="square" lIns="130625" tIns="0" rIns="130625" bIns="0" anchor="ctr" anchorCtr="0">
              <a:noAutofit/>
            </a:bodyPr>
            <a:lstStyle/>
            <a:p>
              <a:pPr marL="0" marR="0" lvl="0" indent="0" algn="l" rtl="0">
                <a:lnSpc>
                  <a:spcPct val="90000"/>
                </a:lnSpc>
                <a:spcBef>
                  <a:spcPts val="0"/>
                </a:spcBef>
                <a:spcAft>
                  <a:spcPts val="0"/>
                </a:spcAft>
                <a:buClr>
                  <a:schemeClr val="lt1"/>
                </a:buClr>
                <a:buSzPts val="1300"/>
                <a:buFont typeface="Arial"/>
                <a:buNone/>
              </a:pPr>
              <a:r>
                <a:rPr lang="en-US" sz="1300">
                  <a:solidFill>
                    <a:schemeClr val="lt1"/>
                  </a:solidFill>
                  <a:latin typeface="Arial"/>
                  <a:ea typeface="Arial"/>
                  <a:cs typeface="Arial"/>
                  <a:sym typeface="Arial"/>
                </a:rPr>
                <a:t>Rules and policies</a:t>
              </a:r>
              <a:endParaRPr/>
            </a:p>
            <a:p>
              <a:pPr marL="0" marR="0" lvl="0" indent="0" algn="l" rtl="0">
                <a:lnSpc>
                  <a:spcPct val="90000"/>
                </a:lnSpc>
                <a:spcBef>
                  <a:spcPts val="455"/>
                </a:spcBef>
                <a:spcAft>
                  <a:spcPts val="0"/>
                </a:spcAft>
                <a:buClr>
                  <a:schemeClr val="lt1"/>
                </a:buClr>
                <a:buSzPts val="1300"/>
                <a:buFont typeface="Arial"/>
                <a:buNone/>
              </a:pPr>
              <a:r>
                <a:rPr lang="en-US" sz="1300">
                  <a:solidFill>
                    <a:schemeClr val="lt1"/>
                  </a:solidFill>
                  <a:latin typeface="Arial"/>
                  <a:ea typeface="Arial"/>
                  <a:cs typeface="Arial"/>
                  <a:sym typeface="Arial"/>
                </a:rPr>
                <a:t>Educational Programs</a:t>
              </a:r>
              <a:endParaRPr/>
            </a:p>
            <a:p>
              <a:pPr marL="0" marR="0" lvl="0" indent="0" algn="l" rtl="0">
                <a:lnSpc>
                  <a:spcPct val="90000"/>
                </a:lnSpc>
                <a:spcBef>
                  <a:spcPts val="455"/>
                </a:spcBef>
                <a:spcAft>
                  <a:spcPts val="0"/>
                </a:spcAft>
                <a:buClr>
                  <a:schemeClr val="lt1"/>
                </a:buClr>
                <a:buSzPts val="1300"/>
                <a:buFont typeface="Arial"/>
                <a:buNone/>
              </a:pPr>
              <a:r>
                <a:rPr lang="en-US" sz="1300">
                  <a:solidFill>
                    <a:schemeClr val="lt1"/>
                  </a:solidFill>
                  <a:latin typeface="Arial"/>
                  <a:ea typeface="Arial"/>
                  <a:cs typeface="Arial"/>
                  <a:sym typeface="Arial"/>
                </a:rPr>
                <a:t>Available information</a:t>
              </a:r>
              <a:endParaRPr/>
            </a:p>
            <a:p>
              <a:pPr marL="0" marR="0" lvl="0" indent="0" algn="l" rtl="0">
                <a:lnSpc>
                  <a:spcPct val="90000"/>
                </a:lnSpc>
                <a:spcBef>
                  <a:spcPts val="455"/>
                </a:spcBef>
                <a:spcAft>
                  <a:spcPts val="0"/>
                </a:spcAft>
                <a:buClr>
                  <a:schemeClr val="lt1"/>
                </a:buClr>
                <a:buSzPts val="1300"/>
                <a:buFont typeface="Arial"/>
                <a:buNone/>
              </a:pPr>
              <a:r>
                <a:rPr lang="en-US" sz="1300">
                  <a:solidFill>
                    <a:schemeClr val="lt1"/>
                  </a:solidFill>
                  <a:latin typeface="Arial"/>
                  <a:ea typeface="Arial"/>
                  <a:cs typeface="Arial"/>
                  <a:sym typeface="Arial"/>
                </a:rPr>
                <a:t>Suggestions to “ be more careful”</a:t>
              </a: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Survey Question</a:t>
            </a:r>
            <a:endParaRPr/>
          </a:p>
        </p:txBody>
      </p:sp>
      <p:sp>
        <p:nvSpPr>
          <p:cNvPr id="411" name="Google Shape;411;p36"/>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What medication safety practices do you plan to incorporate into your practice setting?</a:t>
            </a:r>
            <a:endParaRPr/>
          </a:p>
          <a:p>
            <a:pPr marL="91440" lvl="0" indent="-127000" algn="l" rtl="0">
              <a:lnSpc>
                <a:spcPct val="90000"/>
              </a:lnSpc>
              <a:spcBef>
                <a:spcPts val="1400"/>
              </a:spcBef>
              <a:spcAft>
                <a:spcPts val="0"/>
              </a:spcAft>
              <a:buSzPts val="2000"/>
              <a:buChar char=" "/>
            </a:pPr>
            <a:r>
              <a:rPr lang="en-US"/>
              <a:t>A. Implement a reporting procedure</a:t>
            </a:r>
            <a:endParaRPr/>
          </a:p>
          <a:p>
            <a:pPr marL="91440" lvl="0" indent="-127000" algn="l" rtl="0">
              <a:lnSpc>
                <a:spcPct val="90000"/>
              </a:lnSpc>
              <a:spcBef>
                <a:spcPts val="1400"/>
              </a:spcBef>
              <a:spcAft>
                <a:spcPts val="0"/>
              </a:spcAft>
              <a:buSzPts val="2000"/>
              <a:buChar char=" "/>
            </a:pPr>
            <a:r>
              <a:rPr lang="en-US"/>
              <a:t>B. Implement external data to help detect/prevent errors before they occur</a:t>
            </a:r>
            <a:endParaRPr/>
          </a:p>
          <a:p>
            <a:pPr marL="91440" lvl="0" indent="-127000" algn="l" rtl="0">
              <a:lnSpc>
                <a:spcPct val="90000"/>
              </a:lnSpc>
              <a:spcBef>
                <a:spcPts val="1400"/>
              </a:spcBef>
              <a:spcAft>
                <a:spcPts val="0"/>
              </a:spcAft>
              <a:buSzPts val="2000"/>
              <a:buChar char=" "/>
            </a:pPr>
            <a:r>
              <a:rPr lang="en-US"/>
              <a:t>C. Implement the highest leverage error reduction strategies </a:t>
            </a:r>
            <a:endParaRPr/>
          </a:p>
          <a:p>
            <a:pPr marL="91440" lvl="0" indent="-127000" algn="l" rtl="0">
              <a:lnSpc>
                <a:spcPct val="90000"/>
              </a:lnSpc>
              <a:spcBef>
                <a:spcPts val="1400"/>
              </a:spcBef>
              <a:spcAft>
                <a:spcPts val="0"/>
              </a:spcAft>
              <a:buSzPts val="2000"/>
              <a:buChar char=" "/>
            </a:pPr>
            <a:r>
              <a:rPr lang="en-US"/>
              <a:t>D. Discuss errors as a team sharing information about root causes </a:t>
            </a:r>
            <a:endParaRPr/>
          </a:p>
          <a:p>
            <a:pPr marL="91440" lvl="0" indent="-127000" algn="l" rtl="0">
              <a:lnSpc>
                <a:spcPct val="90000"/>
              </a:lnSpc>
              <a:spcBef>
                <a:spcPts val="1400"/>
              </a:spcBef>
              <a:spcAft>
                <a:spcPts val="0"/>
              </a:spcAft>
              <a:buSzPts val="2000"/>
              <a:buChar char=" "/>
            </a:pPr>
            <a:r>
              <a:rPr lang="en-US"/>
              <a:t>E. all of the above </a:t>
            </a: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1cc360d491a_0_5"/>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Survey Question</a:t>
            </a:r>
            <a:endParaRPr/>
          </a:p>
        </p:txBody>
      </p:sp>
      <p:sp>
        <p:nvSpPr>
          <p:cNvPr id="417" name="Google Shape;417;g1cc360d491a_0_5"/>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What medication safety practices do you plan to incorporate into your practice setting?</a:t>
            </a:r>
            <a:endParaRPr/>
          </a:p>
          <a:p>
            <a:pPr marL="91440" lvl="0" indent="-127000" algn="l" rtl="0">
              <a:lnSpc>
                <a:spcPct val="90000"/>
              </a:lnSpc>
              <a:spcBef>
                <a:spcPts val="1400"/>
              </a:spcBef>
              <a:spcAft>
                <a:spcPts val="0"/>
              </a:spcAft>
              <a:buSzPts val="2000"/>
              <a:buChar char=" "/>
            </a:pPr>
            <a:r>
              <a:rPr lang="en-US"/>
              <a:t>A. Implement a reporting procedure</a:t>
            </a:r>
            <a:endParaRPr/>
          </a:p>
          <a:p>
            <a:pPr marL="91440" lvl="0" indent="-127000" algn="l" rtl="0">
              <a:lnSpc>
                <a:spcPct val="90000"/>
              </a:lnSpc>
              <a:spcBef>
                <a:spcPts val="1400"/>
              </a:spcBef>
              <a:spcAft>
                <a:spcPts val="0"/>
              </a:spcAft>
              <a:buSzPts val="2000"/>
              <a:buChar char=" "/>
            </a:pPr>
            <a:r>
              <a:rPr lang="en-US"/>
              <a:t>B. Implement external data to help detect/prevent errors before they occur</a:t>
            </a:r>
            <a:endParaRPr/>
          </a:p>
          <a:p>
            <a:pPr marL="91440" lvl="0" indent="-127000" algn="l" rtl="0">
              <a:lnSpc>
                <a:spcPct val="90000"/>
              </a:lnSpc>
              <a:spcBef>
                <a:spcPts val="1400"/>
              </a:spcBef>
              <a:spcAft>
                <a:spcPts val="0"/>
              </a:spcAft>
              <a:buSzPts val="2000"/>
              <a:buChar char=" "/>
            </a:pPr>
            <a:r>
              <a:rPr lang="en-US"/>
              <a:t>C. Implement the highest leverage error reduction strategies </a:t>
            </a:r>
            <a:endParaRPr/>
          </a:p>
          <a:p>
            <a:pPr marL="91440" lvl="0" indent="-127000" algn="l" rtl="0">
              <a:lnSpc>
                <a:spcPct val="90000"/>
              </a:lnSpc>
              <a:spcBef>
                <a:spcPts val="1400"/>
              </a:spcBef>
              <a:spcAft>
                <a:spcPts val="0"/>
              </a:spcAft>
              <a:buSzPts val="2000"/>
              <a:buChar char=" "/>
            </a:pPr>
            <a:r>
              <a:rPr lang="en-US"/>
              <a:t>D. Discuss errors as a team sharing information about root causes </a:t>
            </a:r>
            <a:endParaRPr/>
          </a:p>
          <a:p>
            <a:pPr marL="91440" lvl="0" indent="-127000" algn="l" rtl="0">
              <a:lnSpc>
                <a:spcPct val="90000"/>
              </a:lnSpc>
              <a:spcBef>
                <a:spcPts val="1400"/>
              </a:spcBef>
              <a:spcAft>
                <a:spcPts val="0"/>
              </a:spcAft>
              <a:buSzPts val="2000"/>
              <a:buChar char=" "/>
            </a:pPr>
            <a:r>
              <a:rPr lang="en-US">
                <a:highlight>
                  <a:srgbClr val="FFFF00"/>
                </a:highlight>
              </a:rPr>
              <a:t>E. all of the above </a:t>
            </a:r>
            <a:endParaRPr>
              <a:highlight>
                <a:srgbClr val="FFFF00"/>
              </a:highlight>
            </a:endParaRPr>
          </a:p>
          <a:p>
            <a:pPr marL="91440" lvl="0" indent="0" algn="l" rtl="0">
              <a:lnSpc>
                <a:spcPct val="90000"/>
              </a:lnSpc>
              <a:spcBef>
                <a:spcPts val="1400"/>
              </a:spcBef>
              <a:spcAft>
                <a:spcPts val="0"/>
              </a:spcAft>
              <a:buSzPts val="2000"/>
              <a:buNone/>
            </a:pPr>
            <a:endParaRPr>
              <a:highlight>
                <a:srgbClr val="FFFF00"/>
              </a:high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Medication Errors and Processes</a:t>
            </a:r>
            <a:endParaRPr/>
          </a:p>
        </p:txBody>
      </p:sp>
      <p:sp>
        <p:nvSpPr>
          <p:cNvPr id="424" name="Google Shape;424;p37"/>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Errors can occur at any step in the medication use process:</a:t>
            </a: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Prescribing</a:t>
            </a:r>
            <a:endParaRPr/>
          </a:p>
          <a:p>
            <a:pPr marL="91440" lvl="0" indent="-127000" algn="l" rtl="0">
              <a:lnSpc>
                <a:spcPct val="90000"/>
              </a:lnSpc>
              <a:spcBef>
                <a:spcPts val="1400"/>
              </a:spcBef>
              <a:spcAft>
                <a:spcPts val="0"/>
              </a:spcAft>
              <a:buSzPts val="2000"/>
              <a:buChar char=" "/>
            </a:pPr>
            <a:r>
              <a:rPr lang="en-US"/>
              <a:t>Order communication</a:t>
            </a:r>
            <a:endParaRPr/>
          </a:p>
          <a:p>
            <a:pPr marL="91440" lvl="0" indent="-127000" algn="l" rtl="0">
              <a:lnSpc>
                <a:spcPct val="90000"/>
              </a:lnSpc>
              <a:spcBef>
                <a:spcPts val="1400"/>
              </a:spcBef>
              <a:spcAft>
                <a:spcPts val="0"/>
              </a:spcAft>
              <a:buSzPts val="2000"/>
              <a:buChar char=" "/>
            </a:pPr>
            <a:r>
              <a:rPr lang="en-US"/>
              <a:t>Preparation</a:t>
            </a:r>
            <a:endParaRPr/>
          </a:p>
          <a:p>
            <a:pPr marL="91440" lvl="0" indent="-127000" algn="l" rtl="0">
              <a:lnSpc>
                <a:spcPct val="90000"/>
              </a:lnSpc>
              <a:spcBef>
                <a:spcPts val="1400"/>
              </a:spcBef>
              <a:spcAft>
                <a:spcPts val="0"/>
              </a:spcAft>
              <a:buSzPts val="2000"/>
              <a:buChar char=" "/>
            </a:pPr>
            <a:r>
              <a:rPr lang="en-US"/>
              <a:t>Administration</a:t>
            </a:r>
            <a:endParaRPr/>
          </a:p>
          <a:p>
            <a:pPr marL="91440" lvl="0" indent="-127000" algn="l" rtl="0">
              <a:lnSpc>
                <a:spcPct val="90000"/>
              </a:lnSpc>
              <a:spcBef>
                <a:spcPts val="1400"/>
              </a:spcBef>
              <a:spcAft>
                <a:spcPts val="0"/>
              </a:spcAft>
              <a:buSzPts val="2000"/>
              <a:buChar char=" "/>
            </a:pPr>
            <a:r>
              <a:rPr lang="en-US"/>
              <a:t>Monitoring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Learning Objectives</a:t>
            </a:r>
            <a:endParaRPr/>
          </a:p>
        </p:txBody>
      </p:sp>
      <p:sp>
        <p:nvSpPr>
          <p:cNvPr id="135" name="Google Shape;135;p4"/>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fontScale="92500" lnSpcReduction="20000"/>
          </a:bodyPr>
          <a:lstStyle/>
          <a:p>
            <a:pPr marL="91440" lvl="0" indent="-117475" algn="l" rtl="0">
              <a:lnSpc>
                <a:spcPct val="90000"/>
              </a:lnSpc>
              <a:spcBef>
                <a:spcPts val="0"/>
              </a:spcBef>
              <a:spcAft>
                <a:spcPts val="0"/>
              </a:spcAft>
              <a:buSzPct val="100000"/>
              <a:buChar char=" "/>
            </a:pPr>
            <a:r>
              <a:rPr lang="en-US"/>
              <a:t>Learning Objectives</a:t>
            </a:r>
            <a:endParaRPr/>
          </a:p>
          <a:p>
            <a:pPr marL="91440" lvl="0" indent="-117475" algn="l" rtl="0">
              <a:lnSpc>
                <a:spcPct val="90000"/>
              </a:lnSpc>
              <a:spcBef>
                <a:spcPts val="1400"/>
              </a:spcBef>
              <a:spcAft>
                <a:spcPts val="0"/>
              </a:spcAft>
              <a:buSzPct val="100000"/>
              <a:buChar char=" "/>
            </a:pPr>
            <a:r>
              <a:rPr lang="en-US"/>
              <a:t>Upon completion of this activity Pharmacists will be able to …</a:t>
            </a:r>
            <a:endParaRPr/>
          </a:p>
          <a:p>
            <a:pPr marL="91440" lvl="0" indent="-117475" algn="l" rtl="0">
              <a:lnSpc>
                <a:spcPct val="90000"/>
              </a:lnSpc>
              <a:spcBef>
                <a:spcPts val="1400"/>
              </a:spcBef>
              <a:spcAft>
                <a:spcPts val="0"/>
              </a:spcAft>
              <a:buSzPct val="100000"/>
              <a:buChar char=" "/>
            </a:pPr>
            <a:r>
              <a:rPr lang="en-US"/>
              <a:t> </a:t>
            </a:r>
            <a:endParaRPr/>
          </a:p>
          <a:p>
            <a:pPr marL="91440" lvl="0" indent="-117475" algn="l" rtl="0">
              <a:lnSpc>
                <a:spcPct val="90000"/>
              </a:lnSpc>
              <a:spcBef>
                <a:spcPts val="1400"/>
              </a:spcBef>
              <a:spcAft>
                <a:spcPts val="0"/>
              </a:spcAft>
              <a:buSzPct val="100000"/>
              <a:buChar char=" "/>
            </a:pPr>
            <a:r>
              <a:rPr lang="en-US"/>
              <a:t>Define the terms adverse drug event, adverse drug reaction, medication error, and near miss.</a:t>
            </a:r>
            <a:endParaRPr/>
          </a:p>
          <a:p>
            <a:pPr marL="91440" lvl="0" indent="-117475" algn="l" rtl="0">
              <a:lnSpc>
                <a:spcPct val="90000"/>
              </a:lnSpc>
              <a:spcBef>
                <a:spcPts val="1400"/>
              </a:spcBef>
              <a:spcAft>
                <a:spcPts val="0"/>
              </a:spcAft>
              <a:buSzPct val="100000"/>
              <a:buChar char=" "/>
            </a:pPr>
            <a:r>
              <a:rPr lang="en-US"/>
              <a:t>Compare human error, at risk behavior, and reckless behavior.</a:t>
            </a:r>
            <a:endParaRPr/>
          </a:p>
          <a:p>
            <a:pPr marL="91440" lvl="0" indent="-117475" algn="l" rtl="0">
              <a:lnSpc>
                <a:spcPct val="90000"/>
              </a:lnSpc>
              <a:spcBef>
                <a:spcPts val="1400"/>
              </a:spcBef>
              <a:spcAft>
                <a:spcPts val="0"/>
              </a:spcAft>
              <a:buSzPct val="100000"/>
              <a:buChar char=" "/>
            </a:pPr>
            <a:r>
              <a:rPr lang="en-US"/>
              <a:t>Define how inattentional blindness and confirmation bias can cause one to miss important information.</a:t>
            </a:r>
            <a:endParaRPr/>
          </a:p>
          <a:p>
            <a:pPr marL="91440" lvl="0" indent="-117475" algn="l" rtl="0">
              <a:lnSpc>
                <a:spcPct val="90000"/>
              </a:lnSpc>
              <a:spcBef>
                <a:spcPts val="1400"/>
              </a:spcBef>
              <a:spcAft>
                <a:spcPts val="0"/>
              </a:spcAft>
              <a:buSzPct val="100000"/>
              <a:buChar char=" "/>
            </a:pPr>
            <a:r>
              <a:rPr lang="en-US"/>
              <a:t>Outline 5 common at risk behaviors in healthcare and explain why they happen.</a:t>
            </a:r>
            <a:endParaRPr/>
          </a:p>
          <a:p>
            <a:pPr marL="91440" lvl="0" indent="-117475" algn="l" rtl="0">
              <a:lnSpc>
                <a:spcPct val="90000"/>
              </a:lnSpc>
              <a:spcBef>
                <a:spcPts val="1400"/>
              </a:spcBef>
              <a:spcAft>
                <a:spcPts val="0"/>
              </a:spcAft>
              <a:buSzPct val="100000"/>
              <a:buChar char=" "/>
            </a:pPr>
            <a:r>
              <a:rPr lang="en-US"/>
              <a:t>Differentiate between first order and second order problem solving.</a:t>
            </a:r>
            <a:endParaRPr/>
          </a:p>
          <a:p>
            <a:pPr marL="91440" lvl="0" indent="-117475" algn="l" rtl="0">
              <a:lnSpc>
                <a:spcPct val="90000"/>
              </a:lnSpc>
              <a:spcBef>
                <a:spcPts val="1400"/>
              </a:spcBef>
              <a:spcAft>
                <a:spcPts val="0"/>
              </a:spcAft>
              <a:buSzPct val="100000"/>
              <a:buChar char=" "/>
            </a:pPr>
            <a:r>
              <a:rPr lang="en-US"/>
              <a:t> </a:t>
            </a:r>
            <a:endParaRPr/>
          </a:p>
          <a:p>
            <a:pPr marL="91440" lvl="0" indent="0" algn="l" rtl="0">
              <a:lnSpc>
                <a:spcPct val="90000"/>
              </a:lnSpc>
              <a:spcBef>
                <a:spcPts val="1400"/>
              </a:spcBef>
              <a:spcAft>
                <a:spcPts val="0"/>
              </a:spcAft>
              <a:buSzPct val="100000"/>
              <a:buNone/>
            </a:pPr>
            <a:endParaRPr/>
          </a:p>
        </p:txBody>
      </p:sp>
      <p:sp>
        <p:nvSpPr>
          <p:cNvPr id="136" name="Google Shape;136;p4"/>
          <p:cNvSpPr txBox="1">
            <a:spLocks noGrp="1"/>
          </p:cNvSpPr>
          <p:nvPr>
            <p:ph type="body" idx="4294967295"/>
          </p:nvPr>
        </p:nvSpPr>
        <p:spPr>
          <a:xfrm>
            <a:off x="7254875" y="1846263"/>
            <a:ext cx="4937125" cy="4022725"/>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000"/>
              <a:buNone/>
            </a:pP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Prescribing</a:t>
            </a:r>
            <a:endParaRPr/>
          </a:p>
        </p:txBody>
      </p:sp>
      <p:sp>
        <p:nvSpPr>
          <p:cNvPr id="430" name="Google Shape;430;p38"/>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Causes of prescribing errors include lack of knowledge about the patient, or insufficient drug knowledge</a:t>
            </a: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A study looked at nearly 10,000 prescriptions written by community based prescribers and found over a 15 month period that 1 in 4 prescriptions contained at least one prescribing error (not counting poor handwriting)</a:t>
            </a:r>
            <a:r>
              <a:rPr lang="en-US" baseline="30000"/>
              <a:t>15</a:t>
            </a:r>
            <a:endParaRPr/>
          </a:p>
          <a:p>
            <a:pPr marL="91440" lvl="0" indent="-127000" algn="l" rtl="0">
              <a:lnSpc>
                <a:spcPct val="90000"/>
              </a:lnSpc>
              <a:spcBef>
                <a:spcPts val="1400"/>
              </a:spcBef>
              <a:spcAft>
                <a:spcPts val="0"/>
              </a:spcAft>
              <a:buSzPts val="2000"/>
              <a:buChar char=" "/>
            </a:pPr>
            <a:r>
              <a:rPr lang="en-US"/>
              <a:t>Antibiotics had the most prescribing errors in this study. Followed by cholesterol medications, narcotic analgesics, and blood pressure drugs.</a:t>
            </a:r>
            <a:r>
              <a:rPr lang="en-US" baseline="30000"/>
              <a:t>15</a:t>
            </a:r>
            <a:endParaRPr/>
          </a:p>
          <a:p>
            <a:pPr marL="91440" lvl="0" indent="-127000" algn="l" rtl="0">
              <a:lnSpc>
                <a:spcPct val="90000"/>
              </a:lnSpc>
              <a:spcBef>
                <a:spcPts val="1400"/>
              </a:spcBef>
              <a:spcAft>
                <a:spcPts val="0"/>
              </a:spcAft>
              <a:buSzPts val="2000"/>
              <a:buChar char=" "/>
            </a:pPr>
            <a:r>
              <a:rPr lang="en-US"/>
              <a:t> </a:t>
            </a: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Prescribing Error</a:t>
            </a:r>
            <a:endParaRPr/>
          </a:p>
        </p:txBody>
      </p:sp>
      <p:sp>
        <p:nvSpPr>
          <p:cNvPr id="436" name="Google Shape;436;p39"/>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In studies with antibiotics most frequently the error is an inappropriate indication most of those examples are antibiotics for viral infections </a:t>
            </a:r>
            <a:r>
              <a:rPr lang="en-US" baseline="30000"/>
              <a:t>16</a:t>
            </a:r>
            <a:endParaRPr/>
          </a:p>
          <a:p>
            <a:pPr marL="91440" lvl="0" indent="-127000" algn="l" rtl="0">
              <a:lnSpc>
                <a:spcPct val="90000"/>
              </a:lnSpc>
              <a:spcBef>
                <a:spcPts val="1400"/>
              </a:spcBef>
              <a:spcAft>
                <a:spcPts val="0"/>
              </a:spcAft>
              <a:buSzPts val="2000"/>
              <a:buChar char=" "/>
            </a:pPr>
            <a:r>
              <a:rPr lang="en-US"/>
              <a:t>The wrong dose </a:t>
            </a:r>
            <a:endParaRPr/>
          </a:p>
          <a:p>
            <a:pPr marL="91440" lvl="0" indent="-127000" algn="l" rtl="0">
              <a:lnSpc>
                <a:spcPct val="90000"/>
              </a:lnSpc>
              <a:spcBef>
                <a:spcPts val="1400"/>
              </a:spcBef>
              <a:spcAft>
                <a:spcPts val="0"/>
              </a:spcAft>
              <a:buSzPts val="2000"/>
              <a:buChar char=" "/>
            </a:pPr>
            <a:r>
              <a:rPr lang="en-US"/>
              <a:t>The wrong frequency</a:t>
            </a:r>
            <a:endParaRPr/>
          </a:p>
          <a:p>
            <a:pPr marL="91440" lvl="0" indent="-127000" algn="l" rtl="0">
              <a:lnSpc>
                <a:spcPct val="90000"/>
              </a:lnSpc>
              <a:spcBef>
                <a:spcPts val="1400"/>
              </a:spcBef>
              <a:spcAft>
                <a:spcPts val="0"/>
              </a:spcAft>
              <a:buSzPts val="2000"/>
              <a:buChar char=" "/>
            </a:pPr>
            <a:r>
              <a:rPr lang="en-US"/>
              <a:t>Duplicate therapy </a:t>
            </a: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Duplicate therapy error</a:t>
            </a:r>
            <a:endParaRPr/>
          </a:p>
        </p:txBody>
      </p:sp>
      <p:sp>
        <p:nvSpPr>
          <p:cNvPr id="442" name="Google Shape;442;p40"/>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Transitions of care</a:t>
            </a:r>
            <a:endParaRPr/>
          </a:p>
          <a:p>
            <a:pPr marL="91440" lvl="0" indent="-127000" algn="l" rtl="0">
              <a:lnSpc>
                <a:spcPct val="90000"/>
              </a:lnSpc>
              <a:spcBef>
                <a:spcPts val="1400"/>
              </a:spcBef>
              <a:spcAft>
                <a:spcPts val="0"/>
              </a:spcAft>
              <a:buSzPts val="2000"/>
              <a:buChar char=" "/>
            </a:pPr>
            <a:r>
              <a:rPr lang="en-US"/>
              <a:t>Both warfarin and rivaroxaban were being administered concurrently</a:t>
            </a:r>
            <a:endParaRPr/>
          </a:p>
          <a:p>
            <a:pPr marL="91440" lvl="0" indent="-127000" algn="l" rtl="0">
              <a:lnSpc>
                <a:spcPct val="90000"/>
              </a:lnSpc>
              <a:spcBef>
                <a:spcPts val="1400"/>
              </a:spcBef>
              <a:spcAft>
                <a:spcPts val="0"/>
              </a:spcAft>
              <a:buSzPts val="2000"/>
              <a:buChar char=" "/>
            </a:pPr>
            <a:r>
              <a:rPr lang="en-US"/>
              <a:t>Patient admitted to hospital from a SNF and medication listed both rivaroxaban and warfarin. Appears from review that patient was prescribed rivaroxaban after a provoked DVT plan was to treat for 3 months however the medication continued to be refilled well past 3 months</a:t>
            </a:r>
            <a:endParaRPr/>
          </a:p>
          <a:p>
            <a:pPr marL="91440" lvl="0" indent="-127000" algn="l" rtl="0">
              <a:lnSpc>
                <a:spcPct val="90000"/>
              </a:lnSpc>
              <a:spcBef>
                <a:spcPts val="1400"/>
              </a:spcBef>
              <a:spcAft>
                <a:spcPts val="0"/>
              </a:spcAft>
              <a:buSzPts val="2000"/>
              <a:buChar char=" "/>
            </a:pPr>
            <a:r>
              <a:rPr lang="en-US"/>
              <a:t>Patient had been admitted to hospital and found to be in afib warfarin was started, med rec was not completed to show rivaroxaban and patient was discharged back to snf without discontinuing the rivaroxaban with new orders for warfarin</a:t>
            </a:r>
            <a:endParaRPr/>
          </a:p>
          <a:p>
            <a:pPr marL="91440" lvl="0" indent="-127000" algn="l" rtl="0">
              <a:lnSpc>
                <a:spcPct val="90000"/>
              </a:lnSpc>
              <a:spcBef>
                <a:spcPts val="1400"/>
              </a:spcBef>
              <a:spcAft>
                <a:spcPts val="0"/>
              </a:spcAft>
              <a:buSzPts val="2000"/>
              <a:buChar char=" "/>
            </a:pPr>
            <a:r>
              <a:rPr lang="en-US"/>
              <a:t>Both anticoagulants were continued at the SNF until the patient was readmitted with a bleed and error was caught</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Prescribing </a:t>
            </a:r>
            <a:endParaRPr/>
          </a:p>
        </p:txBody>
      </p:sp>
      <p:sp>
        <p:nvSpPr>
          <p:cNvPr id="448" name="Google Shape;448;p4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With all prescribing try and minimize verbal orders. </a:t>
            </a:r>
            <a:endParaRPr/>
          </a:p>
          <a:p>
            <a:pPr marL="91440" lvl="0" indent="-127000" algn="l" rtl="0">
              <a:lnSpc>
                <a:spcPct val="90000"/>
              </a:lnSpc>
              <a:spcBef>
                <a:spcPts val="1400"/>
              </a:spcBef>
              <a:spcAft>
                <a:spcPts val="0"/>
              </a:spcAft>
              <a:buSzPts val="2000"/>
              <a:buChar char=" "/>
            </a:pPr>
            <a:r>
              <a:rPr lang="en-US"/>
              <a:t>Written prescriptions should be legible. </a:t>
            </a:r>
            <a:endParaRPr/>
          </a:p>
          <a:p>
            <a:pPr marL="91440" lvl="0" indent="-127000" algn="l" rtl="0">
              <a:lnSpc>
                <a:spcPct val="90000"/>
              </a:lnSpc>
              <a:spcBef>
                <a:spcPts val="1400"/>
              </a:spcBef>
              <a:spcAft>
                <a:spcPts val="0"/>
              </a:spcAft>
              <a:buSzPts val="2000"/>
              <a:buChar char=" "/>
            </a:pPr>
            <a:r>
              <a:rPr lang="en-US"/>
              <a:t>Include pertinent information, allergies, weight, indications.</a:t>
            </a:r>
            <a:endParaRPr/>
          </a:p>
          <a:p>
            <a:pPr marL="91440" lvl="0" indent="-127000" algn="l" rtl="0">
              <a:lnSpc>
                <a:spcPct val="90000"/>
              </a:lnSpc>
              <a:spcBef>
                <a:spcPts val="1400"/>
              </a:spcBef>
              <a:spcAft>
                <a:spcPts val="0"/>
              </a:spcAft>
              <a:buSzPts val="2000"/>
              <a:buChar char=" "/>
            </a:pPr>
            <a:r>
              <a:rPr lang="en-US"/>
              <a:t>Provide indications </a:t>
            </a:r>
            <a:endParaRPr/>
          </a:p>
          <a:p>
            <a:pPr marL="91440" lvl="0" indent="-127000" algn="l" rtl="0">
              <a:lnSpc>
                <a:spcPct val="90000"/>
              </a:lnSpc>
              <a:spcBef>
                <a:spcPts val="1400"/>
              </a:spcBef>
              <a:spcAft>
                <a:spcPts val="0"/>
              </a:spcAft>
              <a:buSzPts val="2000"/>
              <a:buChar char=" "/>
            </a:pPr>
            <a:r>
              <a:rPr lang="en-US"/>
              <a:t>Use the metric system, no trailing zeros, but use leading zeros;  0.5mg not .5mg  5mg not 5.0mg</a:t>
            </a:r>
            <a:endParaRPr/>
          </a:p>
          <a:p>
            <a:pPr marL="91440" lvl="0" indent="-127000" algn="l" rtl="0">
              <a:lnSpc>
                <a:spcPct val="90000"/>
              </a:lnSpc>
              <a:spcBef>
                <a:spcPts val="1400"/>
              </a:spcBef>
              <a:spcAft>
                <a:spcPts val="0"/>
              </a:spcAft>
              <a:buSzPts val="2000"/>
              <a:buChar char=" "/>
            </a:pPr>
            <a:r>
              <a:rPr lang="en-US"/>
              <a:t>Avoid error prone abbreviations</a:t>
            </a:r>
            <a:endParaRPr/>
          </a:p>
          <a:p>
            <a:pPr marL="91440" lvl="0" indent="-127000" algn="l" rtl="0">
              <a:lnSpc>
                <a:spcPct val="90000"/>
              </a:lnSpc>
              <a:spcBef>
                <a:spcPts val="1400"/>
              </a:spcBef>
              <a:spcAft>
                <a:spcPts val="0"/>
              </a:spcAft>
              <a:buSzPts val="2000"/>
              <a:buChar char=" "/>
            </a:pPr>
            <a:r>
              <a:rPr lang="en-US"/>
              <a:t>ISMP Error prone Abbreviations: some examples include: IU, ml, U, Q.D, HS, MSO4 this is a great document to reference </a:t>
            </a:r>
            <a:r>
              <a:rPr lang="en-US" baseline="30000"/>
              <a:t>17</a:t>
            </a:r>
            <a:r>
              <a:rPr lang="en-US"/>
              <a:t> </a:t>
            </a: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Verbal Orders</a:t>
            </a:r>
            <a:endParaRPr/>
          </a:p>
        </p:txBody>
      </p:sp>
      <p:sp>
        <p:nvSpPr>
          <p:cNvPr id="454" name="Google Shape;454;p42"/>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What is the correct way to use verbal order read back?</a:t>
            </a:r>
            <a:endParaRPr/>
          </a:p>
          <a:p>
            <a:pPr marL="91440" lvl="0" indent="-127000" algn="l" rtl="0">
              <a:lnSpc>
                <a:spcPct val="90000"/>
              </a:lnSpc>
              <a:spcBef>
                <a:spcPts val="1400"/>
              </a:spcBef>
              <a:spcAft>
                <a:spcPts val="0"/>
              </a:spcAft>
              <a:buSzPts val="2000"/>
              <a:buChar char=" "/>
            </a:pPr>
            <a:r>
              <a:rPr lang="en-US"/>
              <a:t>A. repeat the order back only if you are unsure what you heard</a:t>
            </a:r>
            <a:endParaRPr/>
          </a:p>
          <a:p>
            <a:pPr marL="91440" lvl="0" indent="-127000" algn="l" rtl="0">
              <a:lnSpc>
                <a:spcPct val="90000"/>
              </a:lnSpc>
              <a:spcBef>
                <a:spcPts val="1400"/>
              </a:spcBef>
              <a:spcAft>
                <a:spcPts val="0"/>
              </a:spcAft>
              <a:buSzPts val="2000"/>
              <a:buChar char=" "/>
            </a:pPr>
            <a:r>
              <a:rPr lang="en-US"/>
              <a:t>B. Repeat the order back to another member of the pharmacy to be sure you did not miss anything</a:t>
            </a:r>
            <a:endParaRPr/>
          </a:p>
          <a:p>
            <a:pPr marL="91440" lvl="0" indent="-127000" algn="l" rtl="0">
              <a:lnSpc>
                <a:spcPct val="90000"/>
              </a:lnSpc>
              <a:spcBef>
                <a:spcPts val="1400"/>
              </a:spcBef>
              <a:spcAft>
                <a:spcPts val="0"/>
              </a:spcAft>
              <a:buSzPts val="2000"/>
              <a:buChar char=" "/>
            </a:pPr>
            <a:r>
              <a:rPr lang="en-US"/>
              <a:t>C. read back only the parts of the order you want to</a:t>
            </a:r>
            <a:endParaRPr/>
          </a:p>
          <a:p>
            <a:pPr marL="91440" lvl="0" indent="-127000" algn="l" rtl="0">
              <a:lnSpc>
                <a:spcPct val="90000"/>
              </a:lnSpc>
              <a:spcBef>
                <a:spcPts val="1400"/>
              </a:spcBef>
              <a:spcAft>
                <a:spcPts val="0"/>
              </a:spcAft>
              <a:buSzPts val="2000"/>
              <a:buChar char=" "/>
            </a:pPr>
            <a:r>
              <a:rPr lang="en-US"/>
              <a:t>D. Read all verbal orders back and obtain confirmation that each step of the order is correct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1cc360d491a_0_1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Verbal Orders</a:t>
            </a:r>
            <a:endParaRPr/>
          </a:p>
        </p:txBody>
      </p:sp>
      <p:sp>
        <p:nvSpPr>
          <p:cNvPr id="460" name="Google Shape;460;g1cc360d491a_0_10"/>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What is the correct way to use verbal order read back?</a:t>
            </a:r>
            <a:endParaRPr/>
          </a:p>
          <a:p>
            <a:pPr marL="91440" lvl="0" indent="-127000" algn="l" rtl="0">
              <a:lnSpc>
                <a:spcPct val="90000"/>
              </a:lnSpc>
              <a:spcBef>
                <a:spcPts val="1400"/>
              </a:spcBef>
              <a:spcAft>
                <a:spcPts val="0"/>
              </a:spcAft>
              <a:buSzPts val="2000"/>
              <a:buChar char=" "/>
            </a:pPr>
            <a:r>
              <a:rPr lang="en-US"/>
              <a:t>A. repeat the order back only if you are unsure what you heard</a:t>
            </a:r>
            <a:endParaRPr/>
          </a:p>
          <a:p>
            <a:pPr marL="91440" lvl="0" indent="-127000" algn="l" rtl="0">
              <a:lnSpc>
                <a:spcPct val="90000"/>
              </a:lnSpc>
              <a:spcBef>
                <a:spcPts val="1400"/>
              </a:spcBef>
              <a:spcAft>
                <a:spcPts val="0"/>
              </a:spcAft>
              <a:buSzPts val="2000"/>
              <a:buChar char=" "/>
            </a:pPr>
            <a:r>
              <a:rPr lang="en-US"/>
              <a:t>B. Repeat the order back to another member of the pharmacy to be sure you did not miss anything</a:t>
            </a:r>
            <a:endParaRPr/>
          </a:p>
          <a:p>
            <a:pPr marL="91440" lvl="0" indent="-127000" algn="l" rtl="0">
              <a:lnSpc>
                <a:spcPct val="90000"/>
              </a:lnSpc>
              <a:spcBef>
                <a:spcPts val="1400"/>
              </a:spcBef>
              <a:spcAft>
                <a:spcPts val="0"/>
              </a:spcAft>
              <a:buSzPts val="2000"/>
              <a:buChar char=" "/>
            </a:pPr>
            <a:r>
              <a:rPr lang="en-US"/>
              <a:t>C. read back only the parts of the order you want to</a:t>
            </a:r>
            <a:endParaRPr/>
          </a:p>
          <a:p>
            <a:pPr marL="91440" lvl="0" indent="-127000" algn="l" rtl="0">
              <a:lnSpc>
                <a:spcPct val="90000"/>
              </a:lnSpc>
              <a:spcBef>
                <a:spcPts val="1400"/>
              </a:spcBef>
              <a:spcAft>
                <a:spcPts val="0"/>
              </a:spcAft>
              <a:buSzPts val="2000"/>
              <a:buChar char=" "/>
            </a:pPr>
            <a:r>
              <a:rPr lang="en-US">
                <a:highlight>
                  <a:srgbClr val="FFFF00"/>
                </a:highlight>
              </a:rPr>
              <a:t>D. Read all verbal orders back and obtain confirmation that each step of the order is correc</a:t>
            </a:r>
            <a:r>
              <a:rPr lang="en-US"/>
              <a:t>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E-Prescribing</a:t>
            </a:r>
            <a:endParaRPr/>
          </a:p>
        </p:txBody>
      </p:sp>
      <p:sp>
        <p:nvSpPr>
          <p:cNvPr id="467" name="Google Shape;467;p4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E-prescribing has reduced many types of prescribing errors. </a:t>
            </a:r>
            <a:endParaRPr/>
          </a:p>
          <a:p>
            <a:pPr marL="91440" lvl="0" indent="-127000" algn="l" rtl="0">
              <a:lnSpc>
                <a:spcPct val="90000"/>
              </a:lnSpc>
              <a:spcBef>
                <a:spcPts val="1400"/>
              </a:spcBef>
              <a:spcAft>
                <a:spcPts val="0"/>
              </a:spcAft>
              <a:buSzPts val="2000"/>
              <a:buChar char=" "/>
            </a:pPr>
            <a:r>
              <a:rPr lang="en-US"/>
              <a:t>In 2000, ISMP called for the elimination of handwritten prescriptions. </a:t>
            </a:r>
            <a:endParaRPr/>
          </a:p>
          <a:p>
            <a:pPr marL="0" lvl="0" indent="0" algn="l" rtl="0">
              <a:lnSpc>
                <a:spcPct val="90000"/>
              </a:lnSpc>
              <a:spcBef>
                <a:spcPts val="1400"/>
              </a:spcBef>
              <a:spcAft>
                <a:spcPts val="0"/>
              </a:spcAft>
              <a:buSzPts val="2000"/>
              <a:buNone/>
            </a:pPr>
            <a:r>
              <a:rPr lang="en-US"/>
              <a:t> </a:t>
            </a:r>
            <a:endParaRPr/>
          </a:p>
          <a:p>
            <a:pPr marL="0" lvl="0" indent="0" algn="l" rtl="0">
              <a:lnSpc>
                <a:spcPct val="90000"/>
              </a:lnSpc>
              <a:spcBef>
                <a:spcPts val="1400"/>
              </a:spcBef>
              <a:spcAft>
                <a:spcPts val="0"/>
              </a:spcAft>
              <a:buSzPts val="2000"/>
              <a:buNone/>
            </a:pPr>
            <a:r>
              <a:rPr lang="en-US"/>
              <a:t>As of Jan 2022 35 states mandate e-prescribing controlled substances (75% of the US population</a:t>
            </a:r>
            <a:r>
              <a:rPr lang="en-US" baseline="30000"/>
              <a:t>18</a:t>
            </a:r>
            <a:r>
              <a:rPr lang="en-US"/>
              <a:t>  </a:t>
            </a:r>
            <a:endParaRPr/>
          </a:p>
          <a:p>
            <a:pPr marL="0" lvl="0" indent="0" algn="l" rtl="0">
              <a:lnSpc>
                <a:spcPct val="90000"/>
              </a:lnSpc>
              <a:spcBef>
                <a:spcPts val="1400"/>
              </a:spcBef>
              <a:spcAft>
                <a:spcPts val="0"/>
              </a:spcAft>
              <a:buSzPts val="2000"/>
              <a:buNone/>
            </a:pPr>
            <a:r>
              <a:rPr lang="en-US"/>
              <a:t>With e-prescribing we can still see errors.</a:t>
            </a:r>
            <a:endParaRPr/>
          </a:p>
          <a:p>
            <a:pPr marL="0" lvl="0" indent="0" algn="l" rtl="0">
              <a:lnSpc>
                <a:spcPct val="90000"/>
              </a:lnSpc>
              <a:spcBef>
                <a:spcPts val="1400"/>
              </a:spcBef>
              <a:spcAft>
                <a:spcPts val="0"/>
              </a:spcAft>
              <a:buSzPts val="2000"/>
              <a:buNone/>
            </a:pPr>
            <a:r>
              <a:rPr lang="en-US"/>
              <a:t>Be on alert for similarly spelled medications</a:t>
            </a:r>
            <a:endParaRPr/>
          </a:p>
          <a:p>
            <a:pPr marL="0" lvl="0" indent="0" algn="l" rtl="0">
              <a:lnSpc>
                <a:spcPct val="90000"/>
              </a:lnSpc>
              <a:spcBef>
                <a:spcPts val="1400"/>
              </a:spcBef>
              <a:spcAft>
                <a:spcPts val="0"/>
              </a:spcAft>
              <a:buSzPts val="2000"/>
              <a:buNone/>
            </a:pPr>
            <a:r>
              <a:rPr lang="en-US"/>
              <a:t>Use second identifiers for patients, DOB</a:t>
            </a:r>
            <a:endParaRPr/>
          </a:p>
          <a:p>
            <a:pPr marL="0" lvl="0" indent="0" algn="l" rtl="0">
              <a:lnSpc>
                <a:spcPct val="90000"/>
              </a:lnSpc>
              <a:spcBef>
                <a:spcPts val="1400"/>
              </a:spcBef>
              <a:spcAft>
                <a:spcPts val="0"/>
              </a:spcAft>
              <a:buSzPts val="2000"/>
              <a:buNone/>
            </a:pPr>
            <a:r>
              <a:rPr lang="en-US"/>
              <a:t>Watch out for suffixes IR, ER, SR, XR, XL, CD formulations.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E- prescribing</a:t>
            </a:r>
            <a:endParaRPr/>
          </a:p>
        </p:txBody>
      </p:sp>
      <p:sp>
        <p:nvSpPr>
          <p:cNvPr id="473" name="Google Shape;473;p44"/>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How does e-prescribing improve safety?</a:t>
            </a:r>
            <a:endParaRPr/>
          </a:p>
          <a:p>
            <a:pPr marL="91440" lvl="0" indent="-127000" algn="l" rtl="0">
              <a:lnSpc>
                <a:spcPct val="90000"/>
              </a:lnSpc>
              <a:spcBef>
                <a:spcPts val="1400"/>
              </a:spcBef>
              <a:spcAft>
                <a:spcPts val="0"/>
              </a:spcAft>
              <a:buSzPts val="2000"/>
              <a:buChar char=" "/>
            </a:pPr>
            <a:r>
              <a:rPr lang="en-US"/>
              <a:t>A. It eliminates errors in the prescribing step</a:t>
            </a:r>
            <a:endParaRPr/>
          </a:p>
          <a:p>
            <a:pPr marL="91440" lvl="0" indent="-127000" algn="l" rtl="0">
              <a:lnSpc>
                <a:spcPct val="90000"/>
              </a:lnSpc>
              <a:spcBef>
                <a:spcPts val="1400"/>
              </a:spcBef>
              <a:spcAft>
                <a:spcPts val="0"/>
              </a:spcAft>
              <a:buSzPts val="2000"/>
              <a:buChar char=" "/>
            </a:pPr>
            <a:r>
              <a:rPr lang="en-US"/>
              <a:t>B. It eliminates errors due to illegible handwriting</a:t>
            </a:r>
            <a:endParaRPr/>
          </a:p>
          <a:p>
            <a:pPr marL="91440" lvl="0" indent="-127000" algn="l" rtl="0">
              <a:lnSpc>
                <a:spcPct val="90000"/>
              </a:lnSpc>
              <a:spcBef>
                <a:spcPts val="1400"/>
              </a:spcBef>
              <a:spcAft>
                <a:spcPts val="0"/>
              </a:spcAft>
              <a:buSzPts val="2000"/>
              <a:buChar char=" "/>
            </a:pPr>
            <a:r>
              <a:rPr lang="en-US"/>
              <a:t>C. Dose defaults assure correct dose and frequency every time</a:t>
            </a:r>
            <a:endParaRPr/>
          </a:p>
          <a:p>
            <a:pPr marL="91440" lvl="0" indent="-127000" algn="l" rtl="0">
              <a:lnSpc>
                <a:spcPct val="90000"/>
              </a:lnSpc>
              <a:spcBef>
                <a:spcPts val="1400"/>
              </a:spcBef>
              <a:spcAft>
                <a:spcPts val="0"/>
              </a:spcAft>
              <a:buSzPts val="2000"/>
              <a:buChar char=" "/>
            </a:pPr>
            <a:r>
              <a:rPr lang="en-US"/>
              <a:t>D. Correct medication is always chosen</a:t>
            </a: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1cc360d491a_0_15"/>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E- prescribing</a:t>
            </a:r>
            <a:endParaRPr/>
          </a:p>
        </p:txBody>
      </p:sp>
      <p:sp>
        <p:nvSpPr>
          <p:cNvPr id="479" name="Google Shape;479;g1cc360d491a_0_15"/>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How does e-prescribing improve safety?</a:t>
            </a:r>
            <a:endParaRPr/>
          </a:p>
          <a:p>
            <a:pPr marL="91440" lvl="0" indent="-127000" algn="l" rtl="0">
              <a:lnSpc>
                <a:spcPct val="90000"/>
              </a:lnSpc>
              <a:spcBef>
                <a:spcPts val="1400"/>
              </a:spcBef>
              <a:spcAft>
                <a:spcPts val="0"/>
              </a:spcAft>
              <a:buSzPts val="2000"/>
              <a:buChar char=" "/>
            </a:pPr>
            <a:r>
              <a:rPr lang="en-US"/>
              <a:t>A. It eliminates errors in the prescribing step</a:t>
            </a:r>
            <a:endParaRPr/>
          </a:p>
          <a:p>
            <a:pPr marL="91440" lvl="0" indent="-127000" algn="l" rtl="0">
              <a:lnSpc>
                <a:spcPct val="90000"/>
              </a:lnSpc>
              <a:spcBef>
                <a:spcPts val="1400"/>
              </a:spcBef>
              <a:spcAft>
                <a:spcPts val="0"/>
              </a:spcAft>
              <a:buSzPts val="2000"/>
              <a:buChar char=" "/>
            </a:pPr>
            <a:r>
              <a:rPr lang="en-US">
                <a:highlight>
                  <a:srgbClr val="FFFF00"/>
                </a:highlight>
              </a:rPr>
              <a:t>B. It eliminates errors due to illegible handwriting</a:t>
            </a:r>
            <a:endParaRPr>
              <a:highlight>
                <a:srgbClr val="FFFF00"/>
              </a:highlight>
            </a:endParaRPr>
          </a:p>
          <a:p>
            <a:pPr marL="91440" lvl="0" indent="-127000" algn="l" rtl="0">
              <a:lnSpc>
                <a:spcPct val="90000"/>
              </a:lnSpc>
              <a:spcBef>
                <a:spcPts val="1400"/>
              </a:spcBef>
              <a:spcAft>
                <a:spcPts val="0"/>
              </a:spcAft>
              <a:buSzPts val="2000"/>
              <a:buChar char=" "/>
            </a:pPr>
            <a:r>
              <a:rPr lang="en-US"/>
              <a:t>C. Dose defaults assure correct dose and frequency every time</a:t>
            </a:r>
            <a:endParaRPr/>
          </a:p>
          <a:p>
            <a:pPr marL="91440" lvl="0" indent="-127000" algn="l" rtl="0">
              <a:lnSpc>
                <a:spcPct val="90000"/>
              </a:lnSpc>
              <a:spcBef>
                <a:spcPts val="1400"/>
              </a:spcBef>
              <a:spcAft>
                <a:spcPts val="0"/>
              </a:spcAft>
              <a:buSzPts val="2000"/>
              <a:buChar char=" "/>
            </a:pPr>
            <a:r>
              <a:rPr lang="en-US"/>
              <a:t>D. Correct medication is always chosen</a:t>
            </a: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Dispensing Errors</a:t>
            </a:r>
            <a:endParaRPr/>
          </a:p>
        </p:txBody>
      </p:sp>
      <p:sp>
        <p:nvSpPr>
          <p:cNvPr id="486" name="Google Shape;486;p45"/>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Dispensing error can be defined as inconsistency between the dispensing of medication and the prescribing of a medication.</a:t>
            </a:r>
            <a:r>
              <a:rPr lang="en-US" baseline="30000"/>
              <a:t>19</a:t>
            </a:r>
            <a:r>
              <a:rPr lang="en-US"/>
              <a:t> </a:t>
            </a:r>
            <a:endParaRPr/>
          </a:p>
          <a:p>
            <a:pPr marL="91440" lvl="0" indent="-127000" algn="l" rtl="0">
              <a:lnSpc>
                <a:spcPct val="90000"/>
              </a:lnSpc>
              <a:spcBef>
                <a:spcPts val="1400"/>
              </a:spcBef>
              <a:spcAft>
                <a:spcPts val="0"/>
              </a:spcAft>
              <a:buSzPts val="2000"/>
              <a:buChar char=" "/>
            </a:pPr>
            <a:r>
              <a:rPr lang="en-US"/>
              <a:t>Incorrect drug</a:t>
            </a:r>
            <a:endParaRPr/>
          </a:p>
          <a:p>
            <a:pPr marL="91440" lvl="0" indent="-127000" algn="l" rtl="0">
              <a:lnSpc>
                <a:spcPct val="90000"/>
              </a:lnSpc>
              <a:spcBef>
                <a:spcPts val="1400"/>
              </a:spcBef>
              <a:spcAft>
                <a:spcPts val="0"/>
              </a:spcAft>
              <a:buSzPts val="2000"/>
              <a:buChar char=" "/>
            </a:pPr>
            <a:r>
              <a:rPr lang="en-US"/>
              <a:t>Incorrect dose strength and /or frequency</a:t>
            </a:r>
            <a:endParaRPr/>
          </a:p>
          <a:p>
            <a:pPr marL="91440" lvl="0" indent="-127000" algn="l" rtl="0">
              <a:lnSpc>
                <a:spcPct val="90000"/>
              </a:lnSpc>
              <a:spcBef>
                <a:spcPts val="1400"/>
              </a:spcBef>
              <a:spcAft>
                <a:spcPts val="0"/>
              </a:spcAft>
              <a:buSzPts val="2000"/>
              <a:buChar char=" "/>
            </a:pPr>
            <a:r>
              <a:rPr lang="en-US"/>
              <a:t>Failure to identify drug interactions or contraindications </a:t>
            </a:r>
            <a:endParaRPr baseline="30000"/>
          </a:p>
          <a:p>
            <a:pPr marL="91440" lvl="0" indent="-127000" algn="l" rtl="0">
              <a:lnSpc>
                <a:spcPct val="90000"/>
              </a:lnSpc>
              <a:spcBef>
                <a:spcPts val="1400"/>
              </a:spcBef>
              <a:spcAft>
                <a:spcPts val="0"/>
              </a:spcAft>
              <a:buSzPts val="2000"/>
              <a:buChar char=" "/>
            </a:pPr>
            <a:r>
              <a:rPr lang="en-US"/>
              <a:t>Drug dispensed to the wrong patient</a:t>
            </a:r>
            <a:endParaRPr/>
          </a:p>
          <a:p>
            <a:pPr marL="91440" lvl="0" indent="-127000" algn="l" rtl="0">
              <a:lnSpc>
                <a:spcPct val="90000"/>
              </a:lnSpc>
              <a:spcBef>
                <a:spcPts val="1400"/>
              </a:spcBef>
              <a:spcAft>
                <a:spcPts val="0"/>
              </a:spcAft>
              <a:buSzPts val="2000"/>
              <a:buChar char=" "/>
            </a:pPr>
            <a:r>
              <a:rPr lang="en-US"/>
              <a:t>Causes of dispensing errors include; not updating patients history, not questioning the provider if script is unusual, doses are too high or strengths seem incorrect, not reviewing the order, failure to counsel the patient, technicians acting out of their scope of practice.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Technician Learning Objectives</a:t>
            </a:r>
            <a:endParaRPr/>
          </a:p>
        </p:txBody>
      </p:sp>
      <p:sp>
        <p:nvSpPr>
          <p:cNvPr id="142" name="Google Shape;142;p5"/>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Pharmacy Technicians will be able to:</a:t>
            </a:r>
            <a:endParaRPr/>
          </a:p>
          <a:p>
            <a:pPr marL="91440" lvl="0" indent="-127000" algn="l" rtl="0">
              <a:lnSpc>
                <a:spcPct val="90000"/>
              </a:lnSpc>
              <a:spcBef>
                <a:spcPts val="1400"/>
              </a:spcBef>
              <a:spcAft>
                <a:spcPts val="0"/>
              </a:spcAft>
              <a:buSzPts val="2000"/>
              <a:buChar char=" "/>
            </a:pPr>
            <a:r>
              <a:rPr lang="en-US"/>
              <a:t>Define the terms adverse drug event, adverse drug reaction, medication error, and near miss.</a:t>
            </a:r>
            <a:endParaRPr/>
          </a:p>
          <a:p>
            <a:pPr marL="91440" lvl="0" indent="-127000" algn="l" rtl="0">
              <a:lnSpc>
                <a:spcPct val="90000"/>
              </a:lnSpc>
              <a:spcBef>
                <a:spcPts val="1400"/>
              </a:spcBef>
              <a:spcAft>
                <a:spcPts val="0"/>
              </a:spcAft>
              <a:buSzPts val="2000"/>
              <a:buChar char=" "/>
            </a:pPr>
            <a:r>
              <a:rPr lang="en-US"/>
              <a:t>Compare human error, at risk behavior, and reckless behavior.</a:t>
            </a:r>
            <a:endParaRPr/>
          </a:p>
          <a:p>
            <a:pPr marL="91440" lvl="0" indent="-127000" algn="l" rtl="0">
              <a:lnSpc>
                <a:spcPct val="90000"/>
              </a:lnSpc>
              <a:spcBef>
                <a:spcPts val="1400"/>
              </a:spcBef>
              <a:spcAft>
                <a:spcPts val="0"/>
              </a:spcAft>
              <a:buSzPts val="2000"/>
              <a:buChar char=" "/>
            </a:pPr>
            <a:r>
              <a:rPr lang="en-US"/>
              <a:t>Define how inattentional blindness and confirmation bias can cause one to miss important information.</a:t>
            </a:r>
            <a:endParaRPr/>
          </a:p>
          <a:p>
            <a:pPr marL="91440" lvl="0" indent="-127000" algn="l" rtl="0">
              <a:lnSpc>
                <a:spcPct val="90000"/>
              </a:lnSpc>
              <a:spcBef>
                <a:spcPts val="1400"/>
              </a:spcBef>
              <a:spcAft>
                <a:spcPts val="0"/>
              </a:spcAft>
              <a:buSzPts val="2000"/>
              <a:buChar char=" "/>
            </a:pPr>
            <a:r>
              <a:rPr lang="en-US"/>
              <a:t>Describe how 83% of errors are caught and corrected before the patient leaves.</a:t>
            </a:r>
            <a:endParaRPr/>
          </a:p>
          <a:p>
            <a:pPr marL="91440" lvl="0" indent="-127000" algn="l" rtl="0">
              <a:lnSpc>
                <a:spcPct val="90000"/>
              </a:lnSpc>
              <a:spcBef>
                <a:spcPts val="1400"/>
              </a:spcBef>
              <a:spcAft>
                <a:spcPts val="0"/>
              </a:spcAft>
              <a:buSzPts val="2000"/>
              <a:buChar char=" "/>
            </a:pPr>
            <a:r>
              <a:rPr lang="en-US"/>
              <a:t>Describe the types of questions you should be asking of patients.</a:t>
            </a: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4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Dispensing Errors</a:t>
            </a:r>
            <a:endParaRPr/>
          </a:p>
        </p:txBody>
      </p:sp>
      <p:sp>
        <p:nvSpPr>
          <p:cNvPr id="492" name="Google Shape;492;p46"/>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lnSpcReduction="10000"/>
          </a:bodyPr>
          <a:lstStyle/>
          <a:p>
            <a:pPr marL="91440" lvl="0" indent="-127000" algn="l" rtl="0">
              <a:lnSpc>
                <a:spcPct val="90000"/>
              </a:lnSpc>
              <a:spcBef>
                <a:spcPts val="0"/>
              </a:spcBef>
              <a:spcAft>
                <a:spcPts val="0"/>
              </a:spcAft>
              <a:buSzPts val="2000"/>
              <a:buChar char=" "/>
            </a:pPr>
            <a:r>
              <a:rPr lang="en-US"/>
              <a:t>Follow the dispensing policies in your organization, don’t overlook alerts and warnings, clarify information with provider and patient</a:t>
            </a:r>
            <a:endParaRPr/>
          </a:p>
          <a:p>
            <a:pPr marL="91440" lvl="0" indent="-127000" algn="l" rtl="0">
              <a:lnSpc>
                <a:spcPct val="90000"/>
              </a:lnSpc>
              <a:spcBef>
                <a:spcPts val="1400"/>
              </a:spcBef>
              <a:spcAft>
                <a:spcPts val="0"/>
              </a:spcAft>
              <a:buSzPts val="2000"/>
              <a:buChar char=" "/>
            </a:pPr>
            <a:r>
              <a:rPr lang="en-US"/>
              <a:t>Technicians: </a:t>
            </a:r>
            <a:endParaRPr/>
          </a:p>
          <a:p>
            <a:pPr marL="91440" lvl="0" indent="-127000" algn="l" rtl="0">
              <a:lnSpc>
                <a:spcPct val="90000"/>
              </a:lnSpc>
              <a:spcBef>
                <a:spcPts val="1400"/>
              </a:spcBef>
              <a:spcAft>
                <a:spcPts val="0"/>
              </a:spcAft>
              <a:buSzPts val="2000"/>
              <a:buFont typeface="Arial"/>
              <a:buChar char="•"/>
            </a:pPr>
            <a:r>
              <a:rPr lang="en-US"/>
              <a:t> Alert pharmacist to any alerts received in dispensing system, </a:t>
            </a:r>
            <a:endParaRPr/>
          </a:p>
          <a:p>
            <a:pPr marL="91440" lvl="0" indent="-127000" algn="l" rtl="0">
              <a:lnSpc>
                <a:spcPct val="90000"/>
              </a:lnSpc>
              <a:spcBef>
                <a:spcPts val="1400"/>
              </a:spcBef>
              <a:spcAft>
                <a:spcPts val="0"/>
              </a:spcAft>
              <a:buSzPts val="2000"/>
              <a:buFont typeface="Arial"/>
              <a:buChar char="•"/>
            </a:pPr>
            <a:r>
              <a:rPr lang="en-US"/>
              <a:t> Ask any questions you might have</a:t>
            </a:r>
            <a:endParaRPr/>
          </a:p>
          <a:p>
            <a:pPr marL="91440" lvl="0" indent="-127000" algn="l" rtl="0">
              <a:lnSpc>
                <a:spcPct val="90000"/>
              </a:lnSpc>
              <a:spcBef>
                <a:spcPts val="1400"/>
              </a:spcBef>
              <a:spcAft>
                <a:spcPts val="0"/>
              </a:spcAft>
              <a:buSzPts val="2000"/>
              <a:buFont typeface="Arial"/>
              <a:buChar char="•"/>
            </a:pPr>
            <a:r>
              <a:rPr lang="en-US"/>
              <a:t> Ask open ended questions of patients versus yes or no questions. </a:t>
            </a: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Keep Look Alike Sound Alike meds labeled and separate</a:t>
            </a:r>
            <a:endParaRPr/>
          </a:p>
          <a:p>
            <a:pPr marL="91440" lvl="0" indent="-127000" algn="l" rtl="0">
              <a:lnSpc>
                <a:spcPct val="90000"/>
              </a:lnSpc>
              <a:spcBef>
                <a:spcPts val="1400"/>
              </a:spcBef>
              <a:spcAft>
                <a:spcPts val="0"/>
              </a:spcAft>
              <a:buSzPts val="2000"/>
              <a:buChar char=" "/>
            </a:pPr>
            <a:r>
              <a:rPr lang="en-US"/>
              <a:t>ISMP has a List of Commonly Confused Drug Names as well as Look Alike Sound Alike list with Tall man lettering recomendations</a:t>
            </a:r>
            <a:r>
              <a:rPr lang="en-US" baseline="30000"/>
              <a:t>20</a:t>
            </a: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Dispensing Errors </a:t>
            </a:r>
            <a:r>
              <a:rPr lang="en-US" baseline="30000"/>
              <a:t>21</a:t>
            </a:r>
            <a:endParaRPr/>
          </a:p>
        </p:txBody>
      </p:sp>
      <p:sp>
        <p:nvSpPr>
          <p:cNvPr id="498" name="Google Shape;498;p47"/>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en-US"/>
              <a:t>Double check the entry of the prescription </a:t>
            </a:r>
            <a:endParaRPr/>
          </a:p>
          <a:p>
            <a:pPr marL="0" lvl="0" indent="0" algn="l" rtl="0">
              <a:lnSpc>
                <a:spcPct val="90000"/>
              </a:lnSpc>
              <a:spcBef>
                <a:spcPts val="1400"/>
              </a:spcBef>
              <a:spcAft>
                <a:spcPts val="0"/>
              </a:spcAft>
              <a:buSzPts val="2000"/>
              <a:buNone/>
            </a:pPr>
            <a:r>
              <a:rPr lang="en-US"/>
              <a:t>Use 2 patient identifiers, if there are any questions about the script contact the prescriber.</a:t>
            </a:r>
            <a:endParaRPr/>
          </a:p>
          <a:p>
            <a:pPr marL="0" lvl="0" indent="0" algn="l" rtl="0">
              <a:lnSpc>
                <a:spcPct val="90000"/>
              </a:lnSpc>
              <a:spcBef>
                <a:spcPts val="1400"/>
              </a:spcBef>
              <a:spcAft>
                <a:spcPts val="0"/>
              </a:spcAft>
              <a:buSzPts val="2000"/>
              <a:buNone/>
            </a:pPr>
            <a:r>
              <a:rPr lang="en-US"/>
              <a:t>Organize your workplace to minimize distractions. </a:t>
            </a:r>
            <a:endParaRPr/>
          </a:p>
          <a:p>
            <a:pPr marL="0" lvl="0" indent="0" algn="l" rtl="0">
              <a:lnSpc>
                <a:spcPct val="90000"/>
              </a:lnSpc>
              <a:spcBef>
                <a:spcPts val="1400"/>
              </a:spcBef>
              <a:spcAft>
                <a:spcPts val="0"/>
              </a:spcAft>
              <a:buSzPts val="2000"/>
              <a:buNone/>
            </a:pPr>
            <a:r>
              <a:rPr lang="en-US"/>
              <a:t>Balance workload. Adequate staffing will help reduce errors. </a:t>
            </a:r>
            <a:endParaRPr/>
          </a:p>
          <a:p>
            <a:pPr marL="0" lvl="0" indent="0" algn="l" rtl="0">
              <a:lnSpc>
                <a:spcPct val="90000"/>
              </a:lnSpc>
              <a:spcBef>
                <a:spcPts val="1400"/>
              </a:spcBef>
              <a:spcAft>
                <a:spcPts val="0"/>
              </a:spcAft>
              <a:buSzPts val="2000"/>
              <a:buNone/>
            </a:pPr>
            <a:r>
              <a:rPr lang="en-US"/>
              <a:t>Store medications correctly</a:t>
            </a:r>
            <a:endParaRPr/>
          </a:p>
          <a:p>
            <a:pPr marL="0" lvl="0" indent="0" algn="l" rtl="0">
              <a:lnSpc>
                <a:spcPct val="90000"/>
              </a:lnSpc>
              <a:spcBef>
                <a:spcPts val="1400"/>
              </a:spcBef>
              <a:spcAft>
                <a:spcPts val="0"/>
              </a:spcAft>
              <a:buSzPts val="2000"/>
              <a:buNone/>
            </a:pPr>
            <a:r>
              <a:rPr lang="en-US"/>
              <a:t>Always provide patient counseling, approximately 83% of errors are discovered during counseling, which should include discussion of how to take the medication and a chance for the patient to see the actual medicine.</a:t>
            </a:r>
            <a:r>
              <a:rPr lang="en-US" baseline="30000"/>
              <a:t>22</a:t>
            </a:r>
            <a:r>
              <a:rPr lang="en-US"/>
              <a:t>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4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Dispensing Errors</a:t>
            </a:r>
            <a:endParaRPr/>
          </a:p>
        </p:txBody>
      </p:sp>
      <p:sp>
        <p:nvSpPr>
          <p:cNvPr id="504" name="Google Shape;504;p48"/>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Recently made the headlines:</a:t>
            </a:r>
            <a:endParaRPr/>
          </a:p>
          <a:p>
            <a:pPr marL="91440" lvl="0" indent="-127000" algn="l" rtl="0">
              <a:lnSpc>
                <a:spcPct val="90000"/>
              </a:lnSpc>
              <a:spcBef>
                <a:spcPts val="1400"/>
              </a:spcBef>
              <a:spcAft>
                <a:spcPts val="0"/>
              </a:spcAft>
              <a:buSzPts val="2000"/>
              <a:buChar char=" "/>
            </a:pPr>
            <a:r>
              <a:rPr lang="en-US"/>
              <a:t>1.  Vecuronium instead of Versed (midazolam)</a:t>
            </a:r>
            <a:endParaRPr/>
          </a:p>
          <a:p>
            <a:pPr marL="91440" lvl="0" indent="-127000" algn="l" rtl="0">
              <a:lnSpc>
                <a:spcPct val="90000"/>
              </a:lnSpc>
              <a:spcBef>
                <a:spcPts val="1400"/>
              </a:spcBef>
              <a:spcAft>
                <a:spcPts val="0"/>
              </a:spcAft>
              <a:buSzPts val="2000"/>
              <a:buChar char=" "/>
            </a:pPr>
            <a:r>
              <a:rPr lang="en-US"/>
              <a:t>2. Pegfilgtastim administered instead of fligrastim</a:t>
            </a:r>
            <a:endParaRPr/>
          </a:p>
          <a:p>
            <a:pPr marL="91440" lvl="0" indent="-127000" algn="l" rtl="0">
              <a:lnSpc>
                <a:spcPct val="90000"/>
              </a:lnSpc>
              <a:spcBef>
                <a:spcPts val="1400"/>
              </a:spcBef>
              <a:spcAft>
                <a:spcPts val="0"/>
              </a:spcAft>
              <a:buSzPts val="2000"/>
              <a:buChar char=" "/>
            </a:pPr>
            <a:r>
              <a:rPr lang="en-US"/>
              <a:t>3. Navane (thiothixene) instead of Norvasc (amlodipine)</a:t>
            </a: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 </a:t>
            </a: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“Ve”</a:t>
            </a:r>
            <a:endParaRPr/>
          </a:p>
        </p:txBody>
      </p:sp>
      <p:sp>
        <p:nvSpPr>
          <p:cNvPr id="510" name="Google Shape;510;p49"/>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Error in Dec 2017</a:t>
            </a:r>
            <a:endParaRPr/>
          </a:p>
          <a:p>
            <a:pPr marL="91440" lvl="0" indent="-127000" algn="l" rtl="0">
              <a:lnSpc>
                <a:spcPct val="90000"/>
              </a:lnSpc>
              <a:spcBef>
                <a:spcPts val="1400"/>
              </a:spcBef>
              <a:spcAft>
                <a:spcPts val="0"/>
              </a:spcAft>
              <a:buSzPts val="2000"/>
              <a:buChar char=" "/>
            </a:pPr>
            <a:r>
              <a:rPr lang="en-US"/>
              <a:t>Nurse using an override feature entered Ve and got vecuronium when she was hoping for versed (midazolam) </a:t>
            </a:r>
            <a:endParaRPr/>
          </a:p>
          <a:p>
            <a:pPr marL="91440" lvl="0" indent="-127000" algn="l" rtl="0">
              <a:lnSpc>
                <a:spcPct val="90000"/>
              </a:lnSpc>
              <a:spcBef>
                <a:spcPts val="1400"/>
              </a:spcBef>
              <a:spcAft>
                <a:spcPts val="0"/>
              </a:spcAft>
              <a:buSzPts val="2000"/>
              <a:buChar char=" "/>
            </a:pPr>
            <a:r>
              <a:rPr lang="en-US"/>
              <a:t>This resulted in the patients death</a:t>
            </a:r>
            <a:endParaRPr/>
          </a:p>
          <a:p>
            <a:pPr marL="91440" lvl="0" indent="-127000" algn="l" rtl="0">
              <a:lnSpc>
                <a:spcPct val="90000"/>
              </a:lnSpc>
              <a:spcBef>
                <a:spcPts val="1400"/>
              </a:spcBef>
              <a:spcAft>
                <a:spcPts val="0"/>
              </a:spcAft>
              <a:buSzPts val="2000"/>
              <a:buChar char=" "/>
            </a:pPr>
            <a:r>
              <a:rPr lang="en-US"/>
              <a:t>The nurse was recently found guilty of reckless homicide</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Peg-</a:t>
            </a:r>
            <a:endParaRPr/>
          </a:p>
        </p:txBody>
      </p:sp>
      <p:sp>
        <p:nvSpPr>
          <p:cNvPr id="517" name="Google Shape;517;p50"/>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While both pegfilgatastim and filgrastim are admin by syringe and intended to stimulate WBC </a:t>
            </a:r>
            <a:endParaRPr/>
          </a:p>
          <a:p>
            <a:pPr marL="91440" lvl="0" indent="-127000" algn="l" rtl="0">
              <a:lnSpc>
                <a:spcPct val="90000"/>
              </a:lnSpc>
              <a:spcBef>
                <a:spcPts val="1400"/>
              </a:spcBef>
              <a:spcAft>
                <a:spcPts val="0"/>
              </a:spcAft>
              <a:buSzPts val="2000"/>
              <a:buChar char=" "/>
            </a:pPr>
            <a:r>
              <a:rPr lang="en-US"/>
              <a:t>Filgrastim is can be administered daily </a:t>
            </a:r>
            <a:endParaRPr/>
          </a:p>
          <a:p>
            <a:pPr marL="91440" lvl="0" indent="-127000" algn="l" rtl="0">
              <a:lnSpc>
                <a:spcPct val="90000"/>
              </a:lnSpc>
              <a:spcBef>
                <a:spcPts val="1400"/>
              </a:spcBef>
              <a:spcAft>
                <a:spcPts val="0"/>
              </a:spcAft>
              <a:buSzPts val="2000"/>
              <a:buChar char=" "/>
            </a:pPr>
            <a:r>
              <a:rPr lang="en-US"/>
              <a:t>And Pegfilgastim only once in a chemo cycle </a:t>
            </a: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This error took the life of an AirForce Veteran who died after developing pulmonary toxicity leading to severe acute lung injury.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5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Anti-?</a:t>
            </a:r>
            <a:endParaRPr/>
          </a:p>
        </p:txBody>
      </p:sp>
      <p:sp>
        <p:nvSpPr>
          <p:cNvPr id="524" name="Google Shape;524;p5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Case report in 2016 detailed a patient hospitalized for HTN and AKI discharge script included amlodipine 10mg BID </a:t>
            </a:r>
            <a:endParaRPr/>
          </a:p>
          <a:p>
            <a:pPr marL="91440" lvl="0" indent="-127000" algn="l" rtl="0">
              <a:lnSpc>
                <a:spcPct val="90000"/>
              </a:lnSpc>
              <a:spcBef>
                <a:spcPts val="1400"/>
              </a:spcBef>
              <a:spcAft>
                <a:spcPts val="0"/>
              </a:spcAft>
              <a:buSzPts val="2000"/>
              <a:buChar char=" "/>
            </a:pPr>
            <a:r>
              <a:rPr lang="en-US"/>
              <a:t>Over the next several months she experienced fatigue, slow movements, personality changes, and uncontrolled BP. </a:t>
            </a:r>
            <a:endParaRPr/>
          </a:p>
          <a:p>
            <a:pPr marL="91440" lvl="0" indent="-127000" algn="l" rtl="0">
              <a:lnSpc>
                <a:spcPct val="90000"/>
              </a:lnSpc>
              <a:spcBef>
                <a:spcPts val="1400"/>
              </a:spcBef>
              <a:spcAft>
                <a:spcPts val="0"/>
              </a:spcAft>
              <a:buSzPts val="2000"/>
              <a:buChar char=" "/>
            </a:pPr>
            <a:r>
              <a:rPr lang="en-US"/>
              <a:t>During this time she was hospitalized once for chest pain  and visited her primary where she was diagnosed with anxiety and depression, and given additional medications. </a:t>
            </a:r>
            <a:endParaRPr/>
          </a:p>
          <a:p>
            <a:pPr marL="91440" lvl="0" indent="-127000" algn="l" rtl="0">
              <a:lnSpc>
                <a:spcPct val="90000"/>
              </a:lnSpc>
              <a:spcBef>
                <a:spcPts val="1400"/>
              </a:spcBef>
              <a:spcAft>
                <a:spcPts val="0"/>
              </a:spcAft>
              <a:buSzPts val="2000"/>
              <a:buChar char=" "/>
            </a:pPr>
            <a:r>
              <a:rPr lang="en-US"/>
              <a:t>Soon after she was hospitalized once again and this time a medication reconciliation determined she was taking Navane (thiothixene) in stead of Norvasc (amlodipine). </a:t>
            </a:r>
            <a:endParaRPr/>
          </a:p>
          <a:p>
            <a:pPr marL="91440" lvl="0" indent="-127000" algn="l" rtl="0">
              <a:lnSpc>
                <a:spcPct val="90000"/>
              </a:lnSpc>
              <a:spcBef>
                <a:spcPts val="1400"/>
              </a:spcBef>
              <a:spcAft>
                <a:spcPts val="0"/>
              </a:spcAft>
              <a:buSzPts val="2000"/>
              <a:buChar char=" "/>
            </a:pPr>
            <a:r>
              <a:rPr lang="en-US"/>
              <a:t>After review it was determined pharmacy made the error.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5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Errors in Administration</a:t>
            </a:r>
            <a:endParaRPr/>
          </a:p>
        </p:txBody>
      </p:sp>
      <p:sp>
        <p:nvSpPr>
          <p:cNvPr id="530" name="Google Shape;530;p52"/>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These can occur in hospital or nursing home, SNF etc. settings or even at homes with patients. </a:t>
            </a:r>
            <a:endParaRPr/>
          </a:p>
          <a:p>
            <a:pPr marL="91440" lvl="0" indent="-127000" algn="l" rtl="0">
              <a:lnSpc>
                <a:spcPct val="90000"/>
              </a:lnSpc>
              <a:spcBef>
                <a:spcPts val="1400"/>
              </a:spcBef>
              <a:spcAft>
                <a:spcPts val="0"/>
              </a:spcAft>
              <a:buSzPts val="2000"/>
              <a:buChar char=" "/>
            </a:pPr>
            <a:r>
              <a:rPr lang="en-US"/>
              <a:t> </a:t>
            </a:r>
            <a:endParaRPr/>
          </a:p>
          <a:p>
            <a:pPr marL="91440" lvl="0" indent="-127000" algn="l" rtl="0">
              <a:lnSpc>
                <a:spcPct val="90000"/>
              </a:lnSpc>
              <a:spcBef>
                <a:spcPts val="1400"/>
              </a:spcBef>
              <a:spcAft>
                <a:spcPts val="0"/>
              </a:spcAft>
              <a:buSzPts val="2000"/>
              <a:buChar char=" "/>
            </a:pPr>
            <a:r>
              <a:rPr lang="en-US"/>
              <a:t>Not discussing the drug name, drug appearance, the indication, when is the best time to administer and how often to take, what to do about a missed dose often communication or lack of communication contributes to these errors when patients are involved.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5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Monitoring Errors</a:t>
            </a:r>
            <a:endParaRPr/>
          </a:p>
        </p:txBody>
      </p:sp>
      <p:sp>
        <p:nvSpPr>
          <p:cNvPr id="536" name="Google Shape;536;p5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Labs, vitals, any monitoring parameters might be missed </a:t>
            </a:r>
            <a:endParaRPr/>
          </a:p>
          <a:p>
            <a:pPr marL="91440" lvl="0" indent="-127000" algn="l" rtl="0">
              <a:lnSpc>
                <a:spcPct val="90000"/>
              </a:lnSpc>
              <a:spcBef>
                <a:spcPts val="1400"/>
              </a:spcBef>
              <a:spcAft>
                <a:spcPts val="0"/>
              </a:spcAft>
              <a:buSzPts val="2000"/>
              <a:buChar char=" "/>
            </a:pPr>
            <a:r>
              <a:rPr lang="en-US"/>
              <a:t>Not being aware of kidney or liver function</a:t>
            </a:r>
            <a:endParaRPr/>
          </a:p>
          <a:p>
            <a:pPr marL="91440" lvl="0" indent="-127000" algn="l" rtl="0">
              <a:lnSpc>
                <a:spcPct val="90000"/>
              </a:lnSpc>
              <a:spcBef>
                <a:spcPts val="1400"/>
              </a:spcBef>
              <a:spcAft>
                <a:spcPts val="0"/>
              </a:spcAft>
              <a:buSzPts val="2000"/>
              <a:buChar char=" "/>
            </a:pPr>
            <a:r>
              <a:rPr lang="en-US"/>
              <a:t>Not knowing a drug level and continuing to dose</a:t>
            </a:r>
            <a:endParaRPr/>
          </a:p>
          <a:p>
            <a:pPr marL="91440" lvl="0" indent="-127000" algn="l" rtl="0">
              <a:lnSpc>
                <a:spcPct val="90000"/>
              </a:lnSpc>
              <a:spcBef>
                <a:spcPts val="1400"/>
              </a:spcBef>
              <a:spcAft>
                <a:spcPts val="0"/>
              </a:spcAft>
              <a:buSzPts val="2000"/>
              <a:buChar char=" "/>
            </a:pPr>
            <a:r>
              <a:rPr lang="en-US"/>
              <a:t>Not rechecking INR as often as needed but refilling warfarin</a:t>
            </a:r>
            <a:endParaRPr/>
          </a:p>
          <a:p>
            <a:pPr marL="91440" lvl="0" indent="-127000" algn="l" rtl="0">
              <a:lnSpc>
                <a:spcPct val="90000"/>
              </a:lnSpc>
              <a:spcBef>
                <a:spcPts val="1400"/>
              </a:spcBef>
              <a:spcAft>
                <a:spcPts val="0"/>
              </a:spcAft>
              <a:buSzPts val="2000"/>
              <a:buChar char=" "/>
            </a:pPr>
            <a:r>
              <a:rPr lang="en-US"/>
              <a:t>Not checking BP, or other vitals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5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When the Error Occurs</a:t>
            </a:r>
            <a:endParaRPr/>
          </a:p>
        </p:txBody>
      </p:sp>
      <p:sp>
        <p:nvSpPr>
          <p:cNvPr id="542" name="Google Shape;542;p54"/>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en-US"/>
              <a:t>Attempt detection</a:t>
            </a:r>
            <a:endParaRPr/>
          </a:p>
          <a:p>
            <a:pPr marL="0" lvl="0" indent="0" algn="l" rtl="0">
              <a:lnSpc>
                <a:spcPct val="90000"/>
              </a:lnSpc>
              <a:spcBef>
                <a:spcPts val="1400"/>
              </a:spcBef>
              <a:spcAft>
                <a:spcPts val="0"/>
              </a:spcAft>
              <a:buSzPts val="2000"/>
              <a:buNone/>
            </a:pPr>
            <a:endParaRPr/>
          </a:p>
          <a:p>
            <a:pPr marL="0" lvl="0" indent="0" algn="l" rtl="0">
              <a:lnSpc>
                <a:spcPct val="90000"/>
              </a:lnSpc>
              <a:spcBef>
                <a:spcPts val="1400"/>
              </a:spcBef>
              <a:spcAft>
                <a:spcPts val="0"/>
              </a:spcAft>
              <a:buSzPts val="2000"/>
              <a:buNone/>
            </a:pPr>
            <a:r>
              <a:rPr lang="en-US"/>
              <a:t>Order review</a:t>
            </a:r>
            <a:endParaRPr/>
          </a:p>
          <a:p>
            <a:pPr marL="0" lvl="0" indent="0" algn="l" rtl="0">
              <a:lnSpc>
                <a:spcPct val="90000"/>
              </a:lnSpc>
              <a:spcBef>
                <a:spcPts val="1400"/>
              </a:spcBef>
              <a:spcAft>
                <a:spcPts val="0"/>
              </a:spcAft>
              <a:buSzPts val="2000"/>
              <a:buNone/>
            </a:pPr>
            <a:r>
              <a:rPr lang="en-US"/>
              <a:t>Patient monitoring</a:t>
            </a:r>
            <a:endParaRPr/>
          </a:p>
          <a:p>
            <a:pPr marL="0" lvl="0" indent="0" algn="l" rtl="0">
              <a:lnSpc>
                <a:spcPct val="90000"/>
              </a:lnSpc>
              <a:spcBef>
                <a:spcPts val="1400"/>
              </a:spcBef>
              <a:spcAft>
                <a:spcPts val="0"/>
              </a:spcAft>
              <a:buSzPts val="2000"/>
              <a:buNone/>
            </a:pPr>
            <a:r>
              <a:rPr lang="en-US"/>
              <a:t>Counting surgical sponges </a:t>
            </a:r>
            <a:endParaRPr/>
          </a:p>
          <a:p>
            <a:pPr marL="0" lvl="0" indent="0" algn="l" rtl="0">
              <a:lnSpc>
                <a:spcPct val="90000"/>
              </a:lnSpc>
              <a:spcBef>
                <a:spcPts val="1400"/>
              </a:spcBef>
              <a:spcAft>
                <a:spcPts val="0"/>
              </a:spcAft>
              <a:buSzPts val="2000"/>
              <a:buNone/>
            </a:pPr>
            <a:r>
              <a:rPr lang="en-US"/>
              <a:t>Documenting/Reporting the error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When the Error Occurs</a:t>
            </a:r>
            <a:endParaRPr/>
          </a:p>
        </p:txBody>
      </p:sp>
      <p:sp>
        <p:nvSpPr>
          <p:cNvPr id="548" name="Google Shape;548;p55"/>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Autofit/>
          </a:bodyPr>
          <a:lstStyle/>
          <a:p>
            <a:pPr marL="91440" lvl="0" indent="-152400" algn="l" rtl="0">
              <a:lnSpc>
                <a:spcPct val="90000"/>
              </a:lnSpc>
              <a:spcBef>
                <a:spcPts val="0"/>
              </a:spcBef>
              <a:spcAft>
                <a:spcPts val="0"/>
              </a:spcAft>
              <a:buSzPts val="2400"/>
              <a:buChar char=" "/>
            </a:pPr>
            <a:r>
              <a:rPr lang="en-US" sz="2400"/>
              <a:t>Begin second order problem solving with root cause analysis</a:t>
            </a:r>
            <a:endParaRPr/>
          </a:p>
          <a:p>
            <a:pPr marL="91440" lvl="0" indent="-152400" algn="l" rtl="0">
              <a:lnSpc>
                <a:spcPct val="90000"/>
              </a:lnSpc>
              <a:spcBef>
                <a:spcPts val="1400"/>
              </a:spcBef>
              <a:spcAft>
                <a:spcPts val="0"/>
              </a:spcAft>
              <a:buSzPts val="2400"/>
              <a:buChar char=" "/>
            </a:pPr>
            <a:r>
              <a:rPr lang="en-US" sz="2400"/>
              <a:t>Address every step of the process look for opportunities for error</a:t>
            </a:r>
            <a:endParaRPr/>
          </a:p>
          <a:p>
            <a:pPr marL="384048" lvl="1" indent="-182880" algn="l" rtl="0">
              <a:lnSpc>
                <a:spcPct val="90000"/>
              </a:lnSpc>
              <a:spcBef>
                <a:spcPts val="400"/>
              </a:spcBef>
              <a:spcAft>
                <a:spcPts val="0"/>
              </a:spcAft>
              <a:buSzPts val="2200"/>
              <a:buChar char="◦"/>
            </a:pPr>
            <a:r>
              <a:rPr lang="en-US" sz="2200"/>
              <a:t>Look for contributing factors </a:t>
            </a:r>
            <a:endParaRPr/>
          </a:p>
          <a:p>
            <a:pPr marL="91440" lvl="0" indent="-152400" algn="l" rtl="0">
              <a:lnSpc>
                <a:spcPct val="90000"/>
              </a:lnSpc>
              <a:spcBef>
                <a:spcPts val="1600"/>
              </a:spcBef>
              <a:spcAft>
                <a:spcPts val="0"/>
              </a:spcAft>
              <a:buSzPts val="2400"/>
              <a:buChar char=" "/>
            </a:pPr>
            <a:r>
              <a:rPr lang="en-US" sz="2400"/>
              <a:t>How can you Prevent the Error?</a:t>
            </a:r>
            <a:endParaRPr/>
          </a:p>
          <a:p>
            <a:pPr marL="91440" lvl="0" indent="-152400" algn="l" rtl="0">
              <a:lnSpc>
                <a:spcPct val="90000"/>
              </a:lnSpc>
              <a:spcBef>
                <a:spcPts val="1400"/>
              </a:spcBef>
              <a:spcAft>
                <a:spcPts val="0"/>
              </a:spcAft>
              <a:buSzPts val="2400"/>
              <a:buChar char=" "/>
            </a:pPr>
            <a:r>
              <a:rPr lang="en-US" sz="2400"/>
              <a:t>Reduce the Likelihood of the Error?</a:t>
            </a:r>
            <a:endParaRPr/>
          </a:p>
          <a:p>
            <a:pPr marL="91440" lvl="0" indent="-152400" algn="l" rtl="0">
              <a:lnSpc>
                <a:spcPct val="90000"/>
              </a:lnSpc>
              <a:spcBef>
                <a:spcPts val="1400"/>
              </a:spcBef>
              <a:spcAft>
                <a:spcPts val="0"/>
              </a:spcAft>
              <a:buSzPts val="2400"/>
              <a:buChar char=" "/>
            </a:pPr>
            <a:r>
              <a:rPr lang="en-US" sz="2400"/>
              <a:t>Make the Error more visible?</a:t>
            </a:r>
            <a:endParaRPr/>
          </a:p>
          <a:p>
            <a:pPr marL="91440" lvl="0" indent="-152400" algn="l" rtl="0">
              <a:lnSpc>
                <a:spcPct val="90000"/>
              </a:lnSpc>
              <a:spcBef>
                <a:spcPts val="1400"/>
              </a:spcBef>
              <a:spcAft>
                <a:spcPts val="0"/>
              </a:spcAft>
              <a:buSzPts val="2400"/>
              <a:buChar char=" "/>
            </a:pPr>
            <a:r>
              <a:rPr lang="en-US" sz="2400"/>
              <a:t>Mitigate the effects of the error?</a:t>
            </a:r>
            <a:endParaRPr/>
          </a:p>
          <a:p>
            <a:pPr marL="91440" lvl="0" indent="-152400" algn="l" rtl="0">
              <a:lnSpc>
                <a:spcPct val="90000"/>
              </a:lnSpc>
              <a:spcBef>
                <a:spcPts val="1400"/>
              </a:spcBef>
              <a:spcAft>
                <a:spcPts val="0"/>
              </a:spcAft>
              <a:buSzPts val="2400"/>
              <a:buChar char=" "/>
            </a:pPr>
            <a:r>
              <a:rPr lang="en-US" sz="2400"/>
              <a:t>Look at human factors</a:t>
            </a:r>
            <a:endParaRPr/>
          </a:p>
          <a:p>
            <a:pPr marL="384048" lvl="1" indent="-182880" algn="l" rtl="0">
              <a:lnSpc>
                <a:spcPct val="90000"/>
              </a:lnSpc>
              <a:spcBef>
                <a:spcPts val="400"/>
              </a:spcBef>
              <a:spcAft>
                <a:spcPts val="0"/>
              </a:spcAft>
              <a:buSzPts val="2200"/>
              <a:buChar char="◦"/>
            </a:pPr>
            <a:r>
              <a:rPr lang="en-US" sz="2200"/>
              <a:t>You may be consoling, educating, or reprimanding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Terminology</a:t>
            </a:r>
            <a:endParaRPr/>
          </a:p>
        </p:txBody>
      </p:sp>
      <p:sp>
        <p:nvSpPr>
          <p:cNvPr id="149" name="Google Shape;149;p6"/>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Adverse Drug Event: an injury from a medicine or from the lack of an intended medicine</a:t>
            </a:r>
            <a:r>
              <a:rPr lang="en-US" baseline="30000"/>
              <a:t>1</a:t>
            </a: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Adverse drug events can occur as the result of either an adverse reaction to a medication or a medication error.</a:t>
            </a: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Adverse reaction: these are reactions that occur with a correct medication, at the correct dose, and the correct indication (for example nausea and vomiting)</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ISMP Best practices</a:t>
            </a:r>
            <a:endParaRPr/>
          </a:p>
        </p:txBody>
      </p:sp>
      <p:sp>
        <p:nvSpPr>
          <p:cNvPr id="554" name="Google Shape;554;p56"/>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Released Feb 2022 3 new best practices</a:t>
            </a:r>
            <a:endParaRPr/>
          </a:p>
          <a:p>
            <a:pPr marL="91440" lvl="0" indent="-127000" algn="l" rtl="0">
              <a:lnSpc>
                <a:spcPct val="90000"/>
              </a:lnSpc>
              <a:spcBef>
                <a:spcPts val="1400"/>
              </a:spcBef>
              <a:spcAft>
                <a:spcPts val="0"/>
              </a:spcAft>
              <a:buSzPts val="2000"/>
              <a:buChar char=" "/>
            </a:pPr>
            <a:r>
              <a:rPr lang="en-US"/>
              <a:t>1. Safeguard against errors with oxytocin</a:t>
            </a:r>
            <a:endParaRPr/>
          </a:p>
          <a:p>
            <a:pPr marL="384048" lvl="1" indent="-182880" algn="l" rtl="0">
              <a:lnSpc>
                <a:spcPct val="90000"/>
              </a:lnSpc>
              <a:spcBef>
                <a:spcPts val="400"/>
              </a:spcBef>
              <a:spcAft>
                <a:spcPts val="0"/>
              </a:spcAft>
              <a:buSzPts val="1800"/>
              <a:buChar char="◦"/>
            </a:pPr>
            <a:r>
              <a:rPr lang="en-US"/>
              <a:t>Standard order sets</a:t>
            </a:r>
            <a:endParaRPr/>
          </a:p>
          <a:p>
            <a:pPr marL="384048" lvl="1" indent="-182880" algn="l" rtl="0">
              <a:lnSpc>
                <a:spcPct val="90000"/>
              </a:lnSpc>
              <a:spcBef>
                <a:spcPts val="600"/>
              </a:spcBef>
              <a:spcAft>
                <a:spcPts val="0"/>
              </a:spcAft>
              <a:buSzPts val="1800"/>
              <a:buChar char="◦"/>
            </a:pPr>
            <a:r>
              <a:rPr lang="en-US"/>
              <a:t>Standardize concentrations</a:t>
            </a:r>
            <a:endParaRPr/>
          </a:p>
          <a:p>
            <a:pPr marL="384048" lvl="1" indent="-182880" algn="l" rtl="0">
              <a:lnSpc>
                <a:spcPct val="90000"/>
              </a:lnSpc>
              <a:spcBef>
                <a:spcPts val="600"/>
              </a:spcBef>
              <a:spcAft>
                <a:spcPts val="0"/>
              </a:spcAft>
              <a:buSzPts val="1800"/>
              <a:buChar char="◦"/>
            </a:pPr>
            <a:r>
              <a:rPr lang="en-US"/>
              <a:t>Provide in ready to use bag</a:t>
            </a:r>
            <a:endParaRPr/>
          </a:p>
          <a:p>
            <a:pPr marL="201168" lvl="1" indent="0" algn="l" rtl="0">
              <a:lnSpc>
                <a:spcPct val="90000"/>
              </a:lnSpc>
              <a:spcBef>
                <a:spcPts val="600"/>
              </a:spcBef>
              <a:spcAft>
                <a:spcPts val="0"/>
              </a:spcAft>
              <a:buSzPts val="2000"/>
              <a:buNone/>
            </a:pPr>
            <a:r>
              <a:rPr lang="en-US" sz="2000"/>
              <a:t>2. Maximize bar code verification prior to medication and vaccine administration by expanding use beyond inpatient care areas</a:t>
            </a:r>
            <a:endParaRPr/>
          </a:p>
          <a:p>
            <a:pPr marL="384048" lvl="1" indent="-182880" algn="l" rtl="0">
              <a:lnSpc>
                <a:spcPct val="90000"/>
              </a:lnSpc>
              <a:spcBef>
                <a:spcPts val="600"/>
              </a:spcBef>
              <a:spcAft>
                <a:spcPts val="0"/>
              </a:spcAft>
              <a:buSzPts val="1800"/>
              <a:buChar char="◦"/>
            </a:pPr>
            <a:r>
              <a:rPr lang="en-US"/>
              <a:t>Target clinical areas</a:t>
            </a:r>
            <a:endParaRPr/>
          </a:p>
          <a:p>
            <a:pPr marL="201168" lvl="1" indent="0" algn="l" rtl="0">
              <a:lnSpc>
                <a:spcPct val="90000"/>
              </a:lnSpc>
              <a:spcBef>
                <a:spcPts val="600"/>
              </a:spcBef>
              <a:spcAft>
                <a:spcPts val="0"/>
              </a:spcAft>
              <a:buSzPts val="2000"/>
              <a:buNone/>
            </a:pPr>
            <a:r>
              <a:rPr lang="en-US" sz="2000"/>
              <a:t>3. Layer numerous strategies throughout the medication use process to improve safety with high alert medications</a:t>
            </a:r>
            <a:endParaRPr/>
          </a:p>
          <a:p>
            <a:pPr marL="384048" lvl="1" indent="-182880" algn="l" rtl="0">
              <a:lnSpc>
                <a:spcPct val="90000"/>
              </a:lnSpc>
              <a:spcBef>
                <a:spcPts val="600"/>
              </a:spcBef>
              <a:spcAft>
                <a:spcPts val="0"/>
              </a:spcAft>
              <a:buSzPts val="1800"/>
              <a:buChar char="◦"/>
            </a:pPr>
            <a:r>
              <a:rPr lang="en-US"/>
              <a:t>For each medication on facilities high alert list outline a robust set up for managing risk </a:t>
            </a:r>
            <a:endParaRPr/>
          </a:p>
          <a:p>
            <a:pPr marL="201168" lvl="1" indent="0" algn="l" rtl="0">
              <a:lnSpc>
                <a:spcPct val="90000"/>
              </a:lnSpc>
              <a:spcBef>
                <a:spcPts val="600"/>
              </a:spcBef>
              <a:spcAft>
                <a:spcPts val="0"/>
              </a:spcAft>
              <a:buSzPts val="1800"/>
              <a:buNone/>
            </a:pPr>
            <a:endParaRPr/>
          </a:p>
          <a:p>
            <a:pPr marL="201168" lvl="1" indent="0" algn="l" rtl="0">
              <a:lnSpc>
                <a:spcPct val="90000"/>
              </a:lnSpc>
              <a:spcBef>
                <a:spcPts val="600"/>
              </a:spcBef>
              <a:spcAft>
                <a:spcPts val="0"/>
              </a:spcAft>
              <a:buSzPts val="1800"/>
              <a:buNone/>
            </a:pPr>
            <a:endParaRPr/>
          </a:p>
          <a:p>
            <a:pPr marL="91440" lvl="0" indent="0" algn="l" rtl="0">
              <a:lnSpc>
                <a:spcPct val="90000"/>
              </a:lnSpc>
              <a:spcBef>
                <a:spcPts val="1600"/>
              </a:spcBef>
              <a:spcAft>
                <a:spcPts val="0"/>
              </a:spcAft>
              <a:buSzPts val="2000"/>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5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ISMP High Alert for Ambulatory/Community Settings </a:t>
            </a:r>
            <a:endParaRPr/>
          </a:p>
        </p:txBody>
      </p:sp>
      <p:sp>
        <p:nvSpPr>
          <p:cNvPr id="561" name="Google Shape;561;p57"/>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Specific medications to watch for: </a:t>
            </a:r>
            <a:endParaRPr/>
          </a:p>
          <a:p>
            <a:pPr marL="91440" lvl="0" indent="-127000" algn="l" rtl="0">
              <a:lnSpc>
                <a:spcPct val="90000"/>
              </a:lnSpc>
              <a:spcBef>
                <a:spcPts val="1400"/>
              </a:spcBef>
              <a:spcAft>
                <a:spcPts val="0"/>
              </a:spcAft>
              <a:buSzPts val="2000"/>
              <a:buChar char=" "/>
            </a:pPr>
            <a:r>
              <a:rPr lang="en-US"/>
              <a:t>CarBAMazepine</a:t>
            </a:r>
            <a:endParaRPr/>
          </a:p>
          <a:p>
            <a:pPr marL="91440" lvl="0" indent="-127000" algn="l" rtl="0">
              <a:lnSpc>
                <a:spcPct val="90000"/>
              </a:lnSpc>
              <a:spcBef>
                <a:spcPts val="1400"/>
              </a:spcBef>
              <a:spcAft>
                <a:spcPts val="0"/>
              </a:spcAft>
              <a:buSzPts val="2000"/>
              <a:buChar char=" "/>
            </a:pPr>
            <a:r>
              <a:rPr lang="en-US"/>
              <a:t>EPINEPHrine</a:t>
            </a:r>
            <a:endParaRPr/>
          </a:p>
          <a:p>
            <a:pPr marL="91440" lvl="0" indent="-127000" algn="l" rtl="0">
              <a:lnSpc>
                <a:spcPct val="90000"/>
              </a:lnSpc>
              <a:spcBef>
                <a:spcPts val="1400"/>
              </a:spcBef>
              <a:spcAft>
                <a:spcPts val="0"/>
              </a:spcAft>
              <a:buSzPts val="2000"/>
              <a:buChar char=" "/>
            </a:pPr>
            <a:r>
              <a:rPr lang="en-US"/>
              <a:t>Insulin U-500</a:t>
            </a:r>
            <a:endParaRPr/>
          </a:p>
          <a:p>
            <a:pPr marL="91440" lvl="0" indent="-127000" algn="l" rtl="0">
              <a:lnSpc>
                <a:spcPct val="90000"/>
              </a:lnSpc>
              <a:spcBef>
                <a:spcPts val="1400"/>
              </a:spcBef>
              <a:spcAft>
                <a:spcPts val="0"/>
              </a:spcAft>
              <a:buSzPts val="2000"/>
              <a:buChar char=" "/>
            </a:pPr>
            <a:r>
              <a:rPr lang="en-US"/>
              <a:t>LamoTRIgine</a:t>
            </a:r>
            <a:endParaRPr/>
          </a:p>
          <a:p>
            <a:pPr marL="91440" lvl="0" indent="-127000" algn="l" rtl="0">
              <a:lnSpc>
                <a:spcPct val="90000"/>
              </a:lnSpc>
              <a:spcBef>
                <a:spcPts val="1400"/>
              </a:spcBef>
              <a:spcAft>
                <a:spcPts val="0"/>
              </a:spcAft>
              <a:buSzPts val="2000"/>
              <a:buChar char=" "/>
            </a:pPr>
            <a:r>
              <a:rPr lang="en-US"/>
              <a:t>Methotrexate</a:t>
            </a:r>
            <a:endParaRPr/>
          </a:p>
          <a:p>
            <a:pPr marL="91440" lvl="0" indent="-127000" algn="l" rtl="0">
              <a:lnSpc>
                <a:spcPct val="90000"/>
              </a:lnSpc>
              <a:spcBef>
                <a:spcPts val="1400"/>
              </a:spcBef>
              <a:spcAft>
                <a:spcPts val="0"/>
              </a:spcAft>
              <a:buSzPts val="2000"/>
              <a:buChar char=" "/>
            </a:pPr>
            <a:r>
              <a:rPr lang="en-US"/>
              <a:t>Phenytoin</a:t>
            </a:r>
            <a:endParaRPr/>
          </a:p>
          <a:p>
            <a:pPr marL="91440" lvl="0" indent="-127000" algn="l" rtl="0">
              <a:lnSpc>
                <a:spcPct val="90000"/>
              </a:lnSpc>
              <a:spcBef>
                <a:spcPts val="1400"/>
              </a:spcBef>
              <a:spcAft>
                <a:spcPts val="0"/>
              </a:spcAft>
              <a:buSzPts val="2000"/>
              <a:buChar char=" "/>
            </a:pPr>
            <a:r>
              <a:rPr lang="en-US"/>
              <a:t>Valproic Acid</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5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References</a:t>
            </a:r>
            <a:endParaRPr/>
          </a:p>
        </p:txBody>
      </p:sp>
      <p:sp>
        <p:nvSpPr>
          <p:cNvPr id="567" name="Google Shape;567;p58"/>
          <p:cNvSpPr txBox="1">
            <a:spLocks noGrp="1"/>
          </p:cNvSpPr>
          <p:nvPr>
            <p:ph type="body" idx="1"/>
          </p:nvPr>
        </p:nvSpPr>
        <p:spPr>
          <a:xfrm>
            <a:off x="457200" y="1737360"/>
            <a:ext cx="10698480" cy="4131734"/>
          </a:xfrm>
          <a:prstGeom prst="rect">
            <a:avLst/>
          </a:prstGeom>
          <a:noFill/>
          <a:ln>
            <a:noFill/>
          </a:ln>
        </p:spPr>
        <p:txBody>
          <a:bodyPr spcFirstLastPara="1" wrap="square" lIns="0" tIns="45700" rIns="0" bIns="45700" anchor="t" anchorCtr="0">
            <a:normAutofit fontScale="25000" lnSpcReduction="20000"/>
          </a:bodyPr>
          <a:lstStyle/>
          <a:p>
            <a:pPr marL="457200" lvl="0" indent="-457200" algn="l" rtl="0">
              <a:lnSpc>
                <a:spcPct val="90000"/>
              </a:lnSpc>
              <a:spcBef>
                <a:spcPts val="0"/>
              </a:spcBef>
              <a:spcAft>
                <a:spcPts val="0"/>
              </a:spcAft>
              <a:buSzPct val="100000"/>
              <a:buFont typeface="Arial"/>
              <a:buAutoNum type="arabicPeriod"/>
            </a:pPr>
            <a:r>
              <a:rPr lang="en-US" sz="4000">
                <a:latin typeface="Arial Narrow"/>
                <a:ea typeface="Arial Narrow"/>
                <a:cs typeface="Arial Narrow"/>
                <a:sym typeface="Arial Narrow"/>
              </a:rPr>
              <a:t>Hutton B, Kanji s, McDonald E, et al. Incidence, causes, and consequence of preventable adverse drug events: protocol for an overview of reviews. Syst Rev 2016;5:209</a:t>
            </a:r>
            <a:endParaRPr/>
          </a:p>
          <a:p>
            <a:pPr marL="457200" lvl="0" indent="-457200" algn="l" rtl="0">
              <a:lnSpc>
                <a:spcPct val="90000"/>
              </a:lnSpc>
              <a:spcBef>
                <a:spcPts val="1400"/>
              </a:spcBef>
              <a:spcAft>
                <a:spcPts val="0"/>
              </a:spcAft>
              <a:buSzPct val="100000"/>
              <a:buFont typeface="Arial"/>
              <a:buAutoNum type="arabicPeriod"/>
            </a:pPr>
            <a:r>
              <a:rPr lang="en-US" sz="4000">
                <a:latin typeface="Arial Narrow"/>
                <a:ea typeface="Arial Narrow"/>
                <a:cs typeface="Arial Narrow"/>
                <a:sym typeface="Arial Narrow"/>
              </a:rPr>
              <a:t>Aronson JK. Medication errors: definitions and classification. Br J Clin Pharmacol. 2009 Jun;67(6):599-604. doi: 10.1111/j.1365-2125.2009.03415.x. PMID: 19594526; PMCID: PMC2723196.</a:t>
            </a:r>
            <a:endParaRPr/>
          </a:p>
          <a:p>
            <a:pPr marL="457200" lvl="0" indent="-457200" algn="l" rtl="0">
              <a:lnSpc>
                <a:spcPct val="90000"/>
              </a:lnSpc>
              <a:spcBef>
                <a:spcPts val="1400"/>
              </a:spcBef>
              <a:spcAft>
                <a:spcPts val="0"/>
              </a:spcAft>
              <a:buSzPct val="100000"/>
              <a:buFont typeface="Arial"/>
              <a:buAutoNum type="arabicPeriod"/>
            </a:pPr>
            <a:r>
              <a:rPr lang="en-US" sz="4000">
                <a:latin typeface="Arial Narrow"/>
                <a:ea typeface="Arial Narrow"/>
                <a:cs typeface="Arial Narrow"/>
                <a:sym typeface="Arial Narrow"/>
              </a:rPr>
              <a:t>Bates DW, Cullen DJ, Laird N, et al. Incidence of adverse drug events and potential adverse drug events. JAMA. 1995;274:29–34</a:t>
            </a:r>
            <a:endParaRPr/>
          </a:p>
          <a:p>
            <a:pPr marL="457200" lvl="0" indent="-457200" algn="l" rtl="0">
              <a:lnSpc>
                <a:spcPct val="90000"/>
              </a:lnSpc>
              <a:spcBef>
                <a:spcPts val="1400"/>
              </a:spcBef>
              <a:spcAft>
                <a:spcPts val="0"/>
              </a:spcAft>
              <a:buSzPct val="100000"/>
              <a:buFont typeface="Arial"/>
              <a:buAutoNum type="arabicPeriod"/>
            </a:pPr>
            <a:r>
              <a:rPr lang="en-US" sz="4000">
                <a:latin typeface="Arial Narrow"/>
                <a:ea typeface="Arial Narrow"/>
                <a:cs typeface="Arial Narrow"/>
                <a:sym typeface="Arial Narrow"/>
              </a:rPr>
              <a:t>Institute for Safe Medication Practices (ISMP). ISMP survey helps define near-misses and close calls. 2009. Available at: </a:t>
            </a:r>
            <a:r>
              <a:rPr lang="en-US" sz="4000" u="sng">
                <a:solidFill>
                  <a:schemeClr val="hlink"/>
                </a:solidFill>
                <a:latin typeface="Arial Narrow"/>
                <a:ea typeface="Arial Narrow"/>
                <a:cs typeface="Arial Narrow"/>
                <a:sym typeface="Arial Narrow"/>
                <a:hlinkClick r:id="rId3"/>
              </a:rPr>
              <a:t>https://www.ismp.org/resources/ismp-survey-helps-define-near-miss-and-close-call</a:t>
            </a:r>
            <a:r>
              <a:rPr lang="en-US" sz="4000">
                <a:latin typeface="Arial Narrow"/>
                <a:ea typeface="Arial Narrow"/>
                <a:cs typeface="Arial Narrow"/>
                <a:sym typeface="Arial Narrow"/>
              </a:rPr>
              <a:t> Accessed August 5</a:t>
            </a:r>
            <a:r>
              <a:rPr lang="en-US" sz="4000" baseline="30000">
                <a:latin typeface="Arial Narrow"/>
                <a:ea typeface="Arial Narrow"/>
                <a:cs typeface="Arial Narrow"/>
                <a:sym typeface="Arial Narrow"/>
              </a:rPr>
              <a:t>th </a:t>
            </a:r>
            <a:r>
              <a:rPr lang="en-US" sz="4000">
                <a:latin typeface="Arial Narrow"/>
                <a:ea typeface="Arial Narrow"/>
                <a:cs typeface="Arial Narrow"/>
                <a:sym typeface="Arial Narrow"/>
              </a:rPr>
              <a:t>2022</a:t>
            </a:r>
            <a:endParaRPr/>
          </a:p>
          <a:p>
            <a:pPr marL="457200" lvl="0" indent="-457200" algn="l" rtl="0">
              <a:lnSpc>
                <a:spcPct val="90000"/>
              </a:lnSpc>
              <a:spcBef>
                <a:spcPts val="1400"/>
              </a:spcBef>
              <a:spcAft>
                <a:spcPts val="0"/>
              </a:spcAft>
              <a:buSzPct val="100000"/>
              <a:buFont typeface="Arial"/>
              <a:buAutoNum type="arabicPeriod"/>
            </a:pPr>
            <a:r>
              <a:rPr lang="en-US" sz="4000">
                <a:latin typeface="Arial Narrow"/>
                <a:ea typeface="Arial Narrow"/>
                <a:cs typeface="Arial Narrow"/>
                <a:sym typeface="Arial Narrow"/>
              </a:rPr>
              <a:t>Kohn LT, Corrigan JM, Donaldson MS, eds. To err is human: building a safer health system. Washington, DC: National Academy Press; 1999. </a:t>
            </a:r>
            <a:endParaRPr/>
          </a:p>
          <a:p>
            <a:pPr marL="457200" lvl="0" indent="-457200" algn="l" rtl="0">
              <a:lnSpc>
                <a:spcPct val="90000"/>
              </a:lnSpc>
              <a:spcBef>
                <a:spcPts val="1400"/>
              </a:spcBef>
              <a:spcAft>
                <a:spcPts val="0"/>
              </a:spcAft>
              <a:buSzPct val="100000"/>
              <a:buFont typeface="Arial"/>
              <a:buAutoNum type="arabicPeriod"/>
            </a:pPr>
            <a:r>
              <a:rPr lang="en-US" sz="4000">
                <a:latin typeface="Arial Narrow"/>
                <a:ea typeface="Arial Narrow"/>
                <a:cs typeface="Arial Narrow"/>
                <a:sym typeface="Arial Narrow"/>
              </a:rPr>
              <a:t>Cohen MR, Smetzer JL, Westphal JE, Comden SC, Horn DM. Risk models to improve safety of dispensing high-alert medication in community pharmacies. J Am Pharm Assoc (2003). 2012 Sep-Oct;52(5):584-602.</a:t>
            </a:r>
            <a:endParaRPr/>
          </a:p>
          <a:p>
            <a:pPr marL="457200" lvl="0" indent="-457200" algn="l" rtl="0">
              <a:lnSpc>
                <a:spcPct val="90000"/>
              </a:lnSpc>
              <a:spcBef>
                <a:spcPts val="1400"/>
              </a:spcBef>
              <a:spcAft>
                <a:spcPts val="0"/>
              </a:spcAft>
              <a:buSzPct val="100000"/>
              <a:buFont typeface="Arial"/>
              <a:buAutoNum type="arabicPeriod"/>
            </a:pPr>
            <a:r>
              <a:rPr lang="en-US" sz="4000">
                <a:latin typeface="Arial Narrow"/>
                <a:ea typeface="Arial Narrow"/>
                <a:cs typeface="Arial Narrow"/>
                <a:sym typeface="Arial Narrow"/>
              </a:rPr>
              <a:t>G, Keohane CA, Yoon CS, Ditmore M, Bane A, Levtzion-Korach O, Moniz T, Rothschild JM, Kachalia AB, Hayes J, Churchill WW, Lipsitz S, Whittemore AD, Bates DW, Gandhi TK. Effect of bar-code technology on the safety of medication administration. N Engl J Med. 2010 May 6;362(18):1698-707</a:t>
            </a:r>
            <a:endParaRPr/>
          </a:p>
          <a:p>
            <a:pPr marL="457200" lvl="0" indent="-457200" algn="l" rtl="0">
              <a:lnSpc>
                <a:spcPct val="90000"/>
              </a:lnSpc>
              <a:spcBef>
                <a:spcPts val="1400"/>
              </a:spcBef>
              <a:spcAft>
                <a:spcPts val="0"/>
              </a:spcAft>
              <a:buSzPct val="100000"/>
              <a:buFont typeface="Arial"/>
              <a:buAutoNum type="arabicPeriod"/>
            </a:pPr>
            <a:r>
              <a:rPr lang="en-US" sz="4000">
                <a:latin typeface="Arial Narrow"/>
                <a:ea typeface="Arial Narrow"/>
                <a:cs typeface="Arial Narrow"/>
                <a:sym typeface="Arial Narrow"/>
              </a:rPr>
              <a:t>Simons DJ, Levin DT. Failure to detect changes to people during a real-world interaction. Psychonomic Bulletin &amp; Review. 1998; 5(4): 644-9.</a:t>
            </a:r>
            <a:endParaRPr/>
          </a:p>
          <a:p>
            <a:pPr marL="457200" lvl="0" indent="-457200" algn="l" rtl="0">
              <a:lnSpc>
                <a:spcPct val="90000"/>
              </a:lnSpc>
              <a:spcBef>
                <a:spcPts val="1400"/>
              </a:spcBef>
              <a:spcAft>
                <a:spcPts val="0"/>
              </a:spcAft>
              <a:buSzPct val="100000"/>
              <a:buFont typeface="Arial"/>
              <a:buAutoNum type="arabicPeriod"/>
            </a:pPr>
            <a:r>
              <a:rPr lang="en-US" sz="4000">
                <a:latin typeface="Arial Narrow"/>
                <a:ea typeface="Arial Narrow"/>
                <a:cs typeface="Arial Narrow"/>
                <a:sym typeface="Arial Narrow"/>
              </a:rPr>
              <a:t>Perera, A (2021, May 21). </a:t>
            </a:r>
            <a:r>
              <a:rPr lang="en-US" sz="4000" i="1">
                <a:latin typeface="Arial Narrow"/>
                <a:ea typeface="Arial Narrow"/>
                <a:cs typeface="Arial Narrow"/>
                <a:sym typeface="Arial Narrow"/>
              </a:rPr>
              <a:t>Inattentional blindness</a:t>
            </a:r>
            <a:r>
              <a:rPr lang="en-US" sz="4000">
                <a:latin typeface="Arial Narrow"/>
                <a:ea typeface="Arial Narrow"/>
                <a:cs typeface="Arial Narrow"/>
                <a:sym typeface="Arial Narrow"/>
              </a:rPr>
              <a:t>. Simply Psychology. </a:t>
            </a:r>
            <a:r>
              <a:rPr lang="en-US" sz="4000" u="sng">
                <a:solidFill>
                  <a:schemeClr val="hlink"/>
                </a:solidFill>
                <a:latin typeface="Arial Narrow"/>
                <a:ea typeface="Arial Narrow"/>
                <a:cs typeface="Arial Narrow"/>
                <a:sym typeface="Arial Narrow"/>
                <a:hlinkClick r:id="rId4"/>
              </a:rPr>
              <a:t>www.simplypsychology.org/inattentional-blindness.html</a:t>
            </a:r>
            <a:endParaRPr sz="4000">
              <a:latin typeface="Arial Narrow"/>
              <a:ea typeface="Arial Narrow"/>
              <a:cs typeface="Arial Narrow"/>
              <a:sym typeface="Arial Narrow"/>
            </a:endParaRPr>
          </a:p>
          <a:p>
            <a:pPr marL="457200" lvl="0" indent="-457200" algn="l" rtl="0">
              <a:lnSpc>
                <a:spcPct val="90000"/>
              </a:lnSpc>
              <a:spcBef>
                <a:spcPts val="1400"/>
              </a:spcBef>
              <a:spcAft>
                <a:spcPts val="0"/>
              </a:spcAft>
              <a:buSzPct val="100000"/>
              <a:buFont typeface="Arial"/>
              <a:buAutoNum type="arabicPeriod"/>
            </a:pPr>
            <a:r>
              <a:rPr lang="en-US" sz="4000">
                <a:latin typeface="Arial Narrow"/>
                <a:ea typeface="Arial Narrow"/>
                <a:cs typeface="Arial Narrow"/>
                <a:sym typeface="Arial Narrow"/>
              </a:rPr>
              <a:t>Institute for Safe Medication Practices (ISMP). The Difference between Human Error, At-Risk Behavior, and Reckless Behavior are Key to a Just Culture. June 18, 2020</a:t>
            </a:r>
            <a:endParaRPr/>
          </a:p>
          <a:p>
            <a:pPr marL="457200" lvl="0" indent="-457200" algn="l" rtl="0">
              <a:lnSpc>
                <a:spcPct val="90000"/>
              </a:lnSpc>
              <a:spcBef>
                <a:spcPts val="1400"/>
              </a:spcBef>
              <a:spcAft>
                <a:spcPts val="0"/>
              </a:spcAft>
              <a:buSzPct val="100000"/>
              <a:buFont typeface="Arial"/>
              <a:buAutoNum type="arabicPeriod"/>
            </a:pPr>
            <a:r>
              <a:rPr lang="en-US" sz="4000">
                <a:latin typeface="Arial Narrow"/>
                <a:ea typeface="Arial Narrow"/>
                <a:cs typeface="Arial Narrow"/>
                <a:sym typeface="Arial Narrow"/>
              </a:rPr>
              <a:t>Hewitt TA, Chreim S. </a:t>
            </a:r>
            <a:r>
              <a:rPr lang="en-US" sz="4000" u="sng">
                <a:solidFill>
                  <a:schemeClr val="hlink"/>
                </a:solidFill>
                <a:latin typeface="Arial Narrow"/>
                <a:ea typeface="Arial Narrow"/>
                <a:cs typeface="Arial Narrow"/>
                <a:sym typeface="Arial Narrow"/>
                <a:hlinkClick r:id="rId5"/>
              </a:rPr>
              <a:t>Fix and forget or fix and report: a qualitative study of tensions at the front line of incident reporting</a:t>
            </a:r>
            <a:r>
              <a:rPr lang="en-US" sz="4000">
                <a:latin typeface="Arial Narrow"/>
                <a:ea typeface="Arial Narrow"/>
                <a:cs typeface="Arial Narrow"/>
                <a:sym typeface="Arial Narrow"/>
              </a:rPr>
              <a:t>. </a:t>
            </a:r>
            <a:r>
              <a:rPr lang="en-US" sz="4000" i="1">
                <a:latin typeface="Arial Narrow"/>
                <a:ea typeface="Arial Narrow"/>
                <a:cs typeface="Arial Narrow"/>
                <a:sym typeface="Arial Narrow"/>
              </a:rPr>
              <a:t>BMJ Qual Saf</a:t>
            </a:r>
            <a:r>
              <a:rPr lang="en-US" sz="4000">
                <a:latin typeface="Arial Narrow"/>
                <a:ea typeface="Arial Narrow"/>
                <a:cs typeface="Arial Narrow"/>
                <a:sym typeface="Arial Narrow"/>
              </a:rPr>
              <a:t>. 2015;24(5):303-10.</a:t>
            </a:r>
            <a:endParaRPr/>
          </a:p>
          <a:p>
            <a:pPr marL="457200" lvl="0" indent="-457200" algn="l" rtl="0">
              <a:lnSpc>
                <a:spcPct val="90000"/>
              </a:lnSpc>
              <a:spcBef>
                <a:spcPts val="1400"/>
              </a:spcBef>
              <a:spcAft>
                <a:spcPts val="0"/>
              </a:spcAft>
              <a:buSzPct val="100000"/>
              <a:buFont typeface="Arial"/>
              <a:buAutoNum type="arabicPeriod"/>
            </a:pPr>
            <a:r>
              <a:rPr lang="en-US" sz="4000">
                <a:latin typeface="Arial Narrow"/>
                <a:ea typeface="Arial Narrow"/>
                <a:cs typeface="Arial Narrow"/>
                <a:sym typeface="Arial Narrow"/>
              </a:rPr>
              <a:t>Tucker A, Edmondson A, Spear S. </a:t>
            </a:r>
            <a:r>
              <a:rPr lang="en-US" sz="4000" u="sng">
                <a:solidFill>
                  <a:schemeClr val="hlink"/>
                </a:solidFill>
                <a:latin typeface="Arial Narrow"/>
                <a:ea typeface="Arial Narrow"/>
                <a:cs typeface="Arial Narrow"/>
                <a:sym typeface="Arial Narrow"/>
                <a:hlinkClick r:id="rId6"/>
              </a:rPr>
              <a:t>Why your organization isn’t learning all it should</a:t>
            </a:r>
            <a:r>
              <a:rPr lang="en-US" sz="4000">
                <a:latin typeface="Arial Narrow"/>
                <a:ea typeface="Arial Narrow"/>
                <a:cs typeface="Arial Narrow"/>
                <a:sym typeface="Arial Narrow"/>
              </a:rPr>
              <a:t>. </a:t>
            </a:r>
            <a:r>
              <a:rPr lang="en-US" sz="4000" i="1">
                <a:latin typeface="Arial Narrow"/>
                <a:ea typeface="Arial Narrow"/>
                <a:cs typeface="Arial Narrow"/>
                <a:sym typeface="Arial Narrow"/>
              </a:rPr>
              <a:t>Harvard Business School Working Knowledge</a:t>
            </a:r>
            <a:r>
              <a:rPr lang="en-US" sz="4000">
                <a:latin typeface="Arial Narrow"/>
                <a:ea typeface="Arial Narrow"/>
                <a:cs typeface="Arial Narrow"/>
                <a:sym typeface="Arial Narrow"/>
              </a:rPr>
              <a:t>. July 30, 2001.</a:t>
            </a:r>
            <a:endParaRPr/>
          </a:p>
          <a:p>
            <a:pPr marL="457200" lvl="0" indent="-457200" algn="l" rtl="0">
              <a:lnSpc>
                <a:spcPct val="90000"/>
              </a:lnSpc>
              <a:spcBef>
                <a:spcPts val="1400"/>
              </a:spcBef>
              <a:spcAft>
                <a:spcPts val="0"/>
              </a:spcAft>
              <a:buSzPct val="100000"/>
              <a:buFont typeface="Arial"/>
              <a:buAutoNum type="arabicPeriod"/>
            </a:pPr>
            <a:r>
              <a:rPr lang="en-US" sz="4000">
                <a:latin typeface="Arial Narrow"/>
                <a:ea typeface="Arial Narrow"/>
                <a:cs typeface="Arial Narrow"/>
                <a:sym typeface="Arial Narrow"/>
              </a:rPr>
              <a:t>Gaunt, M. The Best Error-prevention Tools for the Job. Pharmacy Times. April 1, 2007</a:t>
            </a:r>
            <a:endParaRPr/>
          </a:p>
          <a:p>
            <a:pPr marL="457200" lvl="0" indent="-457200" algn="l" rtl="0">
              <a:lnSpc>
                <a:spcPct val="90000"/>
              </a:lnSpc>
              <a:spcBef>
                <a:spcPts val="1400"/>
              </a:spcBef>
              <a:spcAft>
                <a:spcPts val="0"/>
              </a:spcAft>
              <a:buSzPct val="100000"/>
              <a:buFont typeface="Arial"/>
              <a:buAutoNum type="arabicPeriod"/>
            </a:pPr>
            <a:r>
              <a:rPr lang="en-US" sz="4000">
                <a:latin typeface="Arial Narrow"/>
                <a:ea typeface="Arial Narrow"/>
                <a:cs typeface="Arial Narrow"/>
                <a:sym typeface="Arial Narrow"/>
              </a:rPr>
              <a:t>Yaduvanshi, D. Sharma, A. Lean Six Sigma in Healthcare Operations:Challenges and Opportunities- “Nirvana for Operational Efficiency in Hospitals in a resource Limited Settings’. Journal of Health Management 2017; 19(2), 203-213</a:t>
            </a:r>
            <a:endParaRPr/>
          </a:p>
          <a:p>
            <a:pPr marL="457200" lvl="0" indent="-457200" algn="l" rtl="0">
              <a:lnSpc>
                <a:spcPct val="90000"/>
              </a:lnSpc>
              <a:spcBef>
                <a:spcPts val="1400"/>
              </a:spcBef>
              <a:spcAft>
                <a:spcPts val="0"/>
              </a:spcAft>
              <a:buSzPct val="100000"/>
              <a:buFont typeface="Arial"/>
              <a:buAutoNum type="arabicPeriod"/>
            </a:pPr>
            <a:r>
              <a:rPr lang="en-US" sz="4000">
                <a:latin typeface="Arial Narrow"/>
                <a:ea typeface="Arial Narrow"/>
                <a:cs typeface="Arial Narrow"/>
                <a:sym typeface="Arial Narrow"/>
              </a:rPr>
              <a:t>Parshuram CS, To T, Seto W, Trope A, Koren G, Laupacis A. Systematic evaluation of errors occurring during the preparation of intravenous medication. CMAJ. 2008 Jan 1;178(1):42-8. doi: 10.1503/cmaj.061743. PMID: 18166730; PMCID: PMC2151118.</a:t>
            </a:r>
            <a:endParaRPr/>
          </a:p>
          <a:p>
            <a:pPr marL="457200" lvl="0" indent="-457200" algn="l" rtl="0">
              <a:lnSpc>
                <a:spcPct val="90000"/>
              </a:lnSpc>
              <a:spcBef>
                <a:spcPts val="1400"/>
              </a:spcBef>
              <a:spcAft>
                <a:spcPts val="0"/>
              </a:spcAft>
              <a:buSzPct val="100000"/>
              <a:buFont typeface="Arial"/>
              <a:buAutoNum type="arabicPeriod"/>
            </a:pPr>
            <a:r>
              <a:rPr lang="en-US" sz="4000">
                <a:latin typeface="Arial Narrow"/>
                <a:ea typeface="Arial Narrow"/>
                <a:cs typeface="Arial Narrow"/>
                <a:sym typeface="Arial Narrow"/>
              </a:rPr>
              <a:t>Iftikhar S, Sarwar MR, Saqib A, Sarfraz M, Shoaib Q-u-a. Antibiotic Prescribing Practices and Errors among Hospitalized Pediatric Patients Suffering from Acute Respiratory Tract Infections: A Multicenter, Cross-Sectional Study in Pakistan. </a:t>
            </a:r>
            <a:r>
              <a:rPr lang="en-US" sz="4000" i="1">
                <a:latin typeface="Arial Narrow"/>
                <a:ea typeface="Arial Narrow"/>
                <a:cs typeface="Arial Narrow"/>
                <a:sym typeface="Arial Narrow"/>
              </a:rPr>
              <a:t>Medicina</a:t>
            </a:r>
            <a:r>
              <a:rPr lang="en-US" sz="4000">
                <a:latin typeface="Arial Narrow"/>
                <a:ea typeface="Arial Narrow"/>
                <a:cs typeface="Arial Narrow"/>
                <a:sym typeface="Arial Narrow"/>
              </a:rPr>
              <a:t>. 2019; 55(2):44. </a:t>
            </a:r>
            <a:r>
              <a:rPr lang="en-US" sz="4000" u="sng">
                <a:solidFill>
                  <a:schemeClr val="hlink"/>
                </a:solidFill>
                <a:latin typeface="Arial Narrow"/>
                <a:ea typeface="Arial Narrow"/>
                <a:cs typeface="Arial Narrow"/>
                <a:sym typeface="Arial Narrow"/>
                <a:hlinkClick r:id="rId7"/>
              </a:rPr>
              <a:t>https://doi.org/10.3390/medicina55020044</a:t>
            </a:r>
            <a:endParaRPr sz="4000">
              <a:latin typeface="Arial Narrow"/>
              <a:ea typeface="Arial Narrow"/>
              <a:cs typeface="Arial Narrow"/>
              <a:sym typeface="Arial Narrow"/>
            </a:endParaRPr>
          </a:p>
          <a:p>
            <a:pPr marL="457200" lvl="0" indent="-457200" algn="l" rtl="0">
              <a:lnSpc>
                <a:spcPct val="90000"/>
              </a:lnSpc>
              <a:spcBef>
                <a:spcPts val="1400"/>
              </a:spcBef>
              <a:spcAft>
                <a:spcPts val="0"/>
              </a:spcAft>
              <a:buSzPct val="100000"/>
              <a:buFont typeface="Arial"/>
              <a:buAutoNum type="arabicPeriod"/>
            </a:pPr>
            <a:r>
              <a:rPr lang="en-US" sz="4000">
                <a:latin typeface="Arial Narrow"/>
                <a:ea typeface="Arial Narrow"/>
                <a:cs typeface="Arial Narrow"/>
                <a:sym typeface="Arial Narrow"/>
              </a:rPr>
              <a:t>Institute for Safe Medication Practices (ISMP). </a:t>
            </a:r>
            <a:r>
              <a:rPr lang="en-US" sz="4000" i="1">
                <a:latin typeface="Arial Narrow"/>
                <a:ea typeface="Arial Narrow"/>
                <a:cs typeface="Arial Narrow"/>
                <a:sym typeface="Arial Narrow"/>
              </a:rPr>
              <a:t>ISMP List of Error-Prone Abbreviations, Symbols, and Dose Designations</a:t>
            </a:r>
            <a:r>
              <a:rPr lang="en-US" sz="4000">
                <a:latin typeface="Arial Narrow"/>
                <a:ea typeface="Arial Narrow"/>
                <a:cs typeface="Arial Narrow"/>
                <a:sym typeface="Arial Narrow"/>
              </a:rPr>
              <a:t>. ISMP; 2021</a:t>
            </a:r>
            <a:endParaRPr/>
          </a:p>
          <a:p>
            <a:pPr marL="457200" lvl="0" indent="-457200" algn="l" rtl="0">
              <a:lnSpc>
                <a:spcPct val="90000"/>
              </a:lnSpc>
              <a:spcBef>
                <a:spcPts val="1400"/>
              </a:spcBef>
              <a:spcAft>
                <a:spcPts val="0"/>
              </a:spcAft>
              <a:buSzPct val="100000"/>
              <a:buFont typeface="Arial"/>
              <a:buAutoNum type="arabicPeriod"/>
            </a:pPr>
            <a:r>
              <a:rPr lang="en-US" sz="4000">
                <a:latin typeface="Arial Narrow"/>
                <a:ea typeface="Arial Narrow"/>
                <a:cs typeface="Arial Narrow"/>
                <a:sym typeface="Arial Narrow"/>
              </a:rPr>
              <a:t>Electronic prescribing for controlled substances: 20 years of persistence and progress. 2022. Available at:  </a:t>
            </a:r>
            <a:r>
              <a:rPr lang="en-US" sz="4000" u="sng">
                <a:solidFill>
                  <a:schemeClr val="hlink"/>
                </a:solidFill>
                <a:latin typeface="Arial Narrow"/>
                <a:ea typeface="Arial Narrow"/>
                <a:cs typeface="Arial Narrow"/>
                <a:sym typeface="Arial Narrow"/>
                <a:hlinkClick r:id="rId8"/>
              </a:rPr>
              <a:t>https://surescripts.com/news-center/intelligence-in-action/opioids/electronic-prescribing-for-controlled-substances-20-years-of-persistence-and-progress</a:t>
            </a:r>
            <a:endParaRPr sz="4000">
              <a:latin typeface="Arial Narrow"/>
              <a:ea typeface="Arial Narrow"/>
              <a:cs typeface="Arial Narrow"/>
              <a:sym typeface="Arial Narrow"/>
            </a:endParaRPr>
          </a:p>
          <a:p>
            <a:pPr marL="457200" lvl="0" indent="-457200" algn="l" rtl="0">
              <a:lnSpc>
                <a:spcPct val="90000"/>
              </a:lnSpc>
              <a:spcBef>
                <a:spcPts val="1400"/>
              </a:spcBef>
              <a:spcAft>
                <a:spcPts val="0"/>
              </a:spcAft>
              <a:buSzPct val="100000"/>
              <a:buFont typeface="Arial"/>
              <a:buAutoNum type="arabicPeriod"/>
            </a:pPr>
            <a:r>
              <a:rPr lang="en-US" sz="4000">
                <a:latin typeface="Arial Narrow"/>
                <a:ea typeface="Arial Narrow"/>
                <a:cs typeface="Arial Narrow"/>
                <a:sym typeface="Arial Narrow"/>
              </a:rPr>
              <a:t>Maharaj et al. Identifying dispensing errors in pharmacies in a medical science school in Trinidad and Tobago. Journal of Pharmaceutical Policy and Practice 2020;13:67 </a:t>
            </a:r>
            <a:endParaRPr/>
          </a:p>
          <a:p>
            <a:pPr marL="457200" lvl="0" indent="-457200" algn="l" rtl="0">
              <a:lnSpc>
                <a:spcPct val="90000"/>
              </a:lnSpc>
              <a:spcBef>
                <a:spcPts val="1400"/>
              </a:spcBef>
              <a:spcAft>
                <a:spcPts val="0"/>
              </a:spcAft>
              <a:buSzPct val="100000"/>
              <a:buFont typeface="Arial"/>
              <a:buAutoNum type="arabicPeriod"/>
            </a:pPr>
            <a:r>
              <a:rPr lang="en-US" sz="4000">
                <a:latin typeface="Arial Narrow"/>
                <a:ea typeface="Arial Narrow"/>
                <a:cs typeface="Arial Narrow"/>
                <a:sym typeface="Arial Narrow"/>
              </a:rPr>
              <a:t>ISMP.List of Confused Names. February 2019. </a:t>
            </a:r>
            <a:r>
              <a:rPr lang="en-US" sz="4000" u="sng">
                <a:solidFill>
                  <a:schemeClr val="hlink"/>
                </a:solidFill>
                <a:latin typeface="Arial Narrow"/>
                <a:ea typeface="Arial Narrow"/>
                <a:cs typeface="Arial Narrow"/>
                <a:sym typeface="Arial Narrow"/>
                <a:hlinkClick r:id="rId9"/>
              </a:rPr>
              <a:t>https://www.ismp.org/recommendations/confused-drug-names-list</a:t>
            </a:r>
            <a:r>
              <a:rPr lang="en-US" sz="4000">
                <a:latin typeface="Arial Narrow"/>
                <a:ea typeface="Arial Narrow"/>
                <a:cs typeface="Arial Narrow"/>
                <a:sym typeface="Arial Narrow"/>
              </a:rPr>
              <a:t> Accessed September 9</a:t>
            </a:r>
            <a:r>
              <a:rPr lang="en-US" sz="4000" baseline="30000">
                <a:latin typeface="Arial Narrow"/>
                <a:ea typeface="Arial Narrow"/>
                <a:cs typeface="Arial Narrow"/>
                <a:sym typeface="Arial Narrow"/>
              </a:rPr>
              <a:t>th</a:t>
            </a:r>
            <a:r>
              <a:rPr lang="en-US" sz="4000">
                <a:latin typeface="Arial Narrow"/>
                <a:ea typeface="Arial Narrow"/>
                <a:cs typeface="Arial Narrow"/>
                <a:sym typeface="Arial Narrow"/>
              </a:rPr>
              <a:t>, 2022</a:t>
            </a:r>
            <a:endParaRPr/>
          </a:p>
          <a:p>
            <a:pPr marL="457200" lvl="0" indent="-457200" algn="l" rtl="0">
              <a:lnSpc>
                <a:spcPct val="90000"/>
              </a:lnSpc>
              <a:spcBef>
                <a:spcPts val="1400"/>
              </a:spcBef>
              <a:spcAft>
                <a:spcPts val="0"/>
              </a:spcAft>
              <a:buSzPct val="100000"/>
              <a:buFont typeface="Arial"/>
              <a:buAutoNum type="arabicPeriod"/>
            </a:pPr>
            <a:r>
              <a:rPr lang="en-US" sz="4000">
                <a:latin typeface="Arial Narrow"/>
                <a:ea typeface="Arial Narrow"/>
                <a:cs typeface="Arial Narrow"/>
                <a:sym typeface="Arial Narrow"/>
              </a:rPr>
              <a:t>Nair RP, Kappil D, Woods TM. 10 Strategies for Minimizing Dispensing Errors. Pharmacy Times. 2010 </a:t>
            </a:r>
            <a:r>
              <a:rPr lang="en-US" sz="4000" u="sng">
                <a:solidFill>
                  <a:schemeClr val="hlink"/>
                </a:solidFill>
                <a:latin typeface="Arial Narrow"/>
                <a:ea typeface="Arial Narrow"/>
                <a:cs typeface="Arial Narrow"/>
                <a:sym typeface="Arial Narrow"/>
                <a:hlinkClick r:id="rId10"/>
              </a:rPr>
              <a:t>https://www.pharmacytimes.com/view/p2pdispensingerrors-0110</a:t>
            </a:r>
            <a:r>
              <a:rPr lang="en-US" sz="4000">
                <a:latin typeface="Arial Narrow"/>
                <a:ea typeface="Arial Narrow"/>
                <a:cs typeface="Arial Narrow"/>
                <a:sym typeface="Arial Narrow"/>
              </a:rPr>
              <a:t> Accessed September 9</a:t>
            </a:r>
            <a:r>
              <a:rPr lang="en-US" sz="4000" baseline="30000">
                <a:latin typeface="Arial Narrow"/>
                <a:ea typeface="Arial Narrow"/>
                <a:cs typeface="Arial Narrow"/>
                <a:sym typeface="Arial Narrow"/>
              </a:rPr>
              <a:t>th</a:t>
            </a:r>
            <a:r>
              <a:rPr lang="en-US" sz="4000">
                <a:latin typeface="Arial Narrow"/>
                <a:ea typeface="Arial Narrow"/>
                <a:cs typeface="Arial Narrow"/>
                <a:sym typeface="Arial Narrow"/>
              </a:rPr>
              <a:t>, 202</a:t>
            </a:r>
            <a:endParaRPr/>
          </a:p>
          <a:p>
            <a:pPr marL="457200" lvl="0" indent="-457200" algn="l" rtl="0">
              <a:lnSpc>
                <a:spcPct val="90000"/>
              </a:lnSpc>
              <a:spcBef>
                <a:spcPts val="1400"/>
              </a:spcBef>
              <a:spcAft>
                <a:spcPts val="0"/>
              </a:spcAft>
              <a:buSzPct val="100000"/>
              <a:buFont typeface="Arial"/>
              <a:buAutoNum type="arabicPeriod"/>
            </a:pPr>
            <a:r>
              <a:rPr lang="en-US" sz="4000">
                <a:latin typeface="Arial Narrow"/>
                <a:ea typeface="Arial Narrow"/>
                <a:cs typeface="Arial Narrow"/>
                <a:sym typeface="Arial Narrow"/>
              </a:rPr>
              <a:t>Ukens C. Deadly dispensing: an exclusive survey of Rx errors by pharmacists.</a:t>
            </a:r>
            <a:r>
              <a:rPr lang="en-US" sz="4000" i="1">
                <a:latin typeface="Arial Narrow"/>
                <a:ea typeface="Arial Narrow"/>
                <a:cs typeface="Arial Narrow"/>
                <a:sym typeface="Arial Narrow"/>
              </a:rPr>
              <a:t> Drug Topics. </a:t>
            </a:r>
            <a:r>
              <a:rPr lang="en-US" sz="4000">
                <a:latin typeface="Arial Narrow"/>
                <a:ea typeface="Arial Narrow"/>
                <a:cs typeface="Arial Narrow"/>
                <a:sym typeface="Arial Narrow"/>
              </a:rPr>
              <a:t>1997;100-111. https://www.questia.com/magazine/1P3-11192915/deadly-dispensing</a:t>
            </a:r>
            <a:endParaRPr/>
          </a:p>
          <a:p>
            <a:pPr marL="457200" lvl="0" indent="-425450" algn="l" rtl="0">
              <a:lnSpc>
                <a:spcPct val="90000"/>
              </a:lnSpc>
              <a:spcBef>
                <a:spcPts val="1400"/>
              </a:spcBef>
              <a:spcAft>
                <a:spcPts val="0"/>
              </a:spcAft>
              <a:buSzPct val="100000"/>
              <a:buFont typeface="Arial"/>
              <a:buNone/>
            </a:pPr>
            <a:endParaRPr/>
          </a:p>
          <a:p>
            <a:pPr marL="457200" lvl="0" indent="-425450" algn="l" rtl="0">
              <a:lnSpc>
                <a:spcPct val="90000"/>
              </a:lnSpc>
              <a:spcBef>
                <a:spcPts val="1400"/>
              </a:spcBef>
              <a:spcAft>
                <a:spcPts val="0"/>
              </a:spcAft>
              <a:buSzPct val="100000"/>
              <a:buNone/>
            </a:pPr>
            <a:endParaRPr/>
          </a:p>
          <a:p>
            <a:pPr marL="0" lvl="0" indent="0" algn="l" rtl="0">
              <a:lnSpc>
                <a:spcPct val="90000"/>
              </a:lnSpc>
              <a:spcBef>
                <a:spcPts val="1400"/>
              </a:spcBef>
              <a:spcAft>
                <a:spcPts val="0"/>
              </a:spcAft>
              <a:buSzPct val="100000"/>
              <a:buNone/>
            </a:pPr>
            <a:endParaRPr/>
          </a:p>
          <a:p>
            <a:pPr marL="91440" lvl="0" indent="-59689" algn="l" rtl="0">
              <a:lnSpc>
                <a:spcPct val="90000"/>
              </a:lnSpc>
              <a:spcBef>
                <a:spcPts val="1400"/>
              </a:spcBef>
              <a:spcAft>
                <a:spcPts val="0"/>
              </a:spcAft>
              <a:buSzPct val="100000"/>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5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6600"/>
              <a:buFont typeface="Arial"/>
              <a:buNone/>
            </a:pPr>
            <a:r>
              <a:rPr lang="en-US" sz="6600"/>
              <a:t>Questions</a:t>
            </a:r>
            <a:endParaRPr/>
          </a:p>
        </p:txBody>
      </p:sp>
      <p:pic>
        <p:nvPicPr>
          <p:cNvPr id="573" name="Google Shape;573;p59"/>
          <p:cNvPicPr preferRelativeResize="0">
            <a:picLocks noGrp="1"/>
          </p:cNvPicPr>
          <p:nvPr>
            <p:ph type="body" idx="1"/>
          </p:nvPr>
        </p:nvPicPr>
        <p:blipFill rotWithShape="1">
          <a:blip r:embed="rId3">
            <a:alphaModFix/>
          </a:blip>
          <a:srcRect l="8892" t="1339" r="14417" b="53042"/>
          <a:stretch/>
        </p:blipFill>
        <p:spPr>
          <a:xfrm>
            <a:off x="1797457" y="2869288"/>
            <a:ext cx="8018784" cy="1976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What is a Medication Error?</a:t>
            </a:r>
            <a:endParaRPr/>
          </a:p>
        </p:txBody>
      </p:sp>
      <p:sp>
        <p:nvSpPr>
          <p:cNvPr id="156" name="Google Shape;156;p7"/>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A medication error can be defined as, ‘a failure in the treatment process that leads to, or has the potential to lead to, harm to the patient’</a:t>
            </a:r>
            <a:r>
              <a:rPr lang="en-US" baseline="30000"/>
              <a:t>2 </a:t>
            </a:r>
            <a:endParaRPr/>
          </a:p>
          <a:p>
            <a:pPr marL="91440" lvl="0" indent="0" algn="l" rtl="0">
              <a:lnSpc>
                <a:spcPct val="90000"/>
              </a:lnSpc>
              <a:spcBef>
                <a:spcPts val="1400"/>
              </a:spcBef>
              <a:spcAft>
                <a:spcPts val="0"/>
              </a:spcAft>
              <a:buSzPts val="2000"/>
              <a:buNone/>
            </a:pPr>
            <a:endParaRPr baseline="30000"/>
          </a:p>
          <a:p>
            <a:pPr marL="91440" lvl="0" indent="-127000" algn="l" rtl="0">
              <a:lnSpc>
                <a:spcPct val="90000"/>
              </a:lnSpc>
              <a:spcBef>
                <a:spcPts val="1400"/>
              </a:spcBef>
              <a:spcAft>
                <a:spcPts val="0"/>
              </a:spcAft>
              <a:buSzPts val="2000"/>
              <a:buChar char=" "/>
            </a:pPr>
            <a:r>
              <a:rPr lang="en-US"/>
              <a:t>A study across two Harvard teaching hospitals showed serious injury producing medication errors occurred in nearly 2% of the patients, and an additional 5.5% of patients had near misses.</a:t>
            </a:r>
            <a:r>
              <a:rPr lang="en-US" baseline="30000"/>
              <a:t>3</a:t>
            </a:r>
            <a:r>
              <a:rPr lang="en-US"/>
              <a:t>  </a:t>
            </a: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Near miss is defined by ISMP as, “an event, situation, or error that took place but was captured before reaching the patient.”</a:t>
            </a:r>
            <a:r>
              <a:rPr lang="en-US" baseline="30000"/>
              <a:t>4</a:t>
            </a:r>
            <a:endParaRPr/>
          </a:p>
          <a:p>
            <a:pPr marL="91440" lvl="0" indent="0" algn="l" rtl="0">
              <a:lnSpc>
                <a:spcPct val="90000"/>
              </a:lnSpc>
              <a:spcBef>
                <a:spcPts val="1400"/>
              </a:spcBef>
              <a:spcAft>
                <a:spcPts val="0"/>
              </a:spcAft>
              <a:buSzPts val="2000"/>
              <a:buNone/>
            </a:pPr>
            <a:endParaRPr baseline="30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Medication Errors</a:t>
            </a:r>
            <a:endParaRPr/>
          </a:p>
        </p:txBody>
      </p:sp>
      <p:sp>
        <p:nvSpPr>
          <p:cNvPr id="163" name="Google Shape;163;p8"/>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52400" algn="l" rtl="0">
              <a:lnSpc>
                <a:spcPct val="90000"/>
              </a:lnSpc>
              <a:spcBef>
                <a:spcPts val="0"/>
              </a:spcBef>
              <a:spcAft>
                <a:spcPts val="0"/>
              </a:spcAft>
              <a:buSzPts val="2400"/>
              <a:buChar char=" "/>
            </a:pPr>
            <a:r>
              <a:rPr lang="en-US" sz="2400"/>
              <a:t>To Err is Human</a:t>
            </a:r>
            <a:r>
              <a:rPr lang="en-US" sz="2400" baseline="30000"/>
              <a:t>5</a:t>
            </a:r>
            <a:endParaRPr/>
          </a:p>
          <a:p>
            <a:pPr marL="91440" lvl="0" indent="-127000" algn="l" rtl="0">
              <a:lnSpc>
                <a:spcPct val="90000"/>
              </a:lnSpc>
              <a:spcBef>
                <a:spcPts val="1400"/>
              </a:spcBef>
              <a:spcAft>
                <a:spcPts val="0"/>
              </a:spcAft>
              <a:buSzPts val="2000"/>
              <a:buChar char=" "/>
            </a:pPr>
            <a:r>
              <a:rPr lang="en-US" b="1"/>
              <a:t>Human error </a:t>
            </a:r>
            <a:r>
              <a:rPr lang="en-US"/>
              <a:t>consists of unintended and unpredictable behavior that causes or could have caused an undesirable outcome.</a:t>
            </a:r>
            <a:endParaRPr/>
          </a:p>
          <a:p>
            <a:pPr marL="91440" lvl="0" indent="-127000" algn="l" rtl="0">
              <a:lnSpc>
                <a:spcPct val="90000"/>
              </a:lnSpc>
              <a:spcBef>
                <a:spcPts val="1400"/>
              </a:spcBef>
              <a:spcAft>
                <a:spcPts val="0"/>
              </a:spcAft>
              <a:buSzPts val="2000"/>
              <a:buChar char=" "/>
            </a:pPr>
            <a:r>
              <a:rPr lang="en-US"/>
              <a:t>That is to say we all make slips, lapses or mistakes from time to time but it is important to recognize that we play a role in a medication process, most human errors result from a weakness in the process. Inadvertent behavior (human error) is not worthy of disciplinary sanction. Human error involves an error in a function of basic human behavior.</a:t>
            </a:r>
            <a:endParaRPr/>
          </a:p>
          <a:p>
            <a:pPr marL="91440" lvl="0" indent="-127000" algn="l" rtl="0">
              <a:lnSpc>
                <a:spcPct val="90000"/>
              </a:lnSpc>
              <a:spcBef>
                <a:spcPts val="1400"/>
              </a:spcBef>
              <a:spcAft>
                <a:spcPts val="0"/>
              </a:spcAft>
              <a:buSzPts val="2000"/>
              <a:buChar char=" "/>
            </a:pPr>
            <a:r>
              <a:rPr lang="en-US"/>
              <a:t>Example; inadvertently mistyping dose information into the computer system, or making a calculation error when calculating a dose. </a:t>
            </a: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Human Error</a:t>
            </a:r>
            <a:endParaRPr/>
          </a:p>
        </p:txBody>
      </p:sp>
      <p:sp>
        <p:nvSpPr>
          <p:cNvPr id="170" name="Google Shape;170;p9"/>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Human Error Probabilities </a:t>
            </a:r>
            <a:r>
              <a:rPr lang="en-US" baseline="30000"/>
              <a:t>6</a:t>
            </a:r>
            <a:endParaRPr/>
          </a:p>
          <a:p>
            <a:pPr marL="91440" lvl="0" indent="-127000" algn="l" rtl="0">
              <a:lnSpc>
                <a:spcPct val="90000"/>
              </a:lnSpc>
              <a:spcBef>
                <a:spcPts val="1400"/>
              </a:spcBef>
              <a:spcAft>
                <a:spcPts val="0"/>
              </a:spcAft>
              <a:buSzPts val="2000"/>
              <a:buChar char=" "/>
            </a:pPr>
            <a:r>
              <a:rPr lang="en-US"/>
              <a:t>An unfamiliar task performed at speed with no idea of likely consequences </a:t>
            </a:r>
            <a:r>
              <a:rPr lang="en-US" b="1"/>
              <a:t>50%</a:t>
            </a:r>
            <a:endParaRPr/>
          </a:p>
          <a:p>
            <a:pPr marL="91440" lvl="0" indent="-127000" algn="l" rtl="0">
              <a:lnSpc>
                <a:spcPct val="90000"/>
              </a:lnSpc>
              <a:spcBef>
                <a:spcPts val="1400"/>
              </a:spcBef>
              <a:spcAft>
                <a:spcPts val="0"/>
              </a:spcAft>
              <a:buSzPts val="2000"/>
              <a:buChar char=" "/>
            </a:pPr>
            <a:r>
              <a:rPr lang="en-US"/>
              <a:t>Tasks involving high stress 30%</a:t>
            </a:r>
            <a:endParaRPr/>
          </a:p>
          <a:p>
            <a:pPr marL="91440" lvl="0" indent="-127000" algn="l" rtl="0">
              <a:lnSpc>
                <a:spcPct val="90000"/>
              </a:lnSpc>
              <a:spcBef>
                <a:spcPts val="1400"/>
              </a:spcBef>
              <a:spcAft>
                <a:spcPts val="0"/>
              </a:spcAft>
              <a:buSzPts val="2000"/>
              <a:buChar char=" "/>
            </a:pPr>
            <a:r>
              <a:rPr lang="en-US"/>
              <a:t>Complex task requiring high comprehension/skill 15%</a:t>
            </a:r>
            <a:endParaRPr/>
          </a:p>
          <a:p>
            <a:pPr marL="91440" lvl="0" indent="-127000" algn="l" rtl="0">
              <a:lnSpc>
                <a:spcPct val="90000"/>
              </a:lnSpc>
              <a:spcBef>
                <a:spcPts val="1400"/>
              </a:spcBef>
              <a:spcAft>
                <a:spcPts val="0"/>
              </a:spcAft>
              <a:buSzPts val="2000"/>
              <a:buChar char=" "/>
            </a:pPr>
            <a:r>
              <a:rPr lang="en-US"/>
              <a:t>Failure to perform a check correctly 5%</a:t>
            </a:r>
            <a:endParaRPr/>
          </a:p>
          <a:p>
            <a:pPr marL="91440" lvl="0" indent="-127000" algn="l" rtl="0">
              <a:lnSpc>
                <a:spcPct val="90000"/>
              </a:lnSpc>
              <a:spcBef>
                <a:spcPts val="1400"/>
              </a:spcBef>
              <a:spcAft>
                <a:spcPts val="0"/>
              </a:spcAft>
              <a:buSzPts val="2000"/>
              <a:buChar char=" "/>
            </a:pPr>
            <a:r>
              <a:rPr lang="en-US"/>
              <a:t>Error in routine operation when care is required 1%</a:t>
            </a:r>
            <a:endParaRPr/>
          </a:p>
          <a:p>
            <a:pPr marL="91440" lvl="0" indent="-127000" algn="l" rtl="0">
              <a:lnSpc>
                <a:spcPct val="90000"/>
              </a:lnSpc>
              <a:spcBef>
                <a:spcPts val="1400"/>
              </a:spcBef>
              <a:spcAft>
                <a:spcPts val="0"/>
              </a:spcAft>
              <a:buSzPts val="2000"/>
              <a:buChar char=" "/>
            </a:pPr>
            <a:r>
              <a:rPr lang="en-US"/>
              <a:t>Errors during read back 0.5%</a:t>
            </a:r>
            <a:endParaRPr/>
          </a:p>
          <a:p>
            <a:pPr marL="91440" lvl="0" indent="-127000" algn="l" rtl="0">
              <a:lnSpc>
                <a:spcPct val="90000"/>
              </a:lnSpc>
              <a:spcBef>
                <a:spcPts val="1400"/>
              </a:spcBef>
              <a:spcAft>
                <a:spcPts val="0"/>
              </a:spcAft>
              <a:buSzPts val="2000"/>
              <a:buChar char=" "/>
            </a:pPr>
            <a:r>
              <a:rPr lang="en-US"/>
              <a:t>Well designed, familiar task in ideal conditions 0.04%</a:t>
            </a:r>
            <a:endParaRPr/>
          </a:p>
          <a:p>
            <a:pPr marL="91440" lvl="0" indent="-127000" algn="l" rtl="0">
              <a:lnSpc>
                <a:spcPct val="90000"/>
              </a:lnSpc>
              <a:spcBef>
                <a:spcPts val="1400"/>
              </a:spcBef>
              <a:spcAft>
                <a:spcPts val="0"/>
              </a:spcAft>
              <a:buSzPts val="2000"/>
              <a:buChar char=" "/>
            </a:pPr>
            <a:r>
              <a:rPr lang="en-US" b="1"/>
              <a:t>Human performance limit 0.01%</a:t>
            </a:r>
            <a:endParaRPr/>
          </a:p>
        </p:txBody>
      </p:sp>
    </p:spTree>
  </p:cSld>
  <p:clrMapOvr>
    <a:masterClrMapping/>
  </p:clrMapOvr>
</p:sld>
</file>

<file path=ppt/theme/theme1.xml><?xml version="1.0" encoding="utf-8"?>
<a:theme xmlns:a="http://schemas.openxmlformats.org/drawingml/2006/main" name="Retrospect">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6748</Words>
  <Application>Microsoft Office PowerPoint</Application>
  <PresentationFormat>Widescreen</PresentationFormat>
  <Paragraphs>620</Paragraphs>
  <Slides>63</Slides>
  <Notes>63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Arial Narrow</vt:lpstr>
      <vt:lpstr>Retrospect</vt:lpstr>
      <vt:lpstr>PowerPoint Presentation</vt:lpstr>
      <vt:lpstr>Medication Safety – How to Identify and Improve Medication Errors</vt:lpstr>
      <vt:lpstr>Disclosure</vt:lpstr>
      <vt:lpstr>Learning Objectives</vt:lpstr>
      <vt:lpstr>Technician Learning Objectives</vt:lpstr>
      <vt:lpstr>Terminology</vt:lpstr>
      <vt:lpstr>What is a Medication Error?</vt:lpstr>
      <vt:lpstr>Medication Errors</vt:lpstr>
      <vt:lpstr>Human Error</vt:lpstr>
      <vt:lpstr>Why do we make human errors?</vt:lpstr>
      <vt:lpstr>Knowledge Based </vt:lpstr>
      <vt:lpstr>Rule based</vt:lpstr>
      <vt:lpstr>Confirmation Bias</vt:lpstr>
      <vt:lpstr>Change Blindness</vt:lpstr>
      <vt:lpstr>PowerPoint Presentation</vt:lpstr>
      <vt:lpstr>Inattentional Blindness</vt:lpstr>
      <vt:lpstr>Skill based</vt:lpstr>
      <vt:lpstr>Human Error</vt:lpstr>
      <vt:lpstr>Medication Error</vt:lpstr>
      <vt:lpstr>How to identify at risk behaviors </vt:lpstr>
      <vt:lpstr>Managing At Risk Behavior</vt:lpstr>
      <vt:lpstr>First Order Problem Solving</vt:lpstr>
      <vt:lpstr>Second Order Problem Solving</vt:lpstr>
      <vt:lpstr>Medication Error</vt:lpstr>
      <vt:lpstr>Which of the following is NOT an example of at risk behavior?</vt:lpstr>
      <vt:lpstr>Which of the following is NOT an example of at risk behavior?</vt:lpstr>
      <vt:lpstr>Human Error, At Risk, or Reckless</vt:lpstr>
      <vt:lpstr>Human Error, At Risk, or Reckless</vt:lpstr>
      <vt:lpstr>Just Culture</vt:lpstr>
      <vt:lpstr>To Improve the Process</vt:lpstr>
      <vt:lpstr>The System 13</vt:lpstr>
      <vt:lpstr>Prevent the Error High Leverage</vt:lpstr>
      <vt:lpstr>Reduce the Likelihood</vt:lpstr>
      <vt:lpstr>Lean Six Sigma 14</vt:lpstr>
      <vt:lpstr>Ways to Address the System</vt:lpstr>
      <vt:lpstr>The Human Side of a Process</vt:lpstr>
      <vt:lpstr>Survey Question</vt:lpstr>
      <vt:lpstr>Survey Question</vt:lpstr>
      <vt:lpstr>Medication Errors and Processes</vt:lpstr>
      <vt:lpstr>Prescribing</vt:lpstr>
      <vt:lpstr>Prescribing Error</vt:lpstr>
      <vt:lpstr>Duplicate therapy error</vt:lpstr>
      <vt:lpstr>Prescribing </vt:lpstr>
      <vt:lpstr>Verbal Orders</vt:lpstr>
      <vt:lpstr>Verbal Orders</vt:lpstr>
      <vt:lpstr>E-Prescribing</vt:lpstr>
      <vt:lpstr>E- prescribing</vt:lpstr>
      <vt:lpstr>E- prescribing</vt:lpstr>
      <vt:lpstr>Dispensing Errors</vt:lpstr>
      <vt:lpstr>Dispensing Errors</vt:lpstr>
      <vt:lpstr>Dispensing Errors 21</vt:lpstr>
      <vt:lpstr>Dispensing Errors</vt:lpstr>
      <vt:lpstr>“Ve”</vt:lpstr>
      <vt:lpstr>Peg-</vt:lpstr>
      <vt:lpstr>Anti-?</vt:lpstr>
      <vt:lpstr>Errors in Administration</vt:lpstr>
      <vt:lpstr>Monitoring Errors</vt:lpstr>
      <vt:lpstr>When the Error Occurs</vt:lpstr>
      <vt:lpstr>When the Error Occurs</vt:lpstr>
      <vt:lpstr>ISMP Best practices</vt:lpstr>
      <vt:lpstr>ISMP High Alert for Ambulatory/Community Settings </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Ethan Gregory Rule</dc:creator>
  <cp:lastModifiedBy>Julie Weston</cp:lastModifiedBy>
  <cp:revision>2</cp:revision>
  <dcterms:created xsi:type="dcterms:W3CDTF">2017-06-25T02:05:31Z</dcterms:created>
  <dcterms:modified xsi:type="dcterms:W3CDTF">2023-01-04T20:18:02Z</dcterms:modified>
</cp:coreProperties>
</file>