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489" r:id="rId3"/>
    <p:sldId id="454" r:id="rId4"/>
    <p:sldId id="414" r:id="rId5"/>
    <p:sldId id="506" r:id="rId6"/>
    <p:sldId id="509" r:id="rId7"/>
    <p:sldId id="364" r:id="rId8"/>
    <p:sldId id="511" r:id="rId9"/>
    <p:sldId id="440" r:id="rId10"/>
    <p:sldId id="521" r:id="rId11"/>
    <p:sldId id="518" r:id="rId12"/>
    <p:sldId id="495" r:id="rId13"/>
    <p:sldId id="496" r:id="rId14"/>
    <p:sldId id="519" r:id="rId15"/>
    <p:sldId id="471" r:id="rId16"/>
    <p:sldId id="522" r:id="rId17"/>
    <p:sldId id="503" r:id="rId18"/>
    <p:sldId id="473" r:id="rId19"/>
    <p:sldId id="426" r:id="rId20"/>
    <p:sldId id="330" r:id="rId21"/>
    <p:sldId id="520" r:id="rId22"/>
    <p:sldId id="457" r:id="rId23"/>
    <p:sldId id="334" r:id="rId24"/>
    <p:sldId id="257" r:id="rId25"/>
    <p:sldId id="258" r:id="rId26"/>
    <p:sldId id="259" r:id="rId27"/>
    <p:sldId id="359" r:id="rId28"/>
    <p:sldId id="458" r:id="rId29"/>
    <p:sldId id="490" r:id="rId30"/>
    <p:sldId id="512" r:id="rId31"/>
    <p:sldId id="429" r:id="rId32"/>
    <p:sldId id="476" r:id="rId33"/>
    <p:sldId id="497" r:id="rId34"/>
    <p:sldId id="515" r:id="rId35"/>
    <p:sldId id="478" r:id="rId36"/>
    <p:sldId id="516" r:id="rId37"/>
    <p:sldId id="446" r:id="rId38"/>
    <p:sldId id="341" r:id="rId39"/>
    <p:sldId id="480" r:id="rId40"/>
    <p:sldId id="477" r:id="rId41"/>
    <p:sldId id="3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95" d="100"/>
          <a:sy n="95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C6027-6120-49D3-9064-755B2265A27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A8D7E-DE64-43D9-BA01-E562DEB73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7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6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600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7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5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9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6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0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1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5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0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1734-1A32-4E16-A7CF-309140519C04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7AB6-F743-49B8-B981-7BCE95E3E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7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6407525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fleg@salud.unm.ed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ecQVhGOte4&amp;t=14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315200" cy="182509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HEALING THROUGH STRENGTHS: A NEW LENS FOR SEEING OUR PATIENTS AND COMMUNITIES!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7315200" cy="17816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dirty="0"/>
          </a:p>
          <a:p>
            <a:pPr algn="ctr"/>
            <a:endParaRPr lang="en-US" sz="9600" dirty="0"/>
          </a:p>
          <a:p>
            <a:pPr algn="ctr"/>
            <a:r>
              <a:rPr lang="en-US" sz="5800" dirty="0"/>
              <a:t>Anthony </a:t>
            </a:r>
            <a:r>
              <a:rPr lang="en-US" sz="5800" dirty="0" err="1"/>
              <a:t>Fleg</a:t>
            </a:r>
            <a:endParaRPr lang="en-US" sz="5800" dirty="0"/>
          </a:p>
          <a:p>
            <a:pPr algn="ctr"/>
            <a:r>
              <a:rPr lang="en-US" sz="5800" dirty="0"/>
              <a:t>afleg@salud.unm.edu</a:t>
            </a:r>
          </a:p>
          <a:p>
            <a:pPr algn="ctr"/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456631"/>
            <a:ext cx="3055565" cy="1127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12D7A6-5E93-4432-922A-E71B727BF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5" y="5257800"/>
            <a:ext cx="4008313" cy="11256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3F51-7D0A-4E35-9633-9F5733E4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CF868-3841-4B21-BC49-AE950070C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It is cold out and it is early on a Sunday morning.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Let’s warm up together!!!!</a:t>
            </a:r>
          </a:p>
        </p:txBody>
      </p:sp>
    </p:spTree>
    <p:extLst>
      <p:ext uri="{BB962C8B-B14F-4D97-AF65-F5344CB8AC3E}">
        <p14:creationId xmlns:p14="http://schemas.microsoft.com/office/powerpoint/2010/main" val="144873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BF02-4751-42C3-8A37-5F07FF2E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4373"/>
            <a:ext cx="7330440" cy="1293028"/>
          </a:xfrm>
        </p:spPr>
        <p:txBody>
          <a:bodyPr/>
          <a:lstStyle/>
          <a:p>
            <a:r>
              <a:rPr lang="en-US" dirty="0"/>
              <a:t>warm up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2992-CF7E-4549-B81B-76296AB1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Pick a patient who you are currently taking care of for whom you feel you have struggled to meet their needs.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9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2E96-806E-4840-A8E9-B73C5458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3E1C-8AF2-46E7-BB5D-857E6A1B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down what you know about the deficits this person has</a:t>
            </a:r>
          </a:p>
          <a:p>
            <a:pPr>
              <a:buFontTx/>
              <a:buChar char="-"/>
            </a:pPr>
            <a:r>
              <a:rPr lang="en-US" sz="3600" dirty="0"/>
              <a:t>health conditions</a:t>
            </a:r>
          </a:p>
          <a:p>
            <a:pPr>
              <a:buFontTx/>
              <a:buChar char="-"/>
            </a:pPr>
            <a:r>
              <a:rPr lang="en-US" sz="3600" dirty="0"/>
              <a:t>addictions</a:t>
            </a:r>
          </a:p>
          <a:p>
            <a:pPr>
              <a:buFontTx/>
              <a:buChar char="-"/>
            </a:pPr>
            <a:r>
              <a:rPr lang="en-US" sz="3600" dirty="0"/>
              <a:t>social stressors</a:t>
            </a:r>
          </a:p>
        </p:txBody>
      </p:sp>
    </p:spTree>
    <p:extLst>
      <p:ext uri="{BB962C8B-B14F-4D97-AF65-F5344CB8AC3E}">
        <p14:creationId xmlns:p14="http://schemas.microsoft.com/office/powerpoint/2010/main" val="178659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2E96-806E-4840-A8E9-B73C5458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3E1C-8AF2-46E7-BB5D-857E6A1B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Now, write down what you know about the strengths this person has</a:t>
            </a:r>
          </a:p>
          <a:p>
            <a:pPr>
              <a:buFontTx/>
              <a:buChar char="-"/>
            </a:pPr>
            <a:r>
              <a:rPr lang="en-US" sz="3600" dirty="0"/>
              <a:t>positive health indicators</a:t>
            </a:r>
          </a:p>
          <a:p>
            <a:pPr>
              <a:buFontTx/>
              <a:buChar char="-"/>
            </a:pPr>
            <a:r>
              <a:rPr lang="en-US" sz="3600" dirty="0"/>
              <a:t>healthy habits</a:t>
            </a:r>
          </a:p>
          <a:p>
            <a:pPr>
              <a:buFontTx/>
              <a:buChar char="-"/>
            </a:pPr>
            <a:r>
              <a:rPr lang="en-US" sz="3600" dirty="0"/>
              <a:t>social support</a:t>
            </a:r>
          </a:p>
        </p:txBody>
      </p:sp>
    </p:spTree>
    <p:extLst>
      <p:ext uri="{BB962C8B-B14F-4D97-AF65-F5344CB8AC3E}">
        <p14:creationId xmlns:p14="http://schemas.microsoft.com/office/powerpoint/2010/main" val="275978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BF02-4751-42C3-8A37-5F07FF2E3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4373"/>
            <a:ext cx="7330440" cy="1293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2992-CF7E-4549-B81B-76296AB1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Compare your answers for Q1 and Q2. </a:t>
            </a:r>
          </a:p>
          <a:p>
            <a:r>
              <a:rPr lang="en-US" dirty="0"/>
              <a:t>What reflections do you have? </a:t>
            </a:r>
          </a:p>
          <a:p>
            <a:r>
              <a:rPr lang="en-US" dirty="0"/>
              <a:t>What meaning do you make from this exercise?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3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412" y="594360"/>
            <a:ext cx="6377940" cy="1293028"/>
          </a:xfrm>
        </p:spPr>
        <p:txBody>
          <a:bodyPr>
            <a:normAutofit/>
          </a:bodyPr>
          <a:lstStyle/>
          <a:p>
            <a:r>
              <a:rPr lang="en-US" dirty="0"/>
              <a:t>Warm up #2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things are going great in your life?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Where are areas that your health is flourishing at the moment?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What are you grateful for?</a:t>
            </a:r>
          </a:p>
        </p:txBody>
      </p:sp>
    </p:spTree>
    <p:extLst>
      <p:ext uri="{BB962C8B-B14F-4D97-AF65-F5344CB8AC3E}">
        <p14:creationId xmlns:p14="http://schemas.microsoft.com/office/powerpoint/2010/main" val="313047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ED33-0EEC-43BE-9040-AB09E7D0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4722-5A93-4E8A-897D-CE76A4294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elder you are consulting with about their meds shares that they have a 5</a:t>
            </a:r>
            <a:r>
              <a:rPr lang="en-US" baseline="30000" dirty="0"/>
              <a:t>th</a:t>
            </a:r>
            <a:r>
              <a:rPr lang="en-US" dirty="0"/>
              <a:t> grade education and that they are a traditional healer.</a:t>
            </a:r>
          </a:p>
          <a:p>
            <a:endParaRPr lang="en-US" dirty="0"/>
          </a:p>
          <a:p>
            <a:r>
              <a:rPr lang="en-US" dirty="0"/>
              <a:t>How do you document </a:t>
            </a:r>
            <a:r>
              <a:rPr lang="en-US"/>
              <a:t>their education level in your charting?</a:t>
            </a:r>
          </a:p>
        </p:txBody>
      </p:sp>
    </p:spTree>
    <p:extLst>
      <p:ext uri="{BB962C8B-B14F-4D97-AF65-F5344CB8AC3E}">
        <p14:creationId xmlns:p14="http://schemas.microsoft.com/office/powerpoint/2010/main" val="277278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54CD-2DC2-4675-A8CD-B5E44F03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462D-99EB-473C-975C-314A1B62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What if these questions were your opening questions when you meet new patients?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What if those questions were the first things you were asked when you visited a health clinic?</a:t>
            </a:r>
          </a:p>
        </p:txBody>
      </p:sp>
    </p:spTree>
    <p:extLst>
      <p:ext uri="{BB962C8B-B14F-4D97-AF65-F5344CB8AC3E}">
        <p14:creationId xmlns:p14="http://schemas.microsoft.com/office/powerpoint/2010/main" val="316859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Mapping Pearls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 people and communities, when asked to describe themselves, use strengths, assets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7853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Mapping Pearls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Individual patients and communities we work with are the experts in their assets</a:t>
            </a:r>
          </a:p>
          <a:p>
            <a:endParaRPr lang="en-US" sz="3200" dirty="0"/>
          </a:p>
          <a:p>
            <a:r>
              <a:rPr lang="en-US" sz="3200" dirty="0"/>
              <a:t>This changes the power structure and paradigm of the healing work – our communities/clients are now leading and we are following!</a:t>
            </a:r>
          </a:p>
        </p:txBody>
      </p:sp>
    </p:spTree>
    <p:extLst>
      <p:ext uri="{BB962C8B-B14F-4D97-AF65-F5344CB8AC3E}">
        <p14:creationId xmlns:p14="http://schemas.microsoft.com/office/powerpoint/2010/main" val="406980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DCFF-88F1-47B0-8774-9BACF4F1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64373"/>
            <a:ext cx="7254240" cy="1293028"/>
          </a:xfrm>
        </p:spPr>
        <p:txBody>
          <a:bodyPr/>
          <a:lstStyle/>
          <a:p>
            <a:r>
              <a:rPr lang="en-US" dirty="0"/>
              <a:t>Land acknowledgement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1D5F96-03F5-45B1-BE72-F916A169D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0" y="3118691"/>
            <a:ext cx="8811140" cy="2292273"/>
          </a:xfrm>
        </p:spPr>
      </p:pic>
    </p:spTree>
    <p:extLst>
      <p:ext uri="{BB962C8B-B14F-4D97-AF65-F5344CB8AC3E}">
        <p14:creationId xmlns:p14="http://schemas.microsoft.com/office/powerpoint/2010/main" val="2732616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Deficit mapping: </a:t>
            </a:r>
            <a:br>
              <a:rPr lang="en-US" dirty="0"/>
            </a:br>
            <a:r>
              <a:rPr lang="en-US" dirty="0"/>
              <a:t>the norm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32yo M with alcohol dependence, diabetes, homelessness presents with lower extremity cellulitis.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58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Deficit mapping: </a:t>
            </a:r>
            <a:br>
              <a:rPr lang="en-US" dirty="0"/>
            </a:br>
            <a:r>
              <a:rPr lang="en-US" dirty="0"/>
              <a:t>the norm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32yo M with alcohol dependence, diabetes, homelessness presents with lower extremity cellulitis.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600" i="1" dirty="0"/>
              <a:t>This might pass as a presentation of a patient, but is this the whole picture? </a:t>
            </a:r>
          </a:p>
          <a:p>
            <a:pPr marL="0" indent="0">
              <a:buNone/>
            </a:pPr>
            <a:endParaRPr lang="en-US" sz="2600" i="1" dirty="0"/>
          </a:p>
          <a:p>
            <a:r>
              <a:rPr lang="en-US" sz="2600" i="1" dirty="0"/>
              <a:t>If you were the patient, how would you feel about this assessment?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9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Deficit mapping: </a:t>
            </a:r>
            <a:br>
              <a:rPr lang="en-US" dirty="0"/>
            </a:br>
            <a:r>
              <a:rPr lang="en-US" dirty="0"/>
              <a:t>the norm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Hepatitis C community in NM:</a:t>
            </a:r>
          </a:p>
          <a:p>
            <a:pPr marL="0" indent="0">
              <a:buNone/>
            </a:pPr>
            <a:r>
              <a:rPr lang="en-US" sz="2800" i="1" dirty="0"/>
              <a:t>- Defined by drug addiction, incarceration</a:t>
            </a:r>
          </a:p>
          <a:p>
            <a:pPr>
              <a:buFontTx/>
              <a:buChar char="-"/>
            </a:pPr>
            <a:r>
              <a:rPr lang="en-US" sz="2800" i="1" dirty="0"/>
              <a:t>“Many live in areas with high levels of poverty, unemployment, and other indices of underlying health disparities.”</a:t>
            </a:r>
          </a:p>
          <a:p>
            <a:pPr>
              <a:buFontTx/>
              <a:buChar char="-"/>
            </a:pPr>
            <a:r>
              <a:rPr lang="en-US" sz="2800" i="1" dirty="0"/>
              <a:t>In NM’s Hepatitis C Coalition 2016 “Statewide Comprehensive Plan” (40 pages in all), there is not a single mention of strengths, assets of this community.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29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mapping vs. needs/deficit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ASSET MAPPING = IDENTIFYING AND AMPLIFYING STRENGTHS, ASSETS, AND RESOURCES TO IMPROVE HEALTH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DEFICIT MAPPING = IDENTIFYING AND AMPLIFYING DEFICITS, DEFICIENCIES, AND NEEDS TO “IMPROVE” HEALTH</a:t>
            </a:r>
          </a:p>
        </p:txBody>
      </p:sp>
    </p:spTree>
    <p:extLst>
      <p:ext uri="{BB962C8B-B14F-4D97-AF65-F5344CB8AC3E}">
        <p14:creationId xmlns:p14="http://schemas.microsoft.com/office/powerpoint/2010/main" val="45290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Introducing Grandpa </a:t>
            </a:r>
            <a:r>
              <a:rPr lang="en-US" dirty="0" err="1"/>
              <a:t>Bahe</a:t>
            </a:r>
            <a:r>
              <a:rPr lang="en-US" dirty="0"/>
              <a:t> </a:t>
            </a:r>
            <a:r>
              <a:rPr lang="en-US" dirty="0" err="1"/>
              <a:t>Manybeads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(on left)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400301"/>
            <a:ext cx="5543060" cy="2983706"/>
          </a:xfrm>
        </p:spPr>
      </p:pic>
    </p:spTree>
    <p:extLst>
      <p:ext uri="{BB962C8B-B14F-4D97-AF65-F5344CB8AC3E}">
        <p14:creationId xmlns:p14="http://schemas.microsoft.com/office/powerpoint/2010/main" val="1020864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Deficit-based description of </a:t>
            </a:r>
            <a:r>
              <a:rPr lang="en-US" dirty="0" err="1"/>
              <a:t>Bahe</a:t>
            </a:r>
            <a:r>
              <a:rPr lang="en-US" dirty="0"/>
              <a:t> </a:t>
            </a:r>
            <a:r>
              <a:rPr lang="en-US" dirty="0" err="1"/>
              <a:t>Manybeads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English proficiency</a:t>
            </a:r>
          </a:p>
          <a:p>
            <a:r>
              <a:rPr lang="en-US" dirty="0"/>
              <a:t>Low educational attainment</a:t>
            </a:r>
          </a:p>
          <a:p>
            <a:r>
              <a:rPr lang="en-US" dirty="0"/>
              <a:t>Minimal eye contact</a:t>
            </a:r>
          </a:p>
          <a:p>
            <a:r>
              <a:rPr lang="en-US" dirty="0"/>
              <a:t>Hard to communicate with</a:t>
            </a:r>
          </a:p>
          <a:p>
            <a:r>
              <a:rPr lang="en-US" dirty="0"/>
              <a:t>Doesn’t share how/what he is feeling</a:t>
            </a:r>
          </a:p>
          <a:p>
            <a:r>
              <a:rPr lang="en-US" dirty="0"/>
              <a:t>Geriatric</a:t>
            </a:r>
          </a:p>
          <a:p>
            <a:r>
              <a:rPr lang="en-US" dirty="0"/>
              <a:t>Many chronic health conditions</a:t>
            </a:r>
          </a:p>
        </p:txBody>
      </p:sp>
    </p:spTree>
    <p:extLst>
      <p:ext uri="{BB962C8B-B14F-4D97-AF65-F5344CB8AC3E}">
        <p14:creationId xmlns:p14="http://schemas.microsoft.com/office/powerpoint/2010/main" val="1061212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asset-based description of </a:t>
            </a:r>
            <a:r>
              <a:rPr lang="en-US" dirty="0" err="1"/>
              <a:t>Bahe</a:t>
            </a:r>
            <a:r>
              <a:rPr lang="en-US" dirty="0"/>
              <a:t> </a:t>
            </a:r>
            <a:r>
              <a:rPr lang="en-US" dirty="0" err="1"/>
              <a:t>Manybeads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trike="sngStrike" dirty="0"/>
              <a:t>Low English proficiency </a:t>
            </a:r>
            <a:r>
              <a:rPr lang="en-US" dirty="0"/>
              <a:t>   </a:t>
            </a:r>
            <a:r>
              <a:rPr lang="en-US" b="1" dirty="0"/>
              <a:t>Fluent in Navajo</a:t>
            </a:r>
          </a:p>
          <a:p>
            <a:r>
              <a:rPr lang="en-US" strike="sngStrike" dirty="0"/>
              <a:t>Low educational attainment </a:t>
            </a:r>
            <a:r>
              <a:rPr lang="en-US" dirty="0"/>
              <a:t>    </a:t>
            </a:r>
            <a:r>
              <a:rPr lang="en-US" b="1" dirty="0"/>
              <a:t>PhD in Navajo Culture</a:t>
            </a:r>
          </a:p>
          <a:p>
            <a:r>
              <a:rPr lang="en-US" strike="sngStrike" dirty="0"/>
              <a:t>Minimal eye contact </a:t>
            </a:r>
            <a:r>
              <a:rPr lang="en-US" dirty="0"/>
              <a:t>     </a:t>
            </a:r>
            <a:r>
              <a:rPr lang="en-US" b="1" dirty="0"/>
              <a:t>Respectful</a:t>
            </a:r>
          </a:p>
          <a:p>
            <a:r>
              <a:rPr lang="en-US" strike="sngStrike" dirty="0"/>
              <a:t>Hard to communicate with</a:t>
            </a:r>
            <a:r>
              <a:rPr lang="en-US" dirty="0"/>
              <a:t>       </a:t>
            </a:r>
            <a:r>
              <a:rPr lang="en-US" b="1" dirty="0"/>
              <a:t>Humble</a:t>
            </a:r>
          </a:p>
          <a:p>
            <a:r>
              <a:rPr lang="en-US" strike="sngStrike" dirty="0"/>
              <a:t>Doesn’t share how/what he is feeling </a:t>
            </a:r>
            <a:r>
              <a:rPr lang="en-US" dirty="0"/>
              <a:t>       </a:t>
            </a:r>
            <a:r>
              <a:rPr lang="en-US" b="1" dirty="0"/>
              <a:t>Humble</a:t>
            </a:r>
          </a:p>
          <a:p>
            <a:r>
              <a:rPr lang="en-US" strike="sngStrike" dirty="0"/>
              <a:t>Geriatric</a:t>
            </a:r>
            <a:r>
              <a:rPr lang="en-US" dirty="0"/>
              <a:t>        </a:t>
            </a:r>
            <a:r>
              <a:rPr lang="en-US" b="1" dirty="0"/>
              <a:t>Elder</a:t>
            </a:r>
          </a:p>
          <a:p>
            <a:r>
              <a:rPr lang="en-US" strike="sngStrike" dirty="0"/>
              <a:t>Many chronic health conditions </a:t>
            </a:r>
            <a:r>
              <a:rPr lang="en-US" dirty="0"/>
              <a:t>    </a:t>
            </a:r>
            <a:r>
              <a:rPr lang="en-US" b="1" dirty="0"/>
              <a:t>High level of functioning</a:t>
            </a:r>
          </a:p>
          <a:p>
            <a:r>
              <a:rPr lang="en-US" b="1" dirty="0"/>
              <a:t>Is a well-respected traditional healer</a:t>
            </a:r>
          </a:p>
          <a:p>
            <a:r>
              <a:rPr lang="en-US" b="1" dirty="0"/>
              <a:t>Strong family support</a:t>
            </a:r>
          </a:p>
        </p:txBody>
      </p:sp>
    </p:spTree>
    <p:extLst>
      <p:ext uri="{BB962C8B-B14F-4D97-AF65-F5344CB8AC3E}">
        <p14:creationId xmlns:p14="http://schemas.microsoft.com/office/powerpoint/2010/main" val="472790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NOT FOCUSING ON STRENGTHS…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lvl="0">
              <a:buFontTx/>
              <a:buChar char="-"/>
            </a:pPr>
            <a:r>
              <a:rPr lang="en-US" sz="3200" dirty="0"/>
              <a:t>We perpetuate racism</a:t>
            </a:r>
          </a:p>
          <a:p>
            <a:pPr lvl="0">
              <a:buFontTx/>
              <a:buChar char="-"/>
            </a:pPr>
            <a:r>
              <a:rPr lang="en-US" sz="3200" dirty="0"/>
              <a:t>We lose a key chance to empower patients/communities to heal from within.</a:t>
            </a:r>
          </a:p>
          <a:p>
            <a:pPr lvl="0">
              <a:buFontTx/>
              <a:buChar char="-"/>
            </a:pPr>
            <a:r>
              <a:rPr lang="en-US" sz="3200" dirty="0"/>
              <a:t>We dehumanize the health professions</a:t>
            </a:r>
          </a:p>
          <a:p>
            <a:pPr lvl="0">
              <a:buFontTx/>
              <a:buChar char="-"/>
            </a:pPr>
            <a:r>
              <a:rPr lang="en-US" sz="3200" dirty="0"/>
              <a:t>We feed into our own burnout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5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Digging deeper…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743200"/>
            <a:ext cx="7955280" cy="3520440"/>
          </a:xfrm>
        </p:spPr>
        <p:txBody>
          <a:bodyPr>
            <a:normAutofit/>
          </a:bodyPr>
          <a:lstStyle/>
          <a:p>
            <a:r>
              <a:rPr lang="en-US" sz="3200" dirty="0"/>
              <a:t>Why are we so focused on deficits?</a:t>
            </a:r>
          </a:p>
          <a:p>
            <a:r>
              <a:rPr lang="en-US" sz="3200" dirty="0"/>
              <a:t>How are deficit-based approaches tied to racism/colonization?</a:t>
            </a:r>
          </a:p>
          <a:p>
            <a:r>
              <a:rPr lang="en-US" sz="3200" dirty="0"/>
              <a:t>Can we work to undo racism without become strength-based in our health systems and work?</a:t>
            </a:r>
          </a:p>
        </p:txBody>
      </p:sp>
    </p:spTree>
    <p:extLst>
      <p:ext uri="{BB962C8B-B14F-4D97-AF65-F5344CB8AC3E}">
        <p14:creationId xmlns:p14="http://schemas.microsoft.com/office/powerpoint/2010/main" val="2266687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5530-57D0-4135-88B9-C5BD4C8F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627C-F08F-4BA1-98AF-DA4E6FAC0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Community wants to work on addressing high rates of teen pregnancy?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Who are the experts from an assets approach?</a:t>
            </a:r>
          </a:p>
          <a:p>
            <a:r>
              <a:rPr lang="en-US" sz="2800" dirty="0"/>
              <a:t>Who are the experts from a deficits approach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365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asset mapping, differentiating this from needs/deficit mapping</a:t>
            </a:r>
          </a:p>
          <a:p>
            <a:r>
              <a:rPr lang="en-US" dirty="0"/>
              <a:t>Explore why deficit mapping exists as the norm</a:t>
            </a:r>
          </a:p>
          <a:p>
            <a:r>
              <a:rPr lang="en-US" dirty="0"/>
              <a:t>Share examples of asset mapping in health and social justice work</a:t>
            </a:r>
          </a:p>
          <a:p>
            <a:r>
              <a:rPr lang="en-US" dirty="0"/>
              <a:t>Work on specific ways asset mapping can be incorporated into your own work/program</a:t>
            </a:r>
          </a:p>
          <a:p>
            <a:r>
              <a:rPr lang="en-US" dirty="0"/>
              <a:t>Connect love – for self, for community, for life – with asset mapping</a:t>
            </a:r>
          </a:p>
          <a:p>
            <a:r>
              <a:rPr lang="en-US" dirty="0"/>
              <a:t>Have some fun while learning with our hearts</a:t>
            </a:r>
          </a:p>
        </p:txBody>
      </p:sp>
    </p:spTree>
    <p:extLst>
      <p:ext uri="{BB962C8B-B14F-4D97-AF65-F5344CB8AC3E}">
        <p14:creationId xmlns:p14="http://schemas.microsoft.com/office/powerpoint/2010/main" val="33293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AD7C-9D49-492C-976F-AE22E32F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6029-24AE-40DF-9EDB-C0DFCBF11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A person comes into the ER for the 4</a:t>
            </a:r>
            <a:r>
              <a:rPr lang="en-US" sz="2800" baseline="30000" dirty="0"/>
              <a:t>th</a:t>
            </a:r>
            <a:r>
              <a:rPr lang="en-US" sz="2800" dirty="0"/>
              <a:t> time this month, known for their alcohol dependence.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are asset-based questions you would like to ask?</a:t>
            </a:r>
          </a:p>
        </p:txBody>
      </p:sp>
    </p:spTree>
    <p:extLst>
      <p:ext uri="{BB962C8B-B14F-4D97-AF65-F5344CB8AC3E}">
        <p14:creationId xmlns:p14="http://schemas.microsoft.com/office/powerpoint/2010/main" val="2322613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Mapping Pearls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4000" dirty="0"/>
              <a:t>The ethical gold standard for asset mapping is the golden rule: </a:t>
            </a:r>
          </a:p>
          <a:p>
            <a:pPr lvl="0">
              <a:buNone/>
            </a:pPr>
            <a:r>
              <a:rPr lang="en-US" b="1" dirty="0"/>
              <a:t>	</a:t>
            </a:r>
            <a:r>
              <a:rPr lang="en-US" sz="4000" b="1" dirty="0"/>
              <a:t>How would you want  to be seen/defined/treated </a:t>
            </a:r>
          </a:p>
          <a:p>
            <a:pPr lvl="0">
              <a:buNone/>
            </a:pPr>
            <a:r>
              <a:rPr lang="en-US" sz="4000" b="1" dirty="0"/>
              <a:t>    (as an individual or as a community member)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27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4373"/>
            <a:ext cx="8016240" cy="1293028"/>
          </a:xfrm>
        </p:spPr>
        <p:txBody>
          <a:bodyPr>
            <a:normAutofit/>
          </a:bodyPr>
          <a:lstStyle/>
          <a:p>
            <a:r>
              <a:rPr lang="en-US" dirty="0"/>
              <a:t>Examples of strength-based approaches to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63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CAC2-8EEF-4E09-8490-CE08CBFD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At-risk youth 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AB84CF-3BA2-4D1E-9D97-50BA5E6DD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35278"/>
            <a:ext cx="7063324" cy="4740275"/>
          </a:xfrm>
        </p:spPr>
      </p:pic>
    </p:spTree>
    <p:extLst>
      <p:ext uri="{BB962C8B-B14F-4D97-AF65-F5344CB8AC3E}">
        <p14:creationId xmlns:p14="http://schemas.microsoft.com/office/powerpoint/2010/main" val="3930359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CAC2-8EEF-4E09-8490-CE08CBFD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At-risk youth  </a:t>
            </a:r>
            <a:br>
              <a:rPr lang="en-US" dirty="0"/>
            </a:br>
            <a:r>
              <a:rPr lang="en-US" dirty="0" err="1"/>
              <a:t>youth</a:t>
            </a:r>
            <a:r>
              <a:rPr lang="en-US" dirty="0"/>
              <a:t> leaders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AB84CF-3BA2-4D1E-9D97-50BA5E6DD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35278"/>
            <a:ext cx="7063324" cy="4740275"/>
          </a:xfrm>
        </p:spPr>
      </p:pic>
    </p:spTree>
    <p:extLst>
      <p:ext uri="{BB962C8B-B14F-4D97-AF65-F5344CB8AC3E}">
        <p14:creationId xmlns:p14="http://schemas.microsoft.com/office/powerpoint/2010/main" val="1662168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4373"/>
            <a:ext cx="7539566" cy="5654675"/>
          </a:xfrm>
        </p:spPr>
      </p:pic>
    </p:spTree>
    <p:extLst>
      <p:ext uri="{BB962C8B-B14F-4D97-AF65-F5344CB8AC3E}">
        <p14:creationId xmlns:p14="http://schemas.microsoft.com/office/powerpoint/2010/main" val="1513865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8F98-8C68-4D3B-A1D1-F44AE1A1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E7FC1-4E42-4BD8-8BFA-1C6E4C067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NHI Youth Speak on Racism, Healthy Equity and a Better World on Vimeo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1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ASSET MAPPING </a:t>
            </a:r>
            <a:br>
              <a:rPr lang="en-US" dirty="0"/>
            </a:br>
            <a:r>
              <a:rPr lang="en-US" dirty="0"/>
              <a:t>– clinical applications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Take care of people, not patients</a:t>
            </a:r>
          </a:p>
          <a:p>
            <a:pPr lvl="0"/>
            <a:r>
              <a:rPr lang="en-US" dirty="0"/>
              <a:t>Life story with every new primary care individual</a:t>
            </a:r>
          </a:p>
          <a:p>
            <a:pPr lvl="0"/>
            <a:r>
              <a:rPr lang="en-US" dirty="0"/>
              <a:t>Health statement</a:t>
            </a:r>
          </a:p>
          <a:p>
            <a:pPr lvl="0"/>
            <a:r>
              <a:rPr lang="en-US" dirty="0"/>
              <a:t>Listening &gt; talking</a:t>
            </a:r>
          </a:p>
          <a:p>
            <a:pPr lvl="0"/>
            <a:r>
              <a:rPr lang="en-US" dirty="0"/>
              <a:t>Honoring that each person is the expert in their own health and their body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28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additional thoughts…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We have to take care of ourselves to be able to look at the strengths/assets  in others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Our own assets, abilities and talents are a great thing to recognize and grow throughout medical training…they might even become part of your healing work! </a:t>
            </a:r>
          </a:p>
        </p:txBody>
      </p:sp>
    </p:spTree>
    <p:extLst>
      <p:ext uri="{BB962C8B-B14F-4D97-AF65-F5344CB8AC3E}">
        <p14:creationId xmlns:p14="http://schemas.microsoft.com/office/powerpoint/2010/main" val="4114310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32yo M with alcohol dependence, diabetes, homelessness presents with lower extremity cellulitis.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6377940" cy="1293028"/>
          </a:xfrm>
        </p:spPr>
        <p:txBody>
          <a:bodyPr/>
          <a:lstStyle/>
          <a:p>
            <a:pPr algn="ctr"/>
            <a:r>
              <a:rPr lang="en-US" dirty="0"/>
              <a:t>A LITTLE ABOUT me and my healing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4943"/>
            <a:ext cx="6377940" cy="4785679"/>
          </a:xfrm>
        </p:spPr>
      </p:pic>
    </p:spTree>
    <p:extLst>
      <p:ext uri="{BB962C8B-B14F-4D97-AF65-F5344CB8AC3E}">
        <p14:creationId xmlns:p14="http://schemas.microsoft.com/office/powerpoint/2010/main" val="2276403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"/>
            <a:ext cx="4437876" cy="6498319"/>
          </a:xfrm>
        </p:spPr>
      </p:pic>
    </p:spTree>
    <p:extLst>
      <p:ext uri="{BB962C8B-B14F-4D97-AF65-F5344CB8AC3E}">
        <p14:creationId xmlns:p14="http://schemas.microsoft.com/office/powerpoint/2010/main" val="986633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4373"/>
            <a:ext cx="8686800" cy="1293028"/>
          </a:xfrm>
        </p:spPr>
        <p:txBody>
          <a:bodyPr/>
          <a:lstStyle/>
          <a:p>
            <a:r>
              <a:rPr lang="en-US" dirty="0"/>
              <a:t>May the strengths be with you!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39008"/>
            <a:ext cx="4914899" cy="2752344"/>
          </a:xfrm>
        </p:spPr>
      </p:pic>
      <p:sp>
        <p:nvSpPr>
          <p:cNvPr id="5" name="TextBox 4"/>
          <p:cNvSpPr txBox="1"/>
          <p:nvPr/>
        </p:nvSpPr>
        <p:spPr>
          <a:xfrm>
            <a:off x="1543050" y="5105400"/>
            <a:ext cx="590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Anthony Fleg - </a:t>
            </a:r>
            <a:r>
              <a:rPr lang="en-US" dirty="0">
                <a:hlinkClick r:id="rId3"/>
              </a:rPr>
              <a:t>afleg@salud.unm.edu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1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8B59-4A5C-4EDB-91A5-B52C2557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DFAB15-44D6-48A1-B7B8-1B51A6BF0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2" y="1818826"/>
            <a:ext cx="7851997" cy="44259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0F779-2494-41C2-BAE1-413A73AB4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23" y="1252258"/>
            <a:ext cx="4915814" cy="18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CC65-A209-4F76-8B5C-AB909998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movement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F1C6BB-AED7-4943-8424-ED4429F9B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2693720"/>
            <a:ext cx="7956550" cy="307076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9F8437-5BB1-479C-9DB1-D26AB9DC9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029200"/>
            <a:ext cx="2514600" cy="17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4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632570"/>
            <a:ext cx="8206421" cy="2568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“Yes, we have historical trauma…but we also have historical gifts…running is one of those gifts”</a:t>
            </a:r>
          </a:p>
        </p:txBody>
      </p:sp>
    </p:spTree>
    <p:extLst>
      <p:ext uri="{BB962C8B-B14F-4D97-AF65-F5344CB8AC3E}">
        <p14:creationId xmlns:p14="http://schemas.microsoft.com/office/powerpoint/2010/main" val="263456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975C-A4DB-423A-99CF-2798F6F2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D3530-8C4B-4A5F-9095-238EAFF7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1000th RM Program Celebration (note: we do not own the music)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6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/>
              <a:t>The enemy is not poverty, sickness, and disease. The enemy is a set of interests that need dependency, masked by service.</a:t>
            </a:r>
          </a:p>
          <a:p>
            <a:pPr marL="0" indent="0">
              <a:buNone/>
            </a:pPr>
            <a:r>
              <a:rPr lang="en-US" sz="4000" dirty="0"/>
              <a:t>                       -John McKnight</a:t>
            </a:r>
          </a:p>
        </p:txBody>
      </p:sp>
    </p:spTree>
    <p:extLst>
      <p:ext uri="{BB962C8B-B14F-4D97-AF65-F5344CB8AC3E}">
        <p14:creationId xmlns:p14="http://schemas.microsoft.com/office/powerpoint/2010/main" val="138532358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4895</TotalTime>
  <Words>1047</Words>
  <Application>Microsoft Office PowerPoint</Application>
  <PresentationFormat>On-screen Show (4:3)</PresentationFormat>
  <Paragraphs>148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Century Gothic</vt:lpstr>
      <vt:lpstr>Vapor Trail</vt:lpstr>
      <vt:lpstr>HEALING THROUGH STRENGTHS: A NEW LENS FOR SEEING OUR PATIENTS AND COMMUNITIES!</vt:lpstr>
      <vt:lpstr>Land acknowledgement</vt:lpstr>
      <vt:lpstr>Objectives for today</vt:lpstr>
      <vt:lpstr>A LITTLE ABOUT me and my healing work</vt:lpstr>
      <vt:lpstr>PowerPoint Presentation</vt:lpstr>
      <vt:lpstr>Promoting movement</vt:lpstr>
      <vt:lpstr>PowerPoint Presentation</vt:lpstr>
      <vt:lpstr>PowerPoint Presentation</vt:lpstr>
      <vt:lpstr>PowerPoint Presentation</vt:lpstr>
      <vt:lpstr>PowerPoint Presentation</vt:lpstr>
      <vt:lpstr>warm up #1</vt:lpstr>
      <vt:lpstr>PowerPoint Presentation</vt:lpstr>
      <vt:lpstr>PowerPoint Presentation</vt:lpstr>
      <vt:lpstr>PowerPoint Presentation</vt:lpstr>
      <vt:lpstr>Warm up #2 </vt:lpstr>
      <vt:lpstr>Warm-up #3</vt:lpstr>
      <vt:lpstr>PowerPoint Presentation</vt:lpstr>
      <vt:lpstr>Asset Mapping Pearls</vt:lpstr>
      <vt:lpstr>Asset Mapping Pearls</vt:lpstr>
      <vt:lpstr>Deficit mapping:  the norm</vt:lpstr>
      <vt:lpstr>Deficit mapping:  the norm</vt:lpstr>
      <vt:lpstr>Deficit mapping:  the norm</vt:lpstr>
      <vt:lpstr>Asset mapping vs. needs/deficit mapping</vt:lpstr>
      <vt:lpstr>Introducing Grandpa Bahe Manybeads  (on left)</vt:lpstr>
      <vt:lpstr>Deficit-based description of Bahe Manybeads</vt:lpstr>
      <vt:lpstr>asset-based description of Bahe Manybeads</vt:lpstr>
      <vt:lpstr>BY NOT FOCUSING ON STRENGTHS…</vt:lpstr>
      <vt:lpstr>Digging deeper…</vt:lpstr>
      <vt:lpstr>Group discussion</vt:lpstr>
      <vt:lpstr>Group discussion</vt:lpstr>
      <vt:lpstr>Asset Mapping Pearls</vt:lpstr>
      <vt:lpstr>Examples of strength-based approaches to health</vt:lpstr>
      <vt:lpstr>At-risk youth   </vt:lpstr>
      <vt:lpstr>At-risk youth   youth leaders</vt:lpstr>
      <vt:lpstr>PowerPoint Presentation</vt:lpstr>
      <vt:lpstr>PowerPoint Presentation</vt:lpstr>
      <vt:lpstr>  ASSET MAPPING  – clinical applications  </vt:lpstr>
      <vt:lpstr>Two additional thoughts… </vt:lpstr>
      <vt:lpstr>PowerPoint Presentation</vt:lpstr>
      <vt:lpstr>PowerPoint Presentation</vt:lpstr>
      <vt:lpstr>May the strengths be with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Asset Mapping: Empowering our Patients and Communities to Health</dc:title>
  <dc:creator>User</dc:creator>
  <cp:lastModifiedBy>Julie Weston</cp:lastModifiedBy>
  <cp:revision>127</cp:revision>
  <dcterms:created xsi:type="dcterms:W3CDTF">2011-11-17T01:16:24Z</dcterms:created>
  <dcterms:modified xsi:type="dcterms:W3CDTF">2024-01-16T19:26:58Z</dcterms:modified>
</cp:coreProperties>
</file>