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Inter" panose="020B0604020202020204" charset="0"/>
      <p:regular r:id="rId24"/>
      <p:bold r:id="rId25"/>
    </p:embeddedFont>
    <p:embeddedFont>
      <p:font typeface="Libre Franklin" pitchFamily="2" charset="0"/>
      <p:regular r:id="rId26"/>
      <p:bold r:id="rId27"/>
      <p:italic r:id="rId28"/>
      <p:boldItalic r:id="rId29"/>
    </p:embeddedFont>
    <p:embeddedFont>
      <p:font typeface="Libre Franklin Medium"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gfxM634k+mHHpsu1d9R6OSH0Uj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102" y="186"/>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Libre Franklin Medium"/>
                <a:ea typeface="Libre Franklin Medium"/>
                <a:cs typeface="Libre Franklin Medium"/>
                <a:sym typeface="Libre Franklin Medium"/>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Libre Franklin Medium"/>
                <a:ea typeface="Libre Franklin Medium"/>
                <a:cs typeface="Libre Franklin Medium"/>
                <a:sym typeface="Libre Franklin Medium"/>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Libre Franklin Medium"/>
                <a:ea typeface="Libre Franklin Medium"/>
                <a:cs typeface="Libre Franklin Medium"/>
                <a:sym typeface="Libre Franklin Medium"/>
              </a:defRPr>
            </a:lvl1pPr>
            <a:lvl2pPr marL="914400" marR="0" lvl="1" indent="-228600" algn="l" rtl="0">
              <a:spcBef>
                <a:spcPts val="0"/>
              </a:spcBef>
              <a:spcAft>
                <a:spcPts val="0"/>
              </a:spcAft>
              <a:buSzPts val="1400"/>
              <a:buNone/>
              <a:defRPr sz="1200" b="0" i="0" u="none" strike="noStrike" cap="none">
                <a:solidFill>
                  <a:schemeClr val="dk1"/>
                </a:solidFill>
                <a:latin typeface="Libre Franklin Medium"/>
                <a:ea typeface="Libre Franklin Medium"/>
                <a:cs typeface="Libre Franklin Medium"/>
                <a:sym typeface="Libre Franklin Medium"/>
              </a:defRPr>
            </a:lvl2pPr>
            <a:lvl3pPr marL="1371600" marR="0" lvl="2" indent="-228600" algn="l" rtl="0">
              <a:spcBef>
                <a:spcPts val="0"/>
              </a:spcBef>
              <a:spcAft>
                <a:spcPts val="0"/>
              </a:spcAft>
              <a:buSzPts val="1400"/>
              <a:buNone/>
              <a:defRPr sz="1200" b="0" i="0" u="none" strike="noStrike" cap="none">
                <a:solidFill>
                  <a:schemeClr val="dk1"/>
                </a:solidFill>
                <a:latin typeface="Libre Franklin Medium"/>
                <a:ea typeface="Libre Franklin Medium"/>
                <a:cs typeface="Libre Franklin Medium"/>
                <a:sym typeface="Libre Franklin Medium"/>
              </a:defRPr>
            </a:lvl3pPr>
            <a:lvl4pPr marL="1828800" marR="0" lvl="3" indent="-228600" algn="l" rtl="0">
              <a:spcBef>
                <a:spcPts val="0"/>
              </a:spcBef>
              <a:spcAft>
                <a:spcPts val="0"/>
              </a:spcAft>
              <a:buSzPts val="1400"/>
              <a:buNone/>
              <a:defRPr sz="1200" b="0" i="0" u="none" strike="noStrike" cap="none">
                <a:solidFill>
                  <a:schemeClr val="dk1"/>
                </a:solidFill>
                <a:latin typeface="Libre Franklin Medium"/>
                <a:ea typeface="Libre Franklin Medium"/>
                <a:cs typeface="Libre Franklin Medium"/>
                <a:sym typeface="Libre Franklin Medium"/>
              </a:defRPr>
            </a:lvl4pPr>
            <a:lvl5pPr marL="2286000" marR="0" lvl="4" indent="-228600" algn="l" rtl="0">
              <a:spcBef>
                <a:spcPts val="0"/>
              </a:spcBef>
              <a:spcAft>
                <a:spcPts val="0"/>
              </a:spcAft>
              <a:buSzPts val="1400"/>
              <a:buNone/>
              <a:defRPr sz="1200" b="0" i="0" u="none" strike="noStrike" cap="none">
                <a:solidFill>
                  <a:schemeClr val="dk1"/>
                </a:solidFill>
                <a:latin typeface="Libre Franklin Medium"/>
                <a:ea typeface="Libre Franklin Medium"/>
                <a:cs typeface="Libre Franklin Medium"/>
                <a:sym typeface="Libre Franklin Medium"/>
              </a:defRPr>
            </a:lvl5pPr>
            <a:lvl6pPr marL="2743200" marR="0" lvl="5" indent="-228600" algn="l" rtl="0">
              <a:spcBef>
                <a:spcPts val="0"/>
              </a:spcBef>
              <a:spcAft>
                <a:spcPts val="0"/>
              </a:spcAft>
              <a:buSzPts val="1400"/>
              <a:buNone/>
              <a:defRPr sz="1200" b="0" i="0" u="none" strike="noStrike" cap="none">
                <a:solidFill>
                  <a:schemeClr val="dk1"/>
                </a:solidFill>
                <a:latin typeface="Libre Franklin Medium"/>
                <a:ea typeface="Libre Franklin Medium"/>
                <a:cs typeface="Libre Franklin Medium"/>
                <a:sym typeface="Libre Franklin Medium"/>
              </a:defRPr>
            </a:lvl6pPr>
            <a:lvl7pPr marL="3200400" marR="0" lvl="6" indent="-228600" algn="l" rtl="0">
              <a:spcBef>
                <a:spcPts val="0"/>
              </a:spcBef>
              <a:spcAft>
                <a:spcPts val="0"/>
              </a:spcAft>
              <a:buSzPts val="1400"/>
              <a:buNone/>
              <a:defRPr sz="1200" b="0" i="0" u="none" strike="noStrike" cap="none">
                <a:solidFill>
                  <a:schemeClr val="dk1"/>
                </a:solidFill>
                <a:latin typeface="Libre Franklin Medium"/>
                <a:ea typeface="Libre Franklin Medium"/>
                <a:cs typeface="Libre Franklin Medium"/>
                <a:sym typeface="Libre Franklin Medium"/>
              </a:defRPr>
            </a:lvl7pPr>
            <a:lvl8pPr marL="3657600" marR="0" lvl="7" indent="-228600" algn="l" rtl="0">
              <a:spcBef>
                <a:spcPts val="0"/>
              </a:spcBef>
              <a:spcAft>
                <a:spcPts val="0"/>
              </a:spcAft>
              <a:buSzPts val="1400"/>
              <a:buNone/>
              <a:defRPr sz="1200" b="0" i="0" u="none" strike="noStrike" cap="none">
                <a:solidFill>
                  <a:schemeClr val="dk1"/>
                </a:solidFill>
                <a:latin typeface="Libre Franklin Medium"/>
                <a:ea typeface="Libre Franklin Medium"/>
                <a:cs typeface="Libre Franklin Medium"/>
                <a:sym typeface="Libre Franklin Medium"/>
              </a:defRPr>
            </a:lvl8pPr>
            <a:lvl9pPr marL="4114800" marR="0" lvl="8" indent="-228600" algn="l" rtl="0">
              <a:spcBef>
                <a:spcPts val="0"/>
              </a:spcBef>
              <a:spcAft>
                <a:spcPts val="0"/>
              </a:spcAft>
              <a:buSzPts val="1400"/>
              <a:buNone/>
              <a:defRPr sz="12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Libre Franklin Medium"/>
                <a:ea typeface="Libre Franklin Medium"/>
                <a:cs typeface="Libre Franklin Medium"/>
                <a:sym typeface="Libre Franklin Medium"/>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Libre Franklin Medium"/>
                <a:ea typeface="Libre Franklin Medium"/>
                <a:cs typeface="Libre Franklin Medium"/>
                <a:sym typeface="Libre Franklin Medium"/>
              </a:rPr>
              <a:t>‹#›</a:t>
            </a:fld>
            <a:endParaRPr sz="1200" b="0" i="0" u="none" strike="noStrike" cap="none">
              <a:solidFill>
                <a:schemeClr val="dk1"/>
              </a:solidFill>
              <a:latin typeface="Libre Franklin Medium"/>
              <a:ea typeface="Libre Franklin Medium"/>
              <a:cs typeface="Libre Franklin Medium"/>
              <a:sym typeface="Libre Franklin Medium"/>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ae9b87de48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ae9b87de48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A team based care approach considers social determinants of health along with associated costs</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A patient-centered, team-based approach that focuses on shared decision-making is essential to monitoring and managing patients with cardiovascular disease.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A team-based approach can effectively be applied to nearly all aspects of CCD management and care.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Continuous communication among the care team, the patient, and any caregivers is essential to optimize outcomes and meet patient needs.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Figure 5 from the recent AHA guidelines reflects the interconnectedness of the patient and caregiver to the care team and the care team members to each other.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Members of the health care team include but are not limited to: physicians; nurse practitioners; physician assistants; nurses; pharmacists; dietitians; therapists; social workers; and community health workers</a:t>
            </a:r>
            <a:endParaRPr/>
          </a:p>
        </p:txBody>
      </p:sp>
      <p:sp>
        <p:nvSpPr>
          <p:cNvPr id="169" name="Google Shape;169;g2ae9b87de48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According to reviews which have assessed benefits of pharmacy involvement in cardiovascular MTM services focus on hypertension control: known benefits of Pharmacist involvement cardiovascular MTM include:</a:t>
            </a:r>
            <a:endParaRPr/>
          </a:p>
          <a:p>
            <a:pPr marL="171450" marR="0" lvl="0" indent="-171450" algn="l" rtl="0">
              <a:lnSpc>
                <a:spcPct val="100000"/>
              </a:lnSpc>
              <a:spcBef>
                <a:spcPts val="0"/>
              </a:spcBef>
              <a:spcAft>
                <a:spcPts val="0"/>
              </a:spcAft>
              <a:buClr>
                <a:schemeClr val="dk1"/>
              </a:buClr>
              <a:buSzPts val="1200"/>
              <a:buFont typeface="Arial"/>
              <a:buChar char="•"/>
            </a:pPr>
            <a:r>
              <a:rPr lang="en-US" sz="1200"/>
              <a:t>Reduction morbidity and mortality in patients with hypertension and other comorbid diseases</a:t>
            </a:r>
            <a:endParaRPr/>
          </a:p>
          <a:p>
            <a:pPr marL="171450" marR="0" lvl="0" indent="-171450" algn="l" rtl="0">
              <a:lnSpc>
                <a:spcPct val="100000"/>
              </a:lnSpc>
              <a:spcBef>
                <a:spcPts val="0"/>
              </a:spcBef>
              <a:spcAft>
                <a:spcPts val="0"/>
              </a:spcAft>
              <a:buClr>
                <a:schemeClr val="dk1"/>
              </a:buClr>
              <a:buSzPts val="1200"/>
              <a:buFont typeface="Arial"/>
              <a:buChar char="•"/>
            </a:pPr>
            <a:r>
              <a:rPr lang="en-US" sz="1200"/>
              <a:t>Greater medication adherence and greater patient satisfaction with care with team-based care compared to traditional care</a:t>
            </a:r>
            <a:endParaRPr/>
          </a:p>
          <a:p>
            <a:pPr marL="171450" marR="0" lvl="0" indent="-171450" algn="l" rtl="0">
              <a:lnSpc>
                <a:spcPct val="100000"/>
              </a:lnSpc>
              <a:spcBef>
                <a:spcPts val="0"/>
              </a:spcBef>
              <a:spcAft>
                <a:spcPts val="0"/>
              </a:spcAft>
              <a:buClr>
                <a:schemeClr val="dk1"/>
              </a:buClr>
              <a:buSzPts val="1200"/>
              <a:buFont typeface="Arial"/>
              <a:buChar char="•"/>
            </a:pPr>
            <a:r>
              <a:rPr lang="en-US"/>
              <a:t>Clinical, economic, and quality-of-life outcomes improve when pharmacists routinely screen patients for blood pressure control and medication adherence as part of team-based care</a:t>
            </a:r>
            <a:endParaRPr/>
          </a:p>
          <a:p>
            <a:pPr marL="171450" lvl="0" indent="-95250" algn="l" rtl="0">
              <a:spcBef>
                <a:spcPts val="0"/>
              </a:spcBef>
              <a:spcAft>
                <a:spcPts val="0"/>
              </a:spcAft>
              <a:buClr>
                <a:schemeClr val="dk1"/>
              </a:buClr>
              <a:buSzPts val="1200"/>
              <a:buFont typeface="Arial"/>
              <a:buNone/>
            </a:pPr>
            <a:endParaRPr/>
          </a:p>
        </p:txBody>
      </p:sp>
      <p:sp>
        <p:nvSpPr>
          <p:cNvPr id="178" name="Google Shape;17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ad2002bda8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2ad2002bda8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None/>
            </a:pPr>
            <a:r>
              <a:rPr lang="en-US"/>
              <a:t>Pharmacy Technician involvement can play an instrumental role in expanding and optimizing MTM services.</a:t>
            </a:r>
            <a:endParaRPr/>
          </a:p>
          <a:p>
            <a:pPr marL="76200" lvl="0" indent="0" algn="l" rtl="0">
              <a:spcBef>
                <a:spcPts val="0"/>
              </a:spcBef>
              <a:spcAft>
                <a:spcPts val="0"/>
              </a:spcAft>
              <a:buNone/>
            </a:pPr>
            <a:endParaRPr/>
          </a:p>
          <a:p>
            <a:pPr marL="76200" lvl="0" indent="0" algn="l" rtl="0">
              <a:spcBef>
                <a:spcPts val="0"/>
              </a:spcBef>
              <a:spcAft>
                <a:spcPts val="0"/>
              </a:spcAft>
              <a:buNone/>
            </a:pPr>
            <a:r>
              <a:rPr lang="en-US"/>
              <a:t>An Observational study published in the Journal for the American Pharmacist Association in 2018 showed that by expanding MTM services and programs to include pharmacy technicians; both pharmacists and pharmacy technicians were more satisfied with their work</a:t>
            </a:r>
            <a:endParaRPr/>
          </a:p>
          <a:p>
            <a:pPr marL="457200" lvl="0" indent="-317500" algn="l" rtl="0">
              <a:spcBef>
                <a:spcPts val="0"/>
              </a:spcBef>
              <a:spcAft>
                <a:spcPts val="0"/>
              </a:spcAft>
              <a:buSzPts val="1400"/>
              <a:buChar char="-"/>
            </a:pPr>
            <a:r>
              <a:rPr lang="en-US"/>
              <a:t>Pharmacy techs are in a prime position to identify eligible patients for MTM services and identifying MTM opportunities</a:t>
            </a:r>
            <a:endParaRPr/>
          </a:p>
          <a:p>
            <a:pPr marL="0" lvl="0" indent="0" algn="l" rtl="0">
              <a:spcBef>
                <a:spcPts val="0"/>
              </a:spcBef>
              <a:spcAft>
                <a:spcPts val="0"/>
              </a:spcAft>
              <a:buNone/>
            </a:pPr>
            <a:endParaRPr/>
          </a:p>
          <a:p>
            <a:pPr marL="0" lvl="0" indent="0" algn="l" rtl="0">
              <a:spcBef>
                <a:spcPts val="0"/>
              </a:spcBef>
              <a:spcAft>
                <a:spcPts val="0"/>
              </a:spcAft>
              <a:buNone/>
            </a:pPr>
            <a:r>
              <a:rPr lang="en-US"/>
              <a:t>A follow up study published by the American Pharmacist association in 2019 assessed the Implementation of technician-driven MTM program in community pharmacies and showed that expanding technician roles to include MTM services could help streamline MTM workflow and increase technician confidence with MTM services</a:t>
            </a:r>
            <a:endParaRPr/>
          </a:p>
          <a:p>
            <a:pPr marL="457200" lvl="0" indent="-317500" algn="l" rtl="0">
              <a:spcBef>
                <a:spcPts val="0"/>
              </a:spcBef>
              <a:spcAft>
                <a:spcPts val="0"/>
              </a:spcAft>
              <a:buSzPts val="1400"/>
              <a:buChar char="-"/>
            </a:pPr>
            <a:r>
              <a:rPr lang="en-US"/>
              <a:t>Pharmacists and technicians reported that the program streamlined workflow, and expanded technicians' role and confidence</a:t>
            </a:r>
            <a:endParaRPr/>
          </a:p>
          <a:p>
            <a:pPr marL="0" lvl="0" indent="0" algn="l" rtl="0">
              <a:spcBef>
                <a:spcPts val="0"/>
              </a:spcBef>
              <a:spcAft>
                <a:spcPts val="0"/>
              </a:spcAft>
              <a:buNone/>
            </a:pPr>
            <a:r>
              <a:rPr lang="en-US"/>
              <a:t>By allowing pharmacy technicians to have an active role in MTM services and programs, pharmacists can spend more time on clinical aspects and direct patient care while continuing to expand MTM programs through increased patient identification and communication</a:t>
            </a:r>
            <a:endParaRPr/>
          </a:p>
          <a:p>
            <a:pPr marL="0" marR="0" lvl="0" indent="0" algn="l" rtl="0">
              <a:lnSpc>
                <a:spcPct val="100000"/>
              </a:lnSpc>
              <a:spcBef>
                <a:spcPts val="0"/>
              </a:spcBef>
              <a:spcAft>
                <a:spcPts val="0"/>
              </a:spcAft>
              <a:buNone/>
            </a:pPr>
            <a:endParaRPr/>
          </a:p>
        </p:txBody>
      </p:sp>
      <p:sp>
        <p:nvSpPr>
          <p:cNvPr id="196" name="Google Shape;196;g2ad2002bda8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ad2002bda8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2ad2002bda8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Cardiovascular MTM Components for Technicians:</a:t>
            </a:r>
            <a:endParaRPr/>
          </a:p>
          <a:p>
            <a:pPr marL="0" lvl="0" indent="0" algn="l" rtl="0">
              <a:spcBef>
                <a:spcPts val="0"/>
              </a:spcBef>
              <a:spcAft>
                <a:spcPts val="0"/>
              </a:spcAft>
              <a:buNone/>
            </a:pPr>
            <a:endParaRPr/>
          </a:p>
          <a:p>
            <a:pPr marL="0" lvl="0" indent="0" algn="l" rtl="0">
              <a:spcBef>
                <a:spcPts val="0"/>
              </a:spcBef>
              <a:spcAft>
                <a:spcPts val="0"/>
              </a:spcAft>
              <a:buNone/>
            </a:pPr>
            <a:r>
              <a:rPr lang="en-US"/>
              <a:t>As pharmacy technicians roles and education continues to expand to encompass MTM services their role in Cardiovascular risk reduction will continue to grow</a:t>
            </a:r>
            <a:endParaRPr/>
          </a:p>
          <a:p>
            <a:pPr marL="0" lvl="0" indent="0" algn="l" rtl="0">
              <a:spcBef>
                <a:spcPts val="0"/>
              </a:spcBef>
              <a:spcAft>
                <a:spcPts val="0"/>
              </a:spcAft>
              <a:buNone/>
            </a:pPr>
            <a:endParaRPr/>
          </a:p>
          <a:p>
            <a:pPr marL="0" lvl="0" indent="0" algn="l" rtl="0">
              <a:spcBef>
                <a:spcPts val="0"/>
              </a:spcBef>
              <a:spcAft>
                <a:spcPts val="0"/>
              </a:spcAft>
              <a:buNone/>
            </a:pPr>
            <a:r>
              <a:rPr lang="en-US"/>
              <a:t>A recent study published in the Jornal for the American Pharmacist in 2022 assessed the value of technician involvement to help improve patient outcomes in cardiovascular disease: </a:t>
            </a:r>
            <a:endParaRPr/>
          </a:p>
          <a:p>
            <a:pPr marL="0" lvl="0" indent="0" algn="l" rtl="0">
              <a:spcBef>
                <a:spcPts val="0"/>
              </a:spcBef>
              <a:spcAft>
                <a:spcPts val="0"/>
              </a:spcAft>
              <a:buNone/>
            </a:pPr>
            <a:endParaRPr/>
          </a:p>
          <a:p>
            <a:pPr marL="0" lvl="0" indent="0" algn="l" rtl="0">
              <a:spcBef>
                <a:spcPts val="0"/>
              </a:spcBef>
              <a:spcAft>
                <a:spcPts val="0"/>
              </a:spcAft>
              <a:buNone/>
            </a:pPr>
            <a:r>
              <a:rPr lang="en-US"/>
              <a:t>Following protocol development and technician training; technician roles in Cardiovascular MTM can include services such as:</a:t>
            </a:r>
            <a:endParaRPr/>
          </a:p>
          <a:p>
            <a:pPr marL="457200" lvl="0" indent="-317500" algn="l" rtl="0">
              <a:spcBef>
                <a:spcPts val="0"/>
              </a:spcBef>
              <a:spcAft>
                <a:spcPts val="0"/>
              </a:spcAft>
              <a:buSzPts val="1400"/>
              <a:buChar char="-"/>
            </a:pPr>
            <a:r>
              <a:rPr lang="en-US"/>
              <a:t>Identification of patients past due for labwork</a:t>
            </a:r>
            <a:endParaRPr/>
          </a:p>
          <a:p>
            <a:pPr marL="457200" lvl="0" indent="-317500" algn="l" rtl="0">
              <a:spcBef>
                <a:spcPts val="0"/>
              </a:spcBef>
              <a:spcAft>
                <a:spcPts val="0"/>
              </a:spcAft>
              <a:buSzPts val="1400"/>
              <a:buChar char="-"/>
            </a:pPr>
            <a:r>
              <a:rPr lang="en-US"/>
              <a:t>Determining whether patients were at low-density lipoprotein cholesterol (LDL) and (HDL) goals</a:t>
            </a:r>
            <a:endParaRPr/>
          </a:p>
          <a:p>
            <a:pPr marL="457200" lvl="0" indent="-317500" algn="l" rtl="0">
              <a:spcBef>
                <a:spcPts val="0"/>
              </a:spcBef>
              <a:spcAft>
                <a:spcPts val="0"/>
              </a:spcAft>
              <a:buSzPts val="1400"/>
              <a:buChar char="-"/>
            </a:pPr>
            <a:r>
              <a:rPr lang="en-US"/>
              <a:t>Assessment of lab values to determine if patients were on appropriate statin intensity</a:t>
            </a:r>
            <a:endParaRPr/>
          </a:p>
          <a:p>
            <a:pPr marL="457200" lvl="0" indent="-317500" algn="l" rtl="0">
              <a:spcBef>
                <a:spcPts val="0"/>
              </a:spcBef>
              <a:spcAft>
                <a:spcPts val="0"/>
              </a:spcAft>
              <a:buSzPts val="1400"/>
              <a:buChar char="-"/>
            </a:pPr>
            <a:r>
              <a:rPr lang="en-US"/>
              <a:t>Assessment of patient adherence to medications</a:t>
            </a:r>
            <a:endParaRPr/>
          </a:p>
          <a:p>
            <a:pPr marL="457200" lvl="0" indent="-317500" algn="l" rtl="0">
              <a:spcBef>
                <a:spcPts val="0"/>
              </a:spcBef>
              <a:spcAft>
                <a:spcPts val="0"/>
              </a:spcAft>
              <a:buSzPts val="1400"/>
              <a:buChar char="-"/>
            </a:pPr>
            <a:r>
              <a:rPr lang="en-US"/>
              <a:t>Evaluation of BP control</a:t>
            </a:r>
            <a:endParaRPr/>
          </a:p>
          <a:p>
            <a:pPr marL="457200" lvl="0" indent="-317500" algn="l" rtl="0">
              <a:spcBef>
                <a:spcPts val="0"/>
              </a:spcBef>
              <a:spcAft>
                <a:spcPts val="0"/>
              </a:spcAft>
              <a:buSzPts val="1400"/>
              <a:buChar char="-"/>
            </a:pPr>
            <a:r>
              <a:rPr lang="en-US"/>
              <a:t>Communicate with patients who have met their goals</a:t>
            </a:r>
            <a:endParaRPr/>
          </a:p>
          <a:p>
            <a:pPr marL="457200" lvl="0" indent="-317500" algn="l" rtl="0">
              <a:spcBef>
                <a:spcPts val="0"/>
              </a:spcBef>
              <a:spcAft>
                <a:spcPts val="0"/>
              </a:spcAft>
              <a:buSzPts val="1400"/>
              <a:buChar char="-"/>
            </a:pPr>
            <a:r>
              <a:rPr lang="en-US"/>
              <a:t>Notify pharmacists of uncontrolled or nonadherent patients who would benefit from additional follow up</a:t>
            </a:r>
            <a:endParaRPr/>
          </a:p>
          <a:p>
            <a:pPr marL="0" lvl="0" indent="0" algn="l" rtl="0">
              <a:spcBef>
                <a:spcPts val="0"/>
              </a:spcBef>
              <a:spcAft>
                <a:spcPts val="0"/>
              </a:spcAft>
              <a:buNone/>
            </a:pPr>
            <a:endParaRPr/>
          </a:p>
          <a:p>
            <a:pPr marL="0" lvl="0" indent="0" algn="l" rtl="0">
              <a:spcBef>
                <a:spcPts val="0"/>
              </a:spcBef>
              <a:spcAft>
                <a:spcPts val="0"/>
              </a:spcAft>
              <a:buNone/>
            </a:pPr>
            <a:r>
              <a:rPr lang="en-US"/>
              <a:t>~70%  reached LDL goals versus 58% in the pharmacist-driven group; Nearly 90% those in the technician-enhanced group achieved BP goals versus 86% in the pharmacist-driven group. </a:t>
            </a:r>
            <a:endParaRPr/>
          </a:p>
          <a:p>
            <a:pPr marL="0" lvl="0" indent="0" algn="l" rtl="0">
              <a:spcBef>
                <a:spcPts val="0"/>
              </a:spcBef>
              <a:spcAft>
                <a:spcPts val="0"/>
              </a:spcAft>
              <a:buNone/>
            </a:pPr>
            <a:r>
              <a:rPr lang="en-US"/>
              <a:t>Importantly the percentage of encounters handled by pharmacists in the prior system was 84%, compared with 45% in the technician-enhanced group .</a:t>
            </a:r>
            <a:endParaRPr/>
          </a:p>
          <a:p>
            <a:pPr marL="0" lvl="0" indent="0" algn="l" rtl="0">
              <a:spcBef>
                <a:spcPts val="0"/>
              </a:spcBef>
              <a:spcAft>
                <a:spcPts val="0"/>
              </a:spcAft>
              <a:buNone/>
            </a:pPr>
            <a:endParaRPr/>
          </a:p>
        </p:txBody>
      </p:sp>
      <p:sp>
        <p:nvSpPr>
          <p:cNvPr id="206" name="Google Shape;206;g2ad2002bda8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Approximately one-half of the star rating performance measures can be influenced directly by community pharmacists working in conjunction with payers (PBM)s</a:t>
            </a:r>
            <a:endParaRPr/>
          </a:p>
          <a:p>
            <a:pPr marL="0" lvl="0" indent="0" algn="l" rtl="0">
              <a:spcBef>
                <a:spcPts val="0"/>
              </a:spcBef>
              <a:spcAft>
                <a:spcPts val="0"/>
              </a:spcAft>
              <a:buNone/>
            </a:pPr>
            <a:endParaRPr/>
          </a:p>
          <a:p>
            <a:pPr marL="0" lvl="0" indent="0" algn="l" rtl="0">
              <a:spcBef>
                <a:spcPts val="0"/>
              </a:spcBef>
              <a:spcAft>
                <a:spcPts val="0"/>
              </a:spcAft>
              <a:buNone/>
            </a:pPr>
            <a:r>
              <a:rPr lang="en-US" b="0" i="0">
                <a:solidFill>
                  <a:srgbClr val="121212"/>
                </a:solidFill>
                <a:latin typeface="Inter"/>
                <a:ea typeface="Inter"/>
                <a:cs typeface="Inter"/>
                <a:sym typeface="Inter"/>
              </a:rPr>
              <a:t>(CMS) created the Star Ratings to help Medicare beneficiaries select health and drug coverage. Plans are rated on a 1-to-5 scale, with 1 star indicating poor performance and 5 stars representing excellent performance.</a:t>
            </a:r>
            <a:endParaRPr/>
          </a:p>
          <a:p>
            <a:pPr marL="0" lvl="0" indent="0" algn="l" rtl="0">
              <a:spcBef>
                <a:spcPts val="0"/>
              </a:spcBef>
              <a:spcAft>
                <a:spcPts val="0"/>
              </a:spcAft>
              <a:buNone/>
            </a:pPr>
            <a:endParaRPr b="0" i="0">
              <a:solidFill>
                <a:srgbClr val="121212"/>
              </a:solidFill>
              <a:latin typeface="Inter"/>
              <a:ea typeface="Inter"/>
              <a:cs typeface="Inter"/>
              <a:sym typeface="Inter"/>
            </a:endParaRPr>
          </a:p>
          <a:p>
            <a:pPr marL="0" lvl="0" indent="0" algn="l" rtl="0">
              <a:spcBef>
                <a:spcPts val="0"/>
              </a:spcBef>
              <a:spcAft>
                <a:spcPts val="0"/>
              </a:spcAft>
              <a:buNone/>
            </a:pPr>
            <a:r>
              <a:rPr lang="en-US" b="0" i="0">
                <a:solidFill>
                  <a:srgbClr val="121212"/>
                </a:solidFill>
                <a:latin typeface="Inter"/>
                <a:ea typeface="Inter"/>
                <a:cs typeface="Inter"/>
                <a:sym typeface="Inter"/>
              </a:rPr>
              <a:t>Pharmacists can play an important role in improving Star Ratings through medication therapy management (MTM) services.</a:t>
            </a:r>
            <a:r>
              <a:rPr lang="en-US">
                <a:solidFill>
                  <a:srgbClr val="121212"/>
                </a:solidFill>
                <a:latin typeface="Inter"/>
                <a:ea typeface="Inter"/>
                <a:cs typeface="Inter"/>
                <a:sym typeface="Inter"/>
              </a:rPr>
              <a:t> * out of 10 ratings are related directly and indirectly to medication and can be potentially improved by pharmacist intervention. </a:t>
            </a:r>
            <a:endParaRPr>
              <a:solidFill>
                <a:srgbClr val="121212"/>
              </a:solidFill>
              <a:latin typeface="Inter"/>
              <a:ea typeface="Inter"/>
              <a:cs typeface="Inter"/>
              <a:sym typeface="Inter"/>
            </a:endParaRPr>
          </a:p>
          <a:p>
            <a:pPr marL="0" lvl="0" indent="0" algn="l" rtl="0">
              <a:spcBef>
                <a:spcPts val="0"/>
              </a:spcBef>
              <a:spcAft>
                <a:spcPts val="0"/>
              </a:spcAft>
              <a:buNone/>
            </a:pPr>
            <a:endParaRPr>
              <a:solidFill>
                <a:srgbClr val="121212"/>
              </a:solidFill>
              <a:latin typeface="Inter"/>
              <a:ea typeface="Inter"/>
              <a:cs typeface="Inter"/>
              <a:sym typeface="Inter"/>
            </a:endParaRPr>
          </a:p>
          <a:p>
            <a:pPr marL="0" lvl="0" indent="0" algn="l" rtl="0">
              <a:spcBef>
                <a:spcPts val="0"/>
              </a:spcBef>
              <a:spcAft>
                <a:spcPts val="0"/>
              </a:spcAft>
              <a:buNone/>
            </a:pPr>
            <a:r>
              <a:rPr lang="en-US"/>
              <a:t>Pharmacy based accessible programs like these can have potential implications and impacts for health care providers such as:</a:t>
            </a:r>
            <a:endParaRPr/>
          </a:p>
          <a:p>
            <a:pPr marL="171450" lvl="0" indent="-171450" algn="l" rtl="0">
              <a:spcBef>
                <a:spcPts val="0"/>
              </a:spcBef>
              <a:spcAft>
                <a:spcPts val="0"/>
              </a:spcAft>
              <a:buClr>
                <a:schemeClr val="dk1"/>
              </a:buClr>
              <a:buSzPts val="1200"/>
              <a:buFont typeface="Arial"/>
              <a:buChar char="•"/>
            </a:pPr>
            <a:r>
              <a:rPr lang="en-US"/>
              <a:t>Improved star ratings related to medication therapy can have a large impact on star ratings for providers</a:t>
            </a:r>
            <a:endParaRPr/>
          </a:p>
          <a:p>
            <a:pPr marL="171450" lvl="0" indent="-171450" algn="l" rtl="0">
              <a:spcBef>
                <a:spcPts val="0"/>
              </a:spcBef>
              <a:spcAft>
                <a:spcPts val="0"/>
              </a:spcAft>
              <a:buClr>
                <a:schemeClr val="dk1"/>
              </a:buClr>
              <a:buSzPts val="1200"/>
              <a:buFont typeface="Arial"/>
              <a:buChar char="•"/>
            </a:pPr>
            <a:r>
              <a:rPr lang="en-US"/>
              <a:t>Inattention to areas such as high-risk medications, antidiabetic pharmacotherapy, and medication adherence could lower a plan's star rating. </a:t>
            </a:r>
            <a:endParaRPr/>
          </a:p>
          <a:p>
            <a:pPr marL="171450" lvl="0" indent="-171450" algn="l" rtl="0">
              <a:spcBef>
                <a:spcPts val="0"/>
              </a:spcBef>
              <a:spcAft>
                <a:spcPts val="0"/>
              </a:spcAft>
              <a:buClr>
                <a:schemeClr val="dk1"/>
              </a:buClr>
              <a:buSzPts val="1200"/>
              <a:buFont typeface="Arial"/>
              <a:buChar char="•"/>
            </a:pPr>
            <a:r>
              <a:rPr lang="en-US"/>
              <a:t>Star ratings can directly impact beneficiary enrollment and enrollment can increase with improved star ratings</a:t>
            </a:r>
            <a:endParaRPr/>
          </a:p>
          <a:p>
            <a:pPr marL="0" lvl="0" indent="0" algn="l" rtl="0">
              <a:spcBef>
                <a:spcPts val="0"/>
              </a:spcBef>
              <a:spcAft>
                <a:spcPts val="0"/>
              </a:spcAft>
              <a:buNone/>
            </a:pPr>
            <a:endParaRPr/>
          </a:p>
        </p:txBody>
      </p:sp>
      <p:sp>
        <p:nvSpPr>
          <p:cNvPr id="216" name="Google Shape;21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Libre Franklin Medium"/>
              <a:buNone/>
            </a:pPr>
            <a:r>
              <a:rPr lang="en-US" sz="1400"/>
              <a:t>Some examples of Pharmacist Led Education and Interventions which affect Star Ratings related to Chronic Disease Management include:</a:t>
            </a:r>
            <a:endParaRPr/>
          </a:p>
          <a:p>
            <a:pPr marL="0" lvl="0" indent="0" algn="l" rtl="0">
              <a:spcBef>
                <a:spcPts val="600"/>
              </a:spcBef>
              <a:spcAft>
                <a:spcPts val="0"/>
              </a:spcAft>
              <a:buClr>
                <a:schemeClr val="dk1"/>
              </a:buClr>
              <a:buSzPts val="1400"/>
              <a:buFont typeface="Libre Franklin Medium"/>
              <a:buNone/>
            </a:pPr>
            <a:endParaRPr/>
          </a:p>
          <a:p>
            <a:pPr marL="0" lvl="0" indent="0" algn="l" rtl="0">
              <a:spcBef>
                <a:spcPts val="600"/>
              </a:spcBef>
              <a:spcAft>
                <a:spcPts val="0"/>
              </a:spcAft>
              <a:buClr>
                <a:schemeClr val="dk1"/>
              </a:buClr>
              <a:buSzPts val="1200"/>
              <a:buFont typeface="Libre Franklin Medium"/>
              <a:buNone/>
            </a:pPr>
            <a:r>
              <a:rPr lang="en-US" sz="1200"/>
              <a:t>Type 2 Diabetes: </a:t>
            </a:r>
            <a:endParaRPr/>
          </a:p>
          <a:p>
            <a:pPr marL="0" lvl="0" indent="0" algn="l" rtl="0">
              <a:spcBef>
                <a:spcPts val="600"/>
              </a:spcBef>
              <a:spcAft>
                <a:spcPts val="0"/>
              </a:spcAft>
              <a:buNone/>
            </a:pPr>
            <a:r>
              <a:rPr lang="en-US"/>
              <a:t>Blood Sugar Control</a:t>
            </a:r>
            <a:endParaRPr/>
          </a:p>
          <a:p>
            <a:pPr marL="0" lvl="0" indent="0" algn="l" rtl="0">
              <a:spcBef>
                <a:spcPts val="600"/>
              </a:spcBef>
              <a:spcAft>
                <a:spcPts val="0"/>
              </a:spcAft>
              <a:buNone/>
            </a:pPr>
            <a:r>
              <a:rPr lang="en-US" b="1">
                <a:latin typeface="Libre Franklin"/>
                <a:ea typeface="Libre Franklin"/>
                <a:cs typeface="Libre Franklin"/>
                <a:sym typeface="Libre Franklin"/>
              </a:rPr>
              <a:t>Statin Use with CVD Risk</a:t>
            </a:r>
            <a:endParaRPr b="1">
              <a:latin typeface="Libre Franklin"/>
              <a:ea typeface="Libre Franklin"/>
              <a:cs typeface="Libre Franklin"/>
              <a:sym typeface="Libre Franklin"/>
            </a:endParaRPr>
          </a:p>
          <a:p>
            <a:pPr marL="0" lvl="0" indent="0" algn="l" rtl="0">
              <a:spcBef>
                <a:spcPts val="600"/>
              </a:spcBef>
              <a:spcAft>
                <a:spcPts val="0"/>
              </a:spcAft>
              <a:buNone/>
            </a:pPr>
            <a:r>
              <a:rPr lang="en-US" b="1">
                <a:latin typeface="Libre Franklin"/>
                <a:ea typeface="Libre Franklin"/>
                <a:cs typeface="Libre Franklin"/>
                <a:sym typeface="Libre Franklin"/>
              </a:rPr>
              <a:t>Proper selection of antihypertensive therapy</a:t>
            </a:r>
            <a:endParaRPr b="1">
              <a:latin typeface="Libre Franklin"/>
              <a:ea typeface="Libre Franklin"/>
              <a:cs typeface="Libre Franklin"/>
              <a:sym typeface="Libre Franklin"/>
            </a:endParaRPr>
          </a:p>
          <a:p>
            <a:pPr marL="0" lvl="0" indent="0" algn="l" rtl="0">
              <a:spcBef>
                <a:spcPts val="600"/>
              </a:spcBef>
              <a:spcAft>
                <a:spcPts val="0"/>
              </a:spcAft>
              <a:buNone/>
            </a:pPr>
            <a:r>
              <a:rPr lang="en-US"/>
              <a:t>Hypoglycemia (management/education)</a:t>
            </a:r>
            <a:endParaRPr/>
          </a:p>
          <a:p>
            <a:pPr marL="0" lvl="0" indent="0" algn="l" rtl="0">
              <a:spcBef>
                <a:spcPts val="600"/>
              </a:spcBef>
              <a:spcAft>
                <a:spcPts val="0"/>
              </a:spcAft>
              <a:buNone/>
            </a:pPr>
            <a:endParaRPr sz="900"/>
          </a:p>
          <a:p>
            <a:pPr marL="0" lvl="0" indent="0" algn="l" rtl="0">
              <a:spcBef>
                <a:spcPts val="600"/>
              </a:spcBef>
              <a:spcAft>
                <a:spcPts val="0"/>
              </a:spcAft>
              <a:buClr>
                <a:schemeClr val="dk1"/>
              </a:buClr>
              <a:buSzPts val="1200"/>
              <a:buFont typeface="Libre Franklin Medium"/>
              <a:buNone/>
            </a:pPr>
            <a:r>
              <a:rPr lang="en-US" sz="1200"/>
              <a:t>Cardiovascular Disease: </a:t>
            </a:r>
            <a:endParaRPr/>
          </a:p>
          <a:p>
            <a:pPr marL="0" lvl="0" indent="0" algn="l" rtl="0">
              <a:spcBef>
                <a:spcPts val="600"/>
              </a:spcBef>
              <a:spcAft>
                <a:spcPts val="0"/>
              </a:spcAft>
              <a:buNone/>
            </a:pPr>
            <a:r>
              <a:rPr lang="en-US" sz="1200" b="1">
                <a:latin typeface="Libre Franklin"/>
                <a:ea typeface="Libre Franklin"/>
                <a:cs typeface="Libre Franklin"/>
                <a:sym typeface="Libre Franklin"/>
              </a:rPr>
              <a:t>Blood Pressure Monitoring </a:t>
            </a:r>
            <a:endParaRPr b="1">
              <a:latin typeface="Libre Franklin"/>
              <a:ea typeface="Libre Franklin"/>
              <a:cs typeface="Libre Franklin"/>
              <a:sym typeface="Libre Franklin"/>
            </a:endParaRPr>
          </a:p>
          <a:p>
            <a:pPr marL="0" lvl="0" indent="0" algn="l" rtl="0">
              <a:spcBef>
                <a:spcPts val="600"/>
              </a:spcBef>
              <a:spcAft>
                <a:spcPts val="0"/>
              </a:spcAft>
              <a:buNone/>
            </a:pPr>
            <a:r>
              <a:rPr lang="en-US" sz="1200" b="1">
                <a:latin typeface="Libre Franklin"/>
                <a:ea typeface="Libre Franklin"/>
                <a:cs typeface="Libre Franklin"/>
                <a:sym typeface="Libre Franklin"/>
              </a:rPr>
              <a:t>Cholesterol control (LDL,HDL,TGs,)</a:t>
            </a:r>
            <a:endParaRPr b="1">
              <a:latin typeface="Libre Franklin"/>
              <a:ea typeface="Libre Franklin"/>
              <a:cs typeface="Libre Franklin"/>
              <a:sym typeface="Libre Franklin"/>
            </a:endParaRPr>
          </a:p>
          <a:p>
            <a:pPr marL="0" lvl="0" indent="0" algn="l" rtl="0">
              <a:spcBef>
                <a:spcPts val="600"/>
              </a:spcBef>
              <a:spcAft>
                <a:spcPts val="0"/>
              </a:spcAft>
              <a:buClr>
                <a:schemeClr val="dk1"/>
              </a:buClr>
              <a:buSzPts val="900"/>
              <a:buFont typeface="Libre Franklin Medium"/>
              <a:buNone/>
            </a:pPr>
            <a:endParaRPr sz="900"/>
          </a:p>
          <a:p>
            <a:pPr marL="0" lvl="0" indent="0" algn="l" rtl="0">
              <a:spcBef>
                <a:spcPts val="600"/>
              </a:spcBef>
              <a:spcAft>
                <a:spcPts val="0"/>
              </a:spcAft>
              <a:buClr>
                <a:schemeClr val="dk1"/>
              </a:buClr>
              <a:buSzPts val="1200"/>
              <a:buFont typeface="Libre Franklin Medium"/>
              <a:buNone/>
            </a:pPr>
            <a:r>
              <a:rPr lang="en-US" sz="1200"/>
              <a:t>Asthma:</a:t>
            </a:r>
            <a:endParaRPr/>
          </a:p>
          <a:p>
            <a:pPr marL="0" lvl="0" indent="0" algn="l" rtl="0">
              <a:spcBef>
                <a:spcPts val="600"/>
              </a:spcBef>
              <a:spcAft>
                <a:spcPts val="0"/>
              </a:spcAft>
              <a:buNone/>
            </a:pPr>
            <a:r>
              <a:rPr lang="en-US" sz="1200" b="1">
                <a:latin typeface="Libre Franklin"/>
                <a:ea typeface="Libre Franklin"/>
                <a:cs typeface="Libre Franklin"/>
                <a:sym typeface="Libre Franklin"/>
              </a:rPr>
              <a:t>Proper selection of Beta-Blocker Therapy (use of cardioselective Beta Bl</a:t>
            </a:r>
            <a:r>
              <a:rPr lang="en-US" b="1">
                <a:latin typeface="Libre Franklin"/>
                <a:ea typeface="Libre Franklin"/>
                <a:cs typeface="Libre Franklin"/>
                <a:sym typeface="Libre Franklin"/>
              </a:rPr>
              <a:t>ockers in patients with CVD and respiratory disease</a:t>
            </a:r>
            <a:endParaRPr b="1">
              <a:latin typeface="Libre Franklin"/>
              <a:ea typeface="Libre Franklin"/>
              <a:cs typeface="Libre Franklin"/>
              <a:sym typeface="Libre Franklin"/>
            </a:endParaRPr>
          </a:p>
          <a:p>
            <a:pPr marL="0" lvl="0" indent="0" algn="l" rtl="0">
              <a:spcBef>
                <a:spcPts val="600"/>
              </a:spcBef>
              <a:spcAft>
                <a:spcPts val="0"/>
              </a:spcAft>
              <a:buNone/>
            </a:pPr>
            <a:r>
              <a:rPr lang="en-US" sz="1200"/>
              <a:t>SABA Overuse</a:t>
            </a:r>
            <a:endParaRPr/>
          </a:p>
          <a:p>
            <a:pPr marL="0" lvl="0" indent="0" algn="l" rtl="0">
              <a:spcBef>
                <a:spcPts val="0"/>
              </a:spcBef>
              <a:spcAft>
                <a:spcPts val="0"/>
              </a:spcAft>
              <a:buNone/>
            </a:pPr>
            <a:endParaRPr/>
          </a:p>
        </p:txBody>
      </p:sp>
      <p:sp>
        <p:nvSpPr>
          <p:cNvPr id="230" name="Google Shape;23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65d0c4a34b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265d0c4a34b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a:p>
        </p:txBody>
      </p:sp>
      <p:sp>
        <p:nvSpPr>
          <p:cNvPr id="239" name="Google Shape;239;g265d0c4a34b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b0adc599fd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2b0adc599fd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a:p>
        </p:txBody>
      </p:sp>
      <p:sp>
        <p:nvSpPr>
          <p:cNvPr id="248" name="Google Shape;248;g2b0adc599fd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ae9b87de4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2ae9b87de4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2ae9b87de4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 will give you a minute to read through the learning objectives for today's presentation.</a:t>
            </a:r>
            <a:endParaRPr/>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b0adc599fd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2b0adc599fd_1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g2b0adc599fd_1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Define MTM: A distinct service or group of services provided by health care providers, including pharmacists, to ensure the best therapeutic outcomes for patients.  </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US"/>
              <a:t>MTM can encompass annual comprehensive medication reviews and additional mtm services according to the patient’s needs and focuses on ongoing management to ensure therapeutic effectiveness and achieve optimal medication therapy goals.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Fact University of Michigan Poll on Healthy Aging</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The patient may require ongoing monitoring by pharmacists to address new or recurring medication-related problems.</a:t>
            </a:r>
            <a:endParaRPr/>
          </a:p>
          <a:p>
            <a:pPr marL="0" lvl="0" indent="0" algn="l" rtl="0">
              <a:spcBef>
                <a:spcPts val="0"/>
              </a:spcBef>
              <a:spcAft>
                <a:spcPts val="0"/>
              </a:spcAft>
              <a:buNone/>
            </a:pPr>
            <a:endParaRPr/>
          </a:p>
          <a:p>
            <a:pPr marL="0" lvl="0" indent="0" algn="l" rtl="0">
              <a:spcBef>
                <a:spcPts val="0"/>
              </a:spcBef>
              <a:spcAft>
                <a:spcPts val="0"/>
              </a:spcAft>
              <a:buNone/>
            </a:pPr>
            <a:r>
              <a:rPr lang="en-US"/>
              <a:t>According to the American Pharmacist Association: MTM Encompasses:</a:t>
            </a:r>
            <a:endParaRPr/>
          </a:p>
          <a:p>
            <a:pPr marL="0" lvl="0" indent="0" algn="l" rtl="0">
              <a:spcBef>
                <a:spcPts val="0"/>
              </a:spcBef>
              <a:spcAft>
                <a:spcPts val="0"/>
              </a:spcAft>
              <a:buNone/>
            </a:pPr>
            <a:r>
              <a:rPr lang="en-US"/>
              <a:t>Performing or monitoring health assessments and markers (BP, A1C%, Cholesterol)</a:t>
            </a:r>
            <a:endParaRPr/>
          </a:p>
          <a:p>
            <a:pPr marL="0" lvl="0" indent="0" algn="l" rtl="0">
              <a:spcBef>
                <a:spcPts val="0"/>
              </a:spcBef>
              <a:spcAft>
                <a:spcPts val="0"/>
              </a:spcAft>
              <a:buNone/>
            </a:pPr>
            <a:r>
              <a:rPr lang="en-US"/>
              <a:t>Performing a comprehensive medication reviews and mtm services which may encompass: formulating a medication treatment plan (Selection, initiation, modification, of therapy)</a:t>
            </a:r>
            <a:endParaRPr/>
          </a:p>
          <a:p>
            <a:pPr marL="0" lvl="0" indent="0" algn="l" rtl="0">
              <a:spcBef>
                <a:spcPts val="0"/>
              </a:spcBef>
              <a:spcAft>
                <a:spcPts val="0"/>
              </a:spcAft>
              <a:buNone/>
            </a:pPr>
            <a:r>
              <a:rPr lang="en-US"/>
              <a:t>Monitoring and evaluating the patient’s response to therapy, including safety and effectiveness</a:t>
            </a:r>
            <a:endParaRPr/>
          </a:p>
          <a:p>
            <a:pPr marL="0" lvl="0" indent="0" algn="l" rtl="0">
              <a:spcBef>
                <a:spcPts val="0"/>
              </a:spcBef>
              <a:spcAft>
                <a:spcPts val="0"/>
              </a:spcAft>
              <a:buNone/>
            </a:pPr>
            <a:r>
              <a:rPr lang="en-US"/>
              <a:t>Communicating with the patient’s primary care providers and with patients</a:t>
            </a:r>
            <a:endParaRPr/>
          </a:p>
          <a:p>
            <a:pPr marL="0" lvl="0" indent="0" algn="l" rtl="0">
              <a:spcBef>
                <a:spcPts val="0"/>
              </a:spcBef>
              <a:spcAft>
                <a:spcPts val="0"/>
              </a:spcAft>
              <a:buNone/>
            </a:pPr>
            <a:r>
              <a:rPr lang="en-US"/>
              <a:t>Providing education to enhance patient understanding of and adherence to medications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marR="0" lvl="0" indent="0" algn="l" rtl="0">
              <a:lnSpc>
                <a:spcPct val="100000"/>
              </a:lnSpc>
              <a:spcBef>
                <a:spcPts val="0"/>
              </a:spcBef>
              <a:spcAft>
                <a:spcPts val="0"/>
              </a:spcAft>
              <a:buNone/>
            </a:pPr>
            <a:endParaRPr/>
          </a:p>
        </p:txBody>
      </p:sp>
      <p:sp>
        <p:nvSpPr>
          <p:cNvPr id="100" name="Google Shape;100;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acccba720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g2acccba720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a:t>A study conducted in</a:t>
            </a:r>
            <a:r>
              <a:rPr lang="en-US" b="1">
                <a:latin typeface="Libre Franklin"/>
                <a:ea typeface="Libre Franklin"/>
                <a:cs typeface="Libre Franklin"/>
                <a:sym typeface="Libre Franklin"/>
              </a:rPr>
              <a:t> 2012  on Interventions to Improve Adherence</a:t>
            </a:r>
            <a:r>
              <a:rPr lang="en-US"/>
              <a:t> to Self-administered Medications for Chronic Diseases in the United States estimated that nonadherence costs the health care system more than 100 billion annually up to 300 billion annually</a:t>
            </a:r>
            <a:endParaRPr/>
          </a:p>
          <a:p>
            <a:pPr marL="0" marR="0" lvl="0" indent="0" algn="l" rtl="0">
              <a:lnSpc>
                <a:spcPct val="100000"/>
              </a:lnSpc>
              <a:spcBef>
                <a:spcPts val="0"/>
              </a:spcBef>
              <a:spcAft>
                <a:spcPts val="0"/>
              </a:spcAft>
              <a:buNone/>
            </a:pPr>
            <a:endParaRPr/>
          </a:p>
          <a:p>
            <a:pPr marL="0" lvl="0" indent="0" algn="l" rtl="0">
              <a:spcBef>
                <a:spcPts val="0"/>
              </a:spcBef>
              <a:spcAft>
                <a:spcPts val="0"/>
              </a:spcAft>
              <a:buClr>
                <a:schemeClr val="dk1"/>
              </a:buClr>
              <a:buFont typeface="Arial"/>
              <a:buNone/>
            </a:pPr>
            <a:r>
              <a:rPr lang="en-US"/>
              <a:t>Recent</a:t>
            </a:r>
            <a:r>
              <a:rPr lang="en-US" sz="1300"/>
              <a:t> Findings from Focus Groups on Medication Therapy Management has shown that </a:t>
            </a:r>
            <a:r>
              <a:rPr lang="en-US"/>
              <a:t>MTM continues to be underutilized with less than 50% of eligible patients receiving it. A recent study reported that 60% of patients were unaware of MTM services, and 86% of patients have never received a medication action plan. </a:t>
            </a:r>
            <a:endParaRPr/>
          </a:p>
          <a:p>
            <a:pPr marL="0" marR="0" lvl="0" indent="0" algn="l" rtl="0">
              <a:lnSpc>
                <a:spcPct val="100000"/>
              </a:lnSpc>
              <a:spcBef>
                <a:spcPts val="0"/>
              </a:spcBef>
              <a:spcAft>
                <a:spcPts val="0"/>
              </a:spcAft>
              <a:buNone/>
            </a:pPr>
            <a:endParaRPr/>
          </a:p>
          <a:p>
            <a:pPr marL="0" lvl="0" indent="0" algn="l" rtl="0">
              <a:spcBef>
                <a:spcPts val="0"/>
              </a:spcBef>
              <a:spcAft>
                <a:spcPts val="0"/>
              </a:spcAft>
              <a:buClr>
                <a:schemeClr val="dk1"/>
              </a:buClr>
              <a:buFont typeface="Arial"/>
              <a:buNone/>
            </a:pPr>
            <a:r>
              <a:rPr lang="en-US"/>
              <a:t>According to an Evaluation of MTM services for patients with cardiovascular disease in a self-insured employer health plan. Cardiovascular-related pharmacy, all-cause medical, and total expenditures were statistically lower among beneficiaries who received MTM services compared with those who did not.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MTM services had a positive ROI and demonstrated clinical significances by the increasing number of patients who achieved treatment goals and improved disease management</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endParaRPr/>
          </a:p>
          <a:p>
            <a:pPr marL="0" marR="0" lvl="0" indent="0" algn="l" rtl="0">
              <a:lnSpc>
                <a:spcPct val="100000"/>
              </a:lnSpc>
              <a:spcBef>
                <a:spcPts val="0"/>
              </a:spcBef>
              <a:spcAft>
                <a:spcPts val="0"/>
              </a:spcAft>
              <a:buNone/>
            </a:pPr>
            <a:endParaRPr/>
          </a:p>
        </p:txBody>
      </p:sp>
      <p:sp>
        <p:nvSpPr>
          <p:cNvPr id="109" name="Google Shape;109;g2acccba720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Cardiovascular MTM Components:</a:t>
            </a:r>
            <a:endParaRPr/>
          </a:p>
          <a:p>
            <a:pPr marL="171450" lvl="0" indent="-171450" algn="l" rtl="0">
              <a:spcBef>
                <a:spcPts val="0"/>
              </a:spcBef>
              <a:spcAft>
                <a:spcPts val="0"/>
              </a:spcAft>
              <a:buClr>
                <a:schemeClr val="dk1"/>
              </a:buClr>
              <a:buSzPts val="1200"/>
              <a:buFont typeface="Libre Franklin Medium"/>
              <a:buChar char="-"/>
            </a:pPr>
            <a:r>
              <a:rPr lang="en-US"/>
              <a:t>Interviewing the patient gather past medical health history including ascvd risk factors, cardiovascular medications and diagnoses and immunizations screening for patients who are candidates for those recommended in chronic coronary disease by the AHA and CDC including; flu, COVID, pneumonia, and rsv vaccinations</a:t>
            </a:r>
            <a:endParaRPr/>
          </a:p>
          <a:p>
            <a:pPr marL="171450" lvl="0" indent="-171450" algn="l" rtl="0">
              <a:spcBef>
                <a:spcPts val="0"/>
              </a:spcBef>
              <a:spcAft>
                <a:spcPts val="0"/>
              </a:spcAft>
              <a:buClr>
                <a:schemeClr val="dk1"/>
              </a:buClr>
              <a:buSzPts val="1200"/>
              <a:buFont typeface="Libre Franklin Medium"/>
              <a:buChar char="-"/>
            </a:pPr>
            <a:r>
              <a:rPr lang="en-US"/>
              <a:t>Evaluating the patient to detect symptoms that could be attributed to adverse events or side effects of their medications: cough with lisinopril, or myalgia with statin (counsel patient and discuss that an alternative statin or lower dose may help)</a:t>
            </a:r>
            <a:endParaRPr/>
          </a:p>
          <a:p>
            <a:pPr marL="171450" lvl="0" indent="-171450" algn="l" rtl="0">
              <a:spcBef>
                <a:spcPts val="0"/>
              </a:spcBef>
              <a:spcAft>
                <a:spcPts val="0"/>
              </a:spcAft>
              <a:buClr>
                <a:schemeClr val="dk1"/>
              </a:buClr>
              <a:buSzPts val="1200"/>
              <a:buFont typeface="Libre Franklin Medium"/>
              <a:buChar char="-"/>
            </a:pPr>
            <a:r>
              <a:rPr lang="en-US"/>
              <a:t>Evaluating the patient for effects related to drug drug interactions: multiple antihypertensives and at risk for dizziness/falls or additive nutrient depletion, CoQ10 depletion which has been shown to be beneficial in heart failure according to the Mayo clinic but is depleted by common cardiac drugs such as beta blockers)</a:t>
            </a:r>
            <a:endParaRPr/>
          </a:p>
          <a:p>
            <a:pPr marL="171450" lvl="0" indent="-184150" algn="l" rtl="0">
              <a:spcBef>
                <a:spcPts val="0"/>
              </a:spcBef>
              <a:spcAft>
                <a:spcPts val="0"/>
              </a:spcAft>
              <a:buClr>
                <a:schemeClr val="dk1"/>
              </a:buClr>
              <a:buSzPts val="1400"/>
              <a:buChar char="-"/>
            </a:pPr>
            <a:r>
              <a:rPr lang="en-US"/>
              <a:t>Assessing if patient is on guideline recommended therapy (first line) and assessing for barriers to patient adherence including the benefit of taking the medication daily as prescribed ensuring proper use, seeking cost effective alternatives or those covered by insurance</a:t>
            </a:r>
            <a:endParaRPr/>
          </a:p>
          <a:p>
            <a:pPr marL="171450" lvl="0" indent="-184150" algn="l" rtl="0">
              <a:spcBef>
                <a:spcPts val="0"/>
              </a:spcBef>
              <a:spcAft>
                <a:spcPts val="0"/>
              </a:spcAft>
              <a:buClr>
                <a:schemeClr val="dk1"/>
              </a:buClr>
              <a:buSzPts val="1400"/>
              <a:buChar char="-"/>
            </a:pPr>
            <a:r>
              <a:rPr lang="en-US"/>
              <a:t>Coaching patients to be empowered to manage their medications </a:t>
            </a:r>
            <a:endParaRPr/>
          </a:p>
          <a:p>
            <a:pPr marL="171450" lvl="0" indent="-184150" algn="l" rtl="0">
              <a:spcBef>
                <a:spcPts val="0"/>
              </a:spcBef>
              <a:spcAft>
                <a:spcPts val="0"/>
              </a:spcAft>
              <a:buClr>
                <a:schemeClr val="dk1"/>
              </a:buClr>
              <a:buSzPts val="1400"/>
              <a:buChar char="-"/>
            </a:pPr>
            <a:r>
              <a:rPr lang="en-US"/>
              <a:t>Providing education and training on the appropriate use of medications and monitoring </a:t>
            </a:r>
            <a:endParaRPr/>
          </a:p>
          <a:p>
            <a:pPr marL="171450" lvl="0" indent="-171450" algn="l" rtl="0">
              <a:spcBef>
                <a:spcPts val="0"/>
              </a:spcBef>
              <a:spcAft>
                <a:spcPts val="0"/>
              </a:spcAft>
              <a:buClr>
                <a:schemeClr val="dk1"/>
              </a:buClr>
              <a:buSzPts val="1200"/>
              <a:buFont typeface="Libre Franklin Medium"/>
              <a:buChar char="-"/>
            </a:pPr>
            <a:r>
              <a:rPr lang="en-US"/>
              <a:t>Interpreting, monitoring, and assessing the patient’s laboratory markers and home measurements (reviewing cholesterol lab markers and goals, recommending supportive supplements or lifestyle modifications, recommending self measured blood pressure and helping the patient obtain a cuff, educating for cuff use, goals, and relative lifestyle modifications</a:t>
            </a:r>
            <a:endParaRPr/>
          </a:p>
          <a:p>
            <a:pPr marL="0" lvl="0" indent="-88900" algn="l" rtl="0">
              <a:spcBef>
                <a:spcPts val="0"/>
              </a:spcBef>
              <a:spcAft>
                <a:spcPts val="0"/>
              </a:spcAft>
              <a:buClr>
                <a:schemeClr val="dk1"/>
              </a:buClr>
              <a:buSzPts val="1400"/>
              <a:buChar char="-"/>
            </a:pPr>
            <a:r>
              <a:rPr lang="en-US"/>
              <a:t>According to the 2023 AHA Guideline: Nonpharmacologic therapies, including healthy dietary habits and exercise, are recommended for all patients with chronic coronary disease (CCD).</a:t>
            </a:r>
            <a:endParaRPr/>
          </a:p>
          <a:p>
            <a:pPr marL="171450" lvl="0" indent="-184150" algn="l" rtl="0">
              <a:spcBef>
                <a:spcPts val="0"/>
              </a:spcBef>
              <a:spcAft>
                <a:spcPts val="0"/>
              </a:spcAft>
              <a:buClr>
                <a:schemeClr val="dk1"/>
              </a:buClr>
              <a:buSzPts val="1400"/>
              <a:buChar char="-"/>
            </a:pPr>
            <a:r>
              <a:rPr lang="en-US"/>
              <a:t>Lifestyle Modifications recommended by the AHA for CV Care include (Nutritional counseling, Weight management, Blood pressure management, Lipid management, Diabetes management, Tobacco cessation, physical activity/ exercise</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None/>
            </a:pPr>
            <a:endParaRPr/>
          </a:p>
        </p:txBody>
      </p:sp>
      <p:sp>
        <p:nvSpPr>
          <p:cNvPr id="118" name="Google Shape;11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ad2002bda8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2ad2002bda8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CLINICAL PRACTICE GUIDELINE 2023 AHA/ACC/ACCP/ASPC/NLA/PCNA Guideline for the Management of Patients With Chronic Coronary Disease: A Report of the American Heart Association/American College of Cardiology Joint Committee on Clinical Practice Guidelines</a:t>
            </a:r>
            <a:endParaRPr/>
          </a:p>
          <a:p>
            <a:pPr marL="0" lvl="0" indent="0" algn="l" rtl="0">
              <a:spcBef>
                <a:spcPts val="0"/>
              </a:spcBef>
              <a:spcAft>
                <a:spcPts val="0"/>
              </a:spcAft>
              <a:buNone/>
            </a:pPr>
            <a:endParaRPr/>
          </a:p>
          <a:p>
            <a:pPr marL="0" lvl="0" indent="0" algn="l" rtl="0">
              <a:spcBef>
                <a:spcPts val="0"/>
              </a:spcBef>
              <a:spcAft>
                <a:spcPts val="0"/>
              </a:spcAft>
              <a:buNone/>
            </a:pPr>
            <a:r>
              <a:rPr lang="en-US"/>
              <a:t>Team Based Care Approach: The 2023 guidelines emphasized a team-based, patient-centered care that considers social determinants of health along with associated costs while incorporating shared decision-making in risk assessment, testing, and treatment.</a:t>
            </a:r>
            <a:endParaRPr/>
          </a:p>
          <a:p>
            <a:pPr marL="0" lvl="0" indent="0" algn="l" rtl="0">
              <a:spcBef>
                <a:spcPts val="0"/>
              </a:spcBef>
              <a:spcAft>
                <a:spcPts val="0"/>
              </a:spcAft>
              <a:buNone/>
            </a:pPr>
            <a:endParaRPr/>
          </a:p>
          <a:p>
            <a:pPr marL="0" lvl="0" indent="0" algn="l" rtl="0">
              <a:spcBef>
                <a:spcPts val="0"/>
              </a:spcBef>
              <a:spcAft>
                <a:spcPts val="0"/>
              </a:spcAft>
              <a:buNone/>
            </a:pPr>
            <a:r>
              <a:rPr lang="en-US"/>
              <a:t>The evolution of SGLT2 Inhibitors in Cardiovascular Guidelines:</a:t>
            </a:r>
            <a:endParaRPr/>
          </a:p>
          <a:p>
            <a:pPr marL="0" lvl="0" indent="0" algn="l" rtl="0">
              <a:spcBef>
                <a:spcPts val="0"/>
              </a:spcBef>
              <a:spcAft>
                <a:spcPts val="0"/>
              </a:spcAft>
              <a:buNone/>
            </a:pPr>
            <a:endParaRPr/>
          </a:p>
          <a:p>
            <a:pPr marL="0" lvl="0" indent="0" algn="l" rtl="0">
              <a:spcBef>
                <a:spcPts val="0"/>
              </a:spcBef>
              <a:spcAft>
                <a:spcPts val="0"/>
              </a:spcAft>
              <a:buNone/>
            </a:pPr>
            <a:r>
              <a:rPr lang="en-US"/>
              <a:t>2019 - American Heart Association Primary Prevention of Cardiovascular Guidelines : For patients with T2DM who have additional cardiovascular risk factors, it is </a:t>
            </a:r>
            <a:r>
              <a:rPr lang="en-US" b="1">
                <a:latin typeface="Libre Franklin"/>
                <a:ea typeface="Libre Franklin"/>
                <a:cs typeface="Libre Franklin"/>
                <a:sym typeface="Libre Franklin"/>
              </a:rPr>
              <a:t>reasonable to initiate </a:t>
            </a:r>
            <a:r>
              <a:rPr lang="en-US"/>
              <a:t>SGLT-2i or GLP-1 RA. </a:t>
            </a:r>
            <a:endParaRPr/>
          </a:p>
          <a:p>
            <a:pPr marL="0" lvl="0" indent="0" algn="l" rtl="0">
              <a:spcBef>
                <a:spcPts val="0"/>
              </a:spcBef>
              <a:spcAft>
                <a:spcPts val="0"/>
              </a:spcAft>
              <a:buNone/>
            </a:pPr>
            <a:endParaRPr/>
          </a:p>
          <a:p>
            <a:pPr marL="0" lvl="0" indent="0" algn="l" rtl="0">
              <a:spcBef>
                <a:spcPts val="0"/>
              </a:spcBef>
              <a:spcAft>
                <a:spcPts val="0"/>
              </a:spcAft>
              <a:buNone/>
            </a:pPr>
            <a:r>
              <a:rPr lang="en-US"/>
              <a:t>2020 - American Diabetes Association: In patients with T2DM who have established ASCVD, SGLT-2i or GLP-1 RA are </a:t>
            </a:r>
            <a:r>
              <a:rPr lang="en-US" b="1">
                <a:latin typeface="Libre Franklin"/>
                <a:ea typeface="Libre Franklin"/>
                <a:cs typeface="Libre Franklin"/>
                <a:sym typeface="Libre Franklin"/>
              </a:rPr>
              <a:t>recommended as add-on therapies. SGLT-2 inhibitors preferred in patients who are at risk for HF. </a:t>
            </a:r>
            <a:endParaRPr b="1">
              <a:latin typeface="Libre Franklin"/>
              <a:ea typeface="Libre Franklin"/>
              <a:cs typeface="Libre Franklin"/>
              <a:sym typeface="Libre Franklin"/>
            </a:endParaRPr>
          </a:p>
          <a:p>
            <a:pPr marL="0" lvl="0" indent="0" algn="l" rtl="0">
              <a:spcBef>
                <a:spcPts val="0"/>
              </a:spcBef>
              <a:spcAft>
                <a:spcPts val="0"/>
              </a:spcAft>
              <a:buNone/>
            </a:pPr>
            <a:endParaRPr/>
          </a:p>
          <a:p>
            <a:pPr marL="0" lvl="0" indent="0" algn="l" rtl="0">
              <a:spcBef>
                <a:spcPts val="0"/>
              </a:spcBef>
              <a:spcAft>
                <a:spcPts val="0"/>
              </a:spcAft>
              <a:buNone/>
            </a:pPr>
            <a:r>
              <a:rPr lang="en-US"/>
              <a:t>2023: </a:t>
            </a:r>
            <a:r>
              <a:rPr lang="en-US" b="1">
                <a:latin typeface="Libre Franklin"/>
                <a:ea typeface="Libre Franklin"/>
                <a:cs typeface="Libre Franklin"/>
                <a:sym typeface="Libre Franklin"/>
              </a:rPr>
              <a:t>HF with reduced ejection fraction (with or without type 2 diabetes), SGLT2 inhibitors reduce the risk of cardiovascular death and HF hospitalization and improve functional capacity and QOL</a:t>
            </a:r>
            <a:endParaRPr b="1">
              <a:latin typeface="Libre Franklin"/>
              <a:ea typeface="Libre Franklin"/>
              <a:cs typeface="Libre Franklin"/>
              <a:sym typeface="Libre Franklin"/>
            </a:endParaRPr>
          </a:p>
          <a:p>
            <a:pPr marL="0" lvl="0" indent="0" algn="l" rtl="0">
              <a:spcBef>
                <a:spcPts val="0"/>
              </a:spcBef>
              <a:spcAft>
                <a:spcPts val="0"/>
              </a:spcAft>
              <a:buNone/>
            </a:pPr>
            <a:r>
              <a:rPr lang="en-US" b="1">
                <a:latin typeface="Libre Franklin"/>
                <a:ea typeface="Libre Franklin"/>
                <a:cs typeface="Libre Franklin"/>
                <a:sym typeface="Libre Franklin"/>
              </a:rPr>
              <a:t>HF with preserved ejection fraction  (with or without type 2 diabetes), SGLT2 inhibitors reduced the risk of HF hospitalization or cardiovascular death </a:t>
            </a:r>
            <a:endParaRPr b="1">
              <a:latin typeface="Libre Franklin"/>
              <a:ea typeface="Libre Franklin"/>
              <a:cs typeface="Libre Franklin"/>
              <a:sym typeface="Libre Franklin"/>
            </a:endParaRPr>
          </a:p>
          <a:p>
            <a:pPr marL="0" lvl="0" indent="0" algn="l" rtl="0">
              <a:spcBef>
                <a:spcPts val="0"/>
              </a:spcBef>
              <a:spcAft>
                <a:spcPts val="0"/>
              </a:spcAft>
              <a:buNone/>
            </a:pPr>
            <a:r>
              <a:rPr lang="en-US"/>
              <a:t>EMPERORPRESERVED (Evaluation of the effects of sodium-glucose co-transporter 2 inhibition with empagliflozin on morbidity and mortality in patients with chronic heart failure and a preserved ejection fraction) trial</a:t>
            </a:r>
            <a:endParaRPr/>
          </a:p>
          <a:p>
            <a:pPr marL="0" lvl="0" indent="0" algn="l" rtl="0">
              <a:spcBef>
                <a:spcPts val="0"/>
              </a:spcBef>
              <a:spcAft>
                <a:spcPts val="0"/>
              </a:spcAft>
              <a:buNone/>
            </a:pPr>
            <a:endParaRPr/>
          </a:p>
          <a:p>
            <a:pPr marL="0" lvl="0" indent="0" algn="l" rtl="0">
              <a:spcBef>
                <a:spcPts val="0"/>
              </a:spcBef>
              <a:spcAft>
                <a:spcPts val="0"/>
              </a:spcAft>
              <a:buNone/>
            </a:pPr>
            <a:r>
              <a:rPr lang="en-US"/>
              <a:t>Of the four approved SGLT2 Inhibitors in the US two have updated Product Package Information to reflect Guidelines:Empagliflozin and Dapagliflozin: To reduce the risk of cardiovascular death and hospitalization for heart failure in adults with heart failure.</a:t>
            </a:r>
            <a:endParaRPr/>
          </a:p>
          <a:p>
            <a:pPr marL="0" lvl="0" indent="0" algn="l" rtl="0">
              <a:spcBef>
                <a:spcPts val="0"/>
              </a:spcBef>
              <a:spcAft>
                <a:spcPts val="0"/>
              </a:spcAft>
              <a:buNone/>
            </a:pPr>
            <a:endParaRPr/>
          </a:p>
          <a:p>
            <a:pPr marL="0" lvl="0" indent="0" algn="l" rtl="0">
              <a:spcBef>
                <a:spcPts val="0"/>
              </a:spcBef>
              <a:spcAft>
                <a:spcPts val="0"/>
              </a:spcAft>
              <a:buNone/>
            </a:pPr>
            <a:r>
              <a:rPr lang="en-US"/>
              <a:t>At this time no GLP1s have updated indications to approve use in CV disease without T2DM but a recent study titled Semaglutide Improved Cardiovascular Health in People Without Diabetes may affect future labeling indications and guidelines</a:t>
            </a:r>
            <a:endParaRPr/>
          </a:p>
          <a:p>
            <a:pPr marL="0" lvl="0" indent="0" algn="l" rtl="0">
              <a:spcBef>
                <a:spcPts val="0"/>
              </a:spcBef>
              <a:spcAft>
                <a:spcPts val="0"/>
              </a:spcAft>
              <a:buNone/>
            </a:pPr>
            <a:endParaRPr/>
          </a:p>
          <a:p>
            <a:pPr marL="0" lvl="0" indent="0" algn="l" rtl="0">
              <a:spcBef>
                <a:spcPts val="0"/>
              </a:spcBef>
              <a:spcAft>
                <a:spcPts val="0"/>
              </a:spcAft>
              <a:buNone/>
            </a:pPr>
            <a:r>
              <a:rPr lang="en-US"/>
              <a:t>The Immunization Recommendations have not changed with the AHA but the vaccine used to prevent Pneumococcal disease has been updated as of April 2023 the FDA approved Prevnar 20 for prevention of pneumococcal disease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marR="0" lvl="0" indent="0" algn="l" rtl="0">
              <a:lnSpc>
                <a:spcPct val="100000"/>
              </a:lnSpc>
              <a:spcBef>
                <a:spcPts val="0"/>
              </a:spcBef>
              <a:spcAft>
                <a:spcPts val="0"/>
              </a:spcAft>
              <a:buNone/>
            </a:pPr>
            <a:endParaRPr/>
          </a:p>
        </p:txBody>
      </p:sp>
      <p:sp>
        <p:nvSpPr>
          <p:cNvPr id="128" name="Google Shape;128;g2ad2002bda8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ad2002bda8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2ad2002bda8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Libre Franklin Medium"/>
              <a:buChar char="-"/>
            </a:pPr>
            <a:endParaRPr/>
          </a:p>
          <a:p>
            <a:pPr marL="0" lvl="0" indent="0" algn="l" rtl="0">
              <a:spcBef>
                <a:spcPts val="0"/>
              </a:spcBef>
              <a:spcAft>
                <a:spcPts val="0"/>
              </a:spcAft>
              <a:buNone/>
            </a:pPr>
            <a:endParaRPr/>
          </a:p>
          <a:p>
            <a:pPr marL="0" marR="0" lvl="0" indent="0" algn="l" rtl="0">
              <a:lnSpc>
                <a:spcPct val="100000"/>
              </a:lnSpc>
              <a:spcBef>
                <a:spcPts val="0"/>
              </a:spcBef>
              <a:spcAft>
                <a:spcPts val="0"/>
              </a:spcAft>
              <a:buNone/>
            </a:pPr>
            <a:endParaRPr/>
          </a:p>
        </p:txBody>
      </p:sp>
      <p:sp>
        <p:nvSpPr>
          <p:cNvPr id="141" name="Google Shape;141;g2ad2002bda8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65bf70d93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265bf70d93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a:t>Several studies showed that the medicine lowered the risk of hospital stays and death in people with certain types of heart failure — even if they didn't have diabetes</a:t>
            </a:r>
            <a:endParaRPr/>
          </a:p>
        </p:txBody>
      </p:sp>
      <p:sp>
        <p:nvSpPr>
          <p:cNvPr id="151" name="Google Shape;151;g265bf70d93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b0adc599f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2b0adc599f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a:t>Several studies showed that the medicine lowered the risk of hospital stays and death in people with certain types of heart failure — even if they didn't have diabetes</a:t>
            </a:r>
            <a:endParaRPr/>
          </a:p>
        </p:txBody>
      </p:sp>
      <p:sp>
        <p:nvSpPr>
          <p:cNvPr id="160" name="Google Shape;160;g2b0adc599f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gradFill>
          <a:gsLst>
            <a:gs pos="0">
              <a:schemeClr val="accent1"/>
            </a:gs>
            <a:gs pos="100000">
              <a:srgbClr val="8A2123"/>
            </a:gs>
          </a:gsLst>
          <a:lin ang="5400000" scaled="0"/>
        </a:gradFill>
        <a:effectLst/>
      </p:bgPr>
    </p:bg>
    <p:spTree>
      <p:nvGrpSpPr>
        <p:cNvPr id="1" name="Shape 16"/>
        <p:cNvGrpSpPr/>
        <p:nvPr/>
      </p:nvGrpSpPr>
      <p:grpSpPr>
        <a:xfrm>
          <a:off x="0" y="0"/>
          <a:ext cx="0" cy="0"/>
          <a:chOff x="0" y="0"/>
          <a:chExt cx="0" cy="0"/>
        </a:xfrm>
      </p:grpSpPr>
      <p:sp>
        <p:nvSpPr>
          <p:cNvPr id="17" name="Google Shape;17;p17" descr="Rectangle"/>
          <p:cNvSpPr/>
          <p:nvPr/>
        </p:nvSpPr>
        <p:spPr>
          <a:xfrm>
            <a:off x="265112" y="228600"/>
            <a:ext cx="11658600" cy="6400800"/>
          </a:xfrm>
          <a:prstGeom prst="rect">
            <a:avLst/>
          </a:prstGeom>
          <a:noFill/>
          <a:ln w="1587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18" name="Google Shape;18;p17"/>
          <p:cNvSpPr txBox="1">
            <a:spLocks noGrp="1"/>
          </p:cNvSpPr>
          <p:nvPr>
            <p:ph type="title"/>
          </p:nvPr>
        </p:nvSpPr>
        <p:spPr>
          <a:xfrm>
            <a:off x="1066800" y="1828800"/>
            <a:ext cx="7772400" cy="3177380"/>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chemeClr val="lt1"/>
              </a:buClr>
              <a:buSzPts val="5400"/>
              <a:buFont typeface="Libre Franklin Medium"/>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7"/>
          <p:cNvSpPr txBox="1">
            <a:spLocks noGrp="1"/>
          </p:cNvSpPr>
          <p:nvPr>
            <p:ph type="body" idx="1"/>
          </p:nvPr>
        </p:nvSpPr>
        <p:spPr>
          <a:xfrm>
            <a:off x="1066800" y="5181600"/>
            <a:ext cx="7772400" cy="685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800"/>
              </a:spcBef>
              <a:spcAft>
                <a:spcPts val="0"/>
              </a:spcAft>
              <a:buClr>
                <a:schemeClr val="lt1"/>
              </a:buClr>
              <a:buSzPts val="2000"/>
              <a:buNone/>
              <a:defRPr sz="2000" cap="none">
                <a:solidFill>
                  <a:schemeClr val="lt1"/>
                </a:solidFill>
              </a:defRPr>
            </a:lvl1pPr>
            <a:lvl2pPr marL="914400" lvl="1" indent="-228600" algn="l">
              <a:lnSpc>
                <a:spcPct val="90000"/>
              </a:lnSpc>
              <a:spcBef>
                <a:spcPts val="600"/>
              </a:spcBef>
              <a:spcAft>
                <a:spcPts val="0"/>
              </a:spcAft>
              <a:buClr>
                <a:srgbClr val="3F3F3F"/>
              </a:buClr>
              <a:buSzPts val="2000"/>
              <a:buNone/>
              <a:defRPr sz="2000"/>
            </a:lvl2pPr>
            <a:lvl3pPr marL="1371600" lvl="2" indent="-228600" algn="l">
              <a:lnSpc>
                <a:spcPct val="90000"/>
              </a:lnSpc>
              <a:spcBef>
                <a:spcPts val="600"/>
              </a:spcBef>
              <a:spcAft>
                <a:spcPts val="0"/>
              </a:spcAft>
              <a:buClr>
                <a:srgbClr val="3F3F3F"/>
              </a:buClr>
              <a:buSzPts val="1800"/>
              <a:buNone/>
              <a:defRPr sz="1800"/>
            </a:lvl3pPr>
            <a:lvl4pPr marL="1828800" lvl="3" indent="-228600" algn="l">
              <a:lnSpc>
                <a:spcPct val="90000"/>
              </a:lnSpc>
              <a:spcBef>
                <a:spcPts val="600"/>
              </a:spcBef>
              <a:spcAft>
                <a:spcPts val="0"/>
              </a:spcAft>
              <a:buClr>
                <a:srgbClr val="3F3F3F"/>
              </a:buClr>
              <a:buSzPts val="1600"/>
              <a:buNone/>
              <a:defRPr sz="1600"/>
            </a:lvl4pPr>
            <a:lvl5pPr marL="2286000" lvl="4" indent="-228600" algn="l">
              <a:lnSpc>
                <a:spcPct val="90000"/>
              </a:lnSpc>
              <a:spcBef>
                <a:spcPts val="600"/>
              </a:spcBef>
              <a:spcAft>
                <a:spcPts val="0"/>
              </a:spcAft>
              <a:buClr>
                <a:srgbClr val="3F3F3F"/>
              </a:buClr>
              <a:buSzPts val="1600"/>
              <a:buNone/>
              <a:defRPr sz="1600"/>
            </a:lvl5pPr>
            <a:lvl6pPr marL="2743200" lvl="5" indent="-228600" algn="l">
              <a:lnSpc>
                <a:spcPct val="90000"/>
              </a:lnSpc>
              <a:spcBef>
                <a:spcPts val="400"/>
              </a:spcBef>
              <a:spcAft>
                <a:spcPts val="0"/>
              </a:spcAft>
              <a:buClr>
                <a:srgbClr val="3F3F3F"/>
              </a:buClr>
              <a:buSzPts val="1600"/>
              <a:buNone/>
              <a:defRPr sz="1600"/>
            </a:lvl6pPr>
            <a:lvl7pPr marL="3200400" lvl="6" indent="-228600" algn="l">
              <a:lnSpc>
                <a:spcPct val="90000"/>
              </a:lnSpc>
              <a:spcBef>
                <a:spcPts val="400"/>
              </a:spcBef>
              <a:spcAft>
                <a:spcPts val="0"/>
              </a:spcAft>
              <a:buClr>
                <a:srgbClr val="3F3F3F"/>
              </a:buClr>
              <a:buSzPts val="1600"/>
              <a:buNone/>
              <a:defRPr sz="1600"/>
            </a:lvl7pPr>
            <a:lvl8pPr marL="3657600" lvl="7" indent="-228600" algn="l">
              <a:lnSpc>
                <a:spcPct val="90000"/>
              </a:lnSpc>
              <a:spcBef>
                <a:spcPts val="400"/>
              </a:spcBef>
              <a:spcAft>
                <a:spcPts val="0"/>
              </a:spcAft>
              <a:buClr>
                <a:srgbClr val="3F3F3F"/>
              </a:buClr>
              <a:buSzPts val="1600"/>
              <a:buNone/>
              <a:defRPr sz="1600"/>
            </a:lvl8pPr>
            <a:lvl9pPr marL="4114800" lvl="8" indent="-228600" algn="l">
              <a:lnSpc>
                <a:spcPct val="90000"/>
              </a:lnSpc>
              <a:spcBef>
                <a:spcPts val="400"/>
              </a:spcBef>
              <a:spcAft>
                <a:spcPts val="0"/>
              </a:spcAft>
              <a:buClr>
                <a:srgbClr val="3F3F3F"/>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26"/>
          <p:cNvSpPr txBox="1">
            <a:spLocks noGrp="1"/>
          </p:cNvSpPr>
          <p:nvPr>
            <p:ph type="title"/>
          </p:nvPr>
        </p:nvSpPr>
        <p:spPr>
          <a:xfrm>
            <a:off x="1066800" y="99220"/>
            <a:ext cx="100584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6"/>
          <p:cNvSpPr txBox="1">
            <a:spLocks noGrp="1"/>
          </p:cNvSpPr>
          <p:nvPr>
            <p:ph type="body" idx="1"/>
          </p:nvPr>
        </p:nvSpPr>
        <p:spPr>
          <a:xfrm rot="5400000">
            <a:off x="3810000" y="-457200"/>
            <a:ext cx="4572001" cy="9144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F3F3F"/>
              </a:buClr>
              <a:buSzPts val="1800"/>
              <a:buChar char="▪"/>
              <a:defRPr/>
            </a:lvl1pPr>
            <a:lvl2pPr marL="914400" lvl="1" indent="-342900" algn="l">
              <a:lnSpc>
                <a:spcPct val="90000"/>
              </a:lnSpc>
              <a:spcBef>
                <a:spcPts val="600"/>
              </a:spcBef>
              <a:spcAft>
                <a:spcPts val="0"/>
              </a:spcAft>
              <a:buClr>
                <a:srgbClr val="3F3F3F"/>
              </a:buClr>
              <a:buSzPts val="1800"/>
              <a:buChar char="▪"/>
              <a:defRPr/>
            </a:lvl2pPr>
            <a:lvl3pPr marL="1371600" lvl="2" indent="-342900" algn="l">
              <a:lnSpc>
                <a:spcPct val="90000"/>
              </a:lnSpc>
              <a:spcBef>
                <a:spcPts val="600"/>
              </a:spcBef>
              <a:spcAft>
                <a:spcPts val="0"/>
              </a:spcAft>
              <a:buClr>
                <a:srgbClr val="3F3F3F"/>
              </a:buClr>
              <a:buSzPts val="1800"/>
              <a:buChar char="▪"/>
              <a:defRPr/>
            </a:lvl3pPr>
            <a:lvl4pPr marL="1828800" lvl="3" indent="-342900" algn="l">
              <a:lnSpc>
                <a:spcPct val="90000"/>
              </a:lnSpc>
              <a:spcBef>
                <a:spcPts val="600"/>
              </a:spcBef>
              <a:spcAft>
                <a:spcPts val="0"/>
              </a:spcAft>
              <a:buClr>
                <a:srgbClr val="3F3F3F"/>
              </a:buClr>
              <a:buSzPts val="1800"/>
              <a:buChar char="▪"/>
              <a:defRPr/>
            </a:lvl4pPr>
            <a:lvl5pPr marL="2286000" lvl="4" indent="-342900" algn="l">
              <a:lnSpc>
                <a:spcPct val="90000"/>
              </a:lnSpc>
              <a:spcBef>
                <a:spcPts val="600"/>
              </a:spcBef>
              <a:spcAft>
                <a:spcPts val="0"/>
              </a:spcAft>
              <a:buClr>
                <a:srgbClr val="3F3F3F"/>
              </a:buClr>
              <a:buSzPts val="1800"/>
              <a:buChar char="▪"/>
              <a:defRPr/>
            </a:lvl5pPr>
            <a:lvl6pPr marL="2743200" lvl="5" indent="-342900" algn="l">
              <a:lnSpc>
                <a:spcPct val="90000"/>
              </a:lnSpc>
              <a:spcBef>
                <a:spcPts val="400"/>
              </a:spcBef>
              <a:spcAft>
                <a:spcPts val="0"/>
              </a:spcAft>
              <a:buClr>
                <a:srgbClr val="3F3F3F"/>
              </a:buClr>
              <a:buSzPts val="1800"/>
              <a:buChar char="▪"/>
              <a:defRPr/>
            </a:lvl6pPr>
            <a:lvl7pPr marL="3200400" lvl="6" indent="-342900" algn="l">
              <a:lnSpc>
                <a:spcPct val="90000"/>
              </a:lnSpc>
              <a:spcBef>
                <a:spcPts val="400"/>
              </a:spcBef>
              <a:spcAft>
                <a:spcPts val="0"/>
              </a:spcAft>
              <a:buClr>
                <a:srgbClr val="3F3F3F"/>
              </a:buClr>
              <a:buSzPts val="1800"/>
              <a:buChar char="▪"/>
              <a:defRPr/>
            </a:lvl7pPr>
            <a:lvl8pPr marL="3657600" lvl="7" indent="-342900" algn="l">
              <a:lnSpc>
                <a:spcPct val="90000"/>
              </a:lnSpc>
              <a:spcBef>
                <a:spcPts val="400"/>
              </a:spcBef>
              <a:spcAft>
                <a:spcPts val="0"/>
              </a:spcAft>
              <a:buClr>
                <a:srgbClr val="3F3F3F"/>
              </a:buClr>
              <a:buSzPts val="1800"/>
              <a:buChar char="▪"/>
              <a:defRPr/>
            </a:lvl8pPr>
            <a:lvl9pPr marL="4114800" lvl="8" indent="-342900" algn="l">
              <a:lnSpc>
                <a:spcPct val="90000"/>
              </a:lnSpc>
              <a:spcBef>
                <a:spcPts val="400"/>
              </a:spcBef>
              <a:spcAft>
                <a:spcPts val="0"/>
              </a:spcAft>
              <a:buClr>
                <a:srgbClr val="3F3F3F"/>
              </a:buClr>
              <a:buSzPts val="1800"/>
              <a:buChar char="▪"/>
              <a:defRPr/>
            </a:lvl9pPr>
          </a:lstStyle>
          <a:p>
            <a:endParaRPr/>
          </a:p>
        </p:txBody>
      </p:sp>
      <p:sp>
        <p:nvSpPr>
          <p:cNvPr id="70" name="Google Shape;70;p26"/>
          <p:cNvSpPr txBox="1">
            <a:spLocks noGrp="1"/>
          </p:cNvSpPr>
          <p:nvPr>
            <p:ph type="ftr" idx="11"/>
          </p:nvPr>
        </p:nvSpPr>
        <p:spPr>
          <a:xfrm>
            <a:off x="1066800" y="6481760"/>
            <a:ext cx="7848600" cy="23971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6"/>
          <p:cNvSpPr txBox="1">
            <a:spLocks noGrp="1"/>
          </p:cNvSpPr>
          <p:nvPr>
            <p:ph type="dt" idx="10"/>
          </p:nvPr>
        </p:nvSpPr>
        <p:spPr>
          <a:xfrm>
            <a:off x="9067800" y="6465885"/>
            <a:ext cx="1066800" cy="23971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6"/>
          <p:cNvSpPr txBox="1">
            <a:spLocks noGrp="1"/>
          </p:cNvSpPr>
          <p:nvPr>
            <p:ph type="sldNum" idx="12"/>
          </p:nvPr>
        </p:nvSpPr>
        <p:spPr>
          <a:xfrm>
            <a:off x="10287000" y="6481760"/>
            <a:ext cx="838200" cy="23971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27" descr="Rectangle"/>
          <p:cNvSpPr/>
          <p:nvPr/>
        </p:nvSpPr>
        <p:spPr>
          <a:xfrm>
            <a:off x="9982200" y="0"/>
            <a:ext cx="2209800" cy="6858000"/>
          </a:xfrm>
          <a:prstGeom prst="rect">
            <a:avLst/>
          </a:prstGeom>
          <a:gradFill>
            <a:gsLst>
              <a:gs pos="0">
                <a:schemeClr val="accent1"/>
              </a:gs>
              <a:gs pos="100000">
                <a:srgbClr val="8A2123"/>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Medium"/>
              <a:ea typeface="Libre Franklin Medium"/>
              <a:cs typeface="Libre Franklin Medium"/>
              <a:sym typeface="Libre Franklin Medium"/>
            </a:endParaRPr>
          </a:p>
        </p:txBody>
      </p:sp>
      <p:sp>
        <p:nvSpPr>
          <p:cNvPr id="75" name="Google Shape;75;p27"/>
          <p:cNvSpPr txBox="1">
            <a:spLocks noGrp="1"/>
          </p:cNvSpPr>
          <p:nvPr>
            <p:ph type="title"/>
          </p:nvPr>
        </p:nvSpPr>
        <p:spPr>
          <a:xfrm rot="5400000">
            <a:off x="8115300" y="2400301"/>
            <a:ext cx="5943600" cy="205740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7"/>
          <p:cNvSpPr txBox="1">
            <a:spLocks noGrp="1"/>
          </p:cNvSpPr>
          <p:nvPr>
            <p:ph type="body" idx="1"/>
          </p:nvPr>
        </p:nvSpPr>
        <p:spPr>
          <a:xfrm rot="5400000">
            <a:off x="2171701" y="-1104901"/>
            <a:ext cx="5943599" cy="9067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F3F3F"/>
              </a:buClr>
              <a:buSzPts val="1800"/>
              <a:buChar char="▪"/>
              <a:defRPr/>
            </a:lvl1pPr>
            <a:lvl2pPr marL="914400" lvl="1" indent="-342900" algn="l">
              <a:lnSpc>
                <a:spcPct val="90000"/>
              </a:lnSpc>
              <a:spcBef>
                <a:spcPts val="600"/>
              </a:spcBef>
              <a:spcAft>
                <a:spcPts val="0"/>
              </a:spcAft>
              <a:buClr>
                <a:srgbClr val="3F3F3F"/>
              </a:buClr>
              <a:buSzPts val="1800"/>
              <a:buChar char="▪"/>
              <a:defRPr/>
            </a:lvl2pPr>
            <a:lvl3pPr marL="1371600" lvl="2" indent="-342900" algn="l">
              <a:lnSpc>
                <a:spcPct val="90000"/>
              </a:lnSpc>
              <a:spcBef>
                <a:spcPts val="600"/>
              </a:spcBef>
              <a:spcAft>
                <a:spcPts val="0"/>
              </a:spcAft>
              <a:buClr>
                <a:srgbClr val="3F3F3F"/>
              </a:buClr>
              <a:buSzPts val="1800"/>
              <a:buChar char="▪"/>
              <a:defRPr/>
            </a:lvl3pPr>
            <a:lvl4pPr marL="1828800" lvl="3" indent="-342900" algn="l">
              <a:lnSpc>
                <a:spcPct val="90000"/>
              </a:lnSpc>
              <a:spcBef>
                <a:spcPts val="600"/>
              </a:spcBef>
              <a:spcAft>
                <a:spcPts val="0"/>
              </a:spcAft>
              <a:buClr>
                <a:srgbClr val="3F3F3F"/>
              </a:buClr>
              <a:buSzPts val="1800"/>
              <a:buChar char="▪"/>
              <a:defRPr/>
            </a:lvl4pPr>
            <a:lvl5pPr marL="2286000" lvl="4" indent="-342900" algn="l">
              <a:lnSpc>
                <a:spcPct val="90000"/>
              </a:lnSpc>
              <a:spcBef>
                <a:spcPts val="600"/>
              </a:spcBef>
              <a:spcAft>
                <a:spcPts val="0"/>
              </a:spcAft>
              <a:buClr>
                <a:srgbClr val="3F3F3F"/>
              </a:buClr>
              <a:buSzPts val="1800"/>
              <a:buChar char="▪"/>
              <a:defRPr/>
            </a:lvl5pPr>
            <a:lvl6pPr marL="2743200" lvl="5" indent="-342900" algn="l">
              <a:lnSpc>
                <a:spcPct val="90000"/>
              </a:lnSpc>
              <a:spcBef>
                <a:spcPts val="400"/>
              </a:spcBef>
              <a:spcAft>
                <a:spcPts val="0"/>
              </a:spcAft>
              <a:buClr>
                <a:srgbClr val="3F3F3F"/>
              </a:buClr>
              <a:buSzPts val="1800"/>
              <a:buChar char="▪"/>
              <a:defRPr/>
            </a:lvl6pPr>
            <a:lvl7pPr marL="3200400" lvl="6" indent="-342900" algn="l">
              <a:lnSpc>
                <a:spcPct val="90000"/>
              </a:lnSpc>
              <a:spcBef>
                <a:spcPts val="400"/>
              </a:spcBef>
              <a:spcAft>
                <a:spcPts val="0"/>
              </a:spcAft>
              <a:buClr>
                <a:srgbClr val="3F3F3F"/>
              </a:buClr>
              <a:buSzPts val="1800"/>
              <a:buChar char="▪"/>
              <a:defRPr/>
            </a:lvl7pPr>
            <a:lvl8pPr marL="3657600" lvl="7" indent="-342900" algn="l">
              <a:lnSpc>
                <a:spcPct val="90000"/>
              </a:lnSpc>
              <a:spcBef>
                <a:spcPts val="400"/>
              </a:spcBef>
              <a:spcAft>
                <a:spcPts val="0"/>
              </a:spcAft>
              <a:buClr>
                <a:srgbClr val="3F3F3F"/>
              </a:buClr>
              <a:buSzPts val="1800"/>
              <a:buChar char="▪"/>
              <a:defRPr/>
            </a:lvl8pPr>
            <a:lvl9pPr marL="4114800" lvl="8" indent="-342900" algn="l">
              <a:lnSpc>
                <a:spcPct val="90000"/>
              </a:lnSpc>
              <a:spcBef>
                <a:spcPts val="400"/>
              </a:spcBef>
              <a:spcAft>
                <a:spcPts val="0"/>
              </a:spcAft>
              <a:buClr>
                <a:srgbClr val="3F3F3F"/>
              </a:buClr>
              <a:buSzPts val="1800"/>
              <a:buChar char="▪"/>
              <a:defRPr/>
            </a:lvl9pPr>
          </a:lstStyle>
          <a:p>
            <a:endParaRPr/>
          </a:p>
        </p:txBody>
      </p:sp>
      <p:sp>
        <p:nvSpPr>
          <p:cNvPr id="77" name="Google Shape;77;p27"/>
          <p:cNvSpPr txBox="1">
            <a:spLocks noGrp="1"/>
          </p:cNvSpPr>
          <p:nvPr>
            <p:ph type="ftr" idx="11"/>
          </p:nvPr>
        </p:nvSpPr>
        <p:spPr>
          <a:xfrm>
            <a:off x="1066800" y="6481760"/>
            <a:ext cx="7848600" cy="23971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7"/>
          <p:cNvSpPr txBox="1">
            <a:spLocks noGrp="1"/>
          </p:cNvSpPr>
          <p:nvPr>
            <p:ph type="dt" idx="10"/>
          </p:nvPr>
        </p:nvSpPr>
        <p:spPr>
          <a:xfrm>
            <a:off x="9067800" y="6465885"/>
            <a:ext cx="1066800" cy="23971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10287000" y="6481760"/>
            <a:ext cx="838200" cy="23971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1066800" y="99220"/>
            <a:ext cx="100584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8"/>
          <p:cNvSpPr txBox="1">
            <a:spLocks noGrp="1"/>
          </p:cNvSpPr>
          <p:nvPr>
            <p:ph type="body" idx="1"/>
          </p:nvPr>
        </p:nvSpPr>
        <p:spPr>
          <a:xfrm>
            <a:off x="1524000" y="1828799"/>
            <a:ext cx="9144000" cy="45720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rgbClr val="3F3F3F"/>
              </a:buClr>
              <a:buSzPts val="1800"/>
              <a:buChar char="▪"/>
              <a:defRPr/>
            </a:lvl1pPr>
            <a:lvl2pPr marL="914400" lvl="1" indent="-342900" algn="l">
              <a:lnSpc>
                <a:spcPct val="90000"/>
              </a:lnSpc>
              <a:spcBef>
                <a:spcPts val="600"/>
              </a:spcBef>
              <a:spcAft>
                <a:spcPts val="0"/>
              </a:spcAft>
              <a:buClr>
                <a:srgbClr val="3F3F3F"/>
              </a:buClr>
              <a:buSzPts val="1800"/>
              <a:buChar char="▪"/>
              <a:defRPr/>
            </a:lvl2pPr>
            <a:lvl3pPr marL="1371600" lvl="2" indent="-342900" algn="l">
              <a:lnSpc>
                <a:spcPct val="90000"/>
              </a:lnSpc>
              <a:spcBef>
                <a:spcPts val="600"/>
              </a:spcBef>
              <a:spcAft>
                <a:spcPts val="0"/>
              </a:spcAft>
              <a:buClr>
                <a:srgbClr val="3F3F3F"/>
              </a:buClr>
              <a:buSzPts val="1800"/>
              <a:buChar char="▪"/>
              <a:defRPr/>
            </a:lvl3pPr>
            <a:lvl4pPr marL="1828800" lvl="3" indent="-342900" algn="l">
              <a:lnSpc>
                <a:spcPct val="90000"/>
              </a:lnSpc>
              <a:spcBef>
                <a:spcPts val="600"/>
              </a:spcBef>
              <a:spcAft>
                <a:spcPts val="0"/>
              </a:spcAft>
              <a:buClr>
                <a:srgbClr val="3F3F3F"/>
              </a:buClr>
              <a:buSzPts val="1800"/>
              <a:buChar char="▪"/>
              <a:defRPr/>
            </a:lvl4pPr>
            <a:lvl5pPr marL="2286000" lvl="4" indent="-330200" algn="l">
              <a:lnSpc>
                <a:spcPct val="90000"/>
              </a:lnSpc>
              <a:spcBef>
                <a:spcPts val="600"/>
              </a:spcBef>
              <a:spcAft>
                <a:spcPts val="0"/>
              </a:spcAft>
              <a:buClr>
                <a:srgbClr val="3F3F3F"/>
              </a:buClr>
              <a:buSzPts val="1600"/>
              <a:buChar char="▪"/>
              <a:defRPr/>
            </a:lvl5pPr>
            <a:lvl6pPr marL="2743200" lvl="5" indent="-342900" algn="l">
              <a:lnSpc>
                <a:spcPct val="90000"/>
              </a:lnSpc>
              <a:spcBef>
                <a:spcPts val="400"/>
              </a:spcBef>
              <a:spcAft>
                <a:spcPts val="0"/>
              </a:spcAft>
              <a:buClr>
                <a:srgbClr val="3F3F3F"/>
              </a:buClr>
              <a:buSzPts val="1800"/>
              <a:buChar char="▪"/>
              <a:defRPr/>
            </a:lvl6pPr>
            <a:lvl7pPr marL="3200400" lvl="6" indent="-342900" algn="l">
              <a:lnSpc>
                <a:spcPct val="90000"/>
              </a:lnSpc>
              <a:spcBef>
                <a:spcPts val="400"/>
              </a:spcBef>
              <a:spcAft>
                <a:spcPts val="0"/>
              </a:spcAft>
              <a:buClr>
                <a:srgbClr val="3F3F3F"/>
              </a:buClr>
              <a:buSzPts val="1800"/>
              <a:buChar char="▪"/>
              <a:defRPr/>
            </a:lvl7pPr>
            <a:lvl8pPr marL="3657600" lvl="7" indent="-342900" algn="l">
              <a:lnSpc>
                <a:spcPct val="90000"/>
              </a:lnSpc>
              <a:spcBef>
                <a:spcPts val="400"/>
              </a:spcBef>
              <a:spcAft>
                <a:spcPts val="0"/>
              </a:spcAft>
              <a:buClr>
                <a:srgbClr val="3F3F3F"/>
              </a:buClr>
              <a:buSzPts val="1800"/>
              <a:buChar char="▪"/>
              <a:defRPr/>
            </a:lvl8pPr>
            <a:lvl9pPr marL="4114800" lvl="8" indent="-342900" algn="l">
              <a:lnSpc>
                <a:spcPct val="90000"/>
              </a:lnSpc>
              <a:spcBef>
                <a:spcPts val="400"/>
              </a:spcBef>
              <a:spcAft>
                <a:spcPts val="0"/>
              </a:spcAft>
              <a:buClr>
                <a:srgbClr val="3F3F3F"/>
              </a:buClr>
              <a:buSzPts val="1800"/>
              <a:buChar char="▪"/>
              <a:defRPr/>
            </a:lvl9pPr>
          </a:lstStyle>
          <a:p>
            <a:endParaRPr/>
          </a:p>
        </p:txBody>
      </p:sp>
      <p:sp>
        <p:nvSpPr>
          <p:cNvPr id="23" name="Google Shape;23;p18"/>
          <p:cNvSpPr txBox="1">
            <a:spLocks noGrp="1"/>
          </p:cNvSpPr>
          <p:nvPr>
            <p:ph type="ftr" idx="11"/>
          </p:nvPr>
        </p:nvSpPr>
        <p:spPr>
          <a:xfrm>
            <a:off x="1066800" y="6481760"/>
            <a:ext cx="7848600" cy="23971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8"/>
          <p:cNvSpPr txBox="1">
            <a:spLocks noGrp="1"/>
          </p:cNvSpPr>
          <p:nvPr>
            <p:ph type="dt" idx="10"/>
          </p:nvPr>
        </p:nvSpPr>
        <p:spPr>
          <a:xfrm>
            <a:off x="9067800" y="6465885"/>
            <a:ext cx="1066800" cy="23971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sldNum" idx="12"/>
          </p:nvPr>
        </p:nvSpPr>
        <p:spPr>
          <a:xfrm>
            <a:off x="10287000" y="6481760"/>
            <a:ext cx="838200" cy="23971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19"/>
          <p:cNvSpPr txBox="1">
            <a:spLocks noGrp="1"/>
          </p:cNvSpPr>
          <p:nvPr>
            <p:ph type="title"/>
          </p:nvPr>
        </p:nvSpPr>
        <p:spPr>
          <a:xfrm>
            <a:off x="1066800" y="99220"/>
            <a:ext cx="100584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9"/>
          <p:cNvSpPr txBox="1">
            <a:spLocks noGrp="1"/>
          </p:cNvSpPr>
          <p:nvPr>
            <p:ph type="body" idx="1"/>
          </p:nvPr>
        </p:nvSpPr>
        <p:spPr>
          <a:xfrm>
            <a:off x="1066800" y="1825624"/>
            <a:ext cx="4800600" cy="457517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Clr>
                <a:srgbClr val="3F3F3F"/>
              </a:buClr>
              <a:buSzPts val="2400"/>
              <a:buChar char="▪"/>
              <a:defRPr sz="2400"/>
            </a:lvl1pPr>
            <a:lvl2pPr marL="914400" lvl="1" indent="-355600" algn="l">
              <a:lnSpc>
                <a:spcPct val="90000"/>
              </a:lnSpc>
              <a:spcBef>
                <a:spcPts val="600"/>
              </a:spcBef>
              <a:spcAft>
                <a:spcPts val="0"/>
              </a:spcAft>
              <a:buClr>
                <a:srgbClr val="3F3F3F"/>
              </a:buClr>
              <a:buSzPts val="2000"/>
              <a:buChar char="▪"/>
              <a:defRPr sz="2000"/>
            </a:lvl2pPr>
            <a:lvl3pPr marL="1371600" lvl="2" indent="-342900" algn="l">
              <a:lnSpc>
                <a:spcPct val="90000"/>
              </a:lnSpc>
              <a:spcBef>
                <a:spcPts val="600"/>
              </a:spcBef>
              <a:spcAft>
                <a:spcPts val="0"/>
              </a:spcAft>
              <a:buClr>
                <a:srgbClr val="3F3F3F"/>
              </a:buClr>
              <a:buSzPts val="1800"/>
              <a:buChar char="▪"/>
              <a:defRPr sz="1800"/>
            </a:lvl3pPr>
            <a:lvl4pPr marL="1828800" lvl="3" indent="-330200" algn="l">
              <a:lnSpc>
                <a:spcPct val="90000"/>
              </a:lnSpc>
              <a:spcBef>
                <a:spcPts val="600"/>
              </a:spcBef>
              <a:spcAft>
                <a:spcPts val="0"/>
              </a:spcAft>
              <a:buClr>
                <a:srgbClr val="3F3F3F"/>
              </a:buClr>
              <a:buSzPts val="1600"/>
              <a:buChar char="▪"/>
              <a:defRPr sz="1600"/>
            </a:lvl4pPr>
            <a:lvl5pPr marL="2286000" lvl="4" indent="-330200" algn="l">
              <a:lnSpc>
                <a:spcPct val="90000"/>
              </a:lnSpc>
              <a:spcBef>
                <a:spcPts val="600"/>
              </a:spcBef>
              <a:spcAft>
                <a:spcPts val="0"/>
              </a:spcAft>
              <a:buClr>
                <a:srgbClr val="3F3F3F"/>
              </a:buClr>
              <a:buSzPts val="1600"/>
              <a:buChar char="▪"/>
              <a:defRPr sz="1600"/>
            </a:lvl5pPr>
            <a:lvl6pPr marL="2743200" lvl="5" indent="-330200" algn="l">
              <a:lnSpc>
                <a:spcPct val="90000"/>
              </a:lnSpc>
              <a:spcBef>
                <a:spcPts val="400"/>
              </a:spcBef>
              <a:spcAft>
                <a:spcPts val="0"/>
              </a:spcAft>
              <a:buClr>
                <a:srgbClr val="3F3F3F"/>
              </a:buClr>
              <a:buSzPts val="1600"/>
              <a:buChar char="▪"/>
              <a:defRPr sz="1600"/>
            </a:lvl6pPr>
            <a:lvl7pPr marL="3200400" lvl="6" indent="-330200" algn="l">
              <a:lnSpc>
                <a:spcPct val="90000"/>
              </a:lnSpc>
              <a:spcBef>
                <a:spcPts val="400"/>
              </a:spcBef>
              <a:spcAft>
                <a:spcPts val="0"/>
              </a:spcAft>
              <a:buClr>
                <a:srgbClr val="3F3F3F"/>
              </a:buClr>
              <a:buSzPts val="1600"/>
              <a:buChar char="▪"/>
              <a:defRPr sz="1600"/>
            </a:lvl7pPr>
            <a:lvl8pPr marL="3657600" lvl="7" indent="-330200" algn="l">
              <a:lnSpc>
                <a:spcPct val="90000"/>
              </a:lnSpc>
              <a:spcBef>
                <a:spcPts val="400"/>
              </a:spcBef>
              <a:spcAft>
                <a:spcPts val="0"/>
              </a:spcAft>
              <a:buClr>
                <a:srgbClr val="3F3F3F"/>
              </a:buClr>
              <a:buSzPts val="1600"/>
              <a:buChar char="▪"/>
              <a:defRPr sz="1600"/>
            </a:lvl8pPr>
            <a:lvl9pPr marL="4114800" lvl="8" indent="-330200" algn="l">
              <a:lnSpc>
                <a:spcPct val="90000"/>
              </a:lnSpc>
              <a:spcBef>
                <a:spcPts val="400"/>
              </a:spcBef>
              <a:spcAft>
                <a:spcPts val="0"/>
              </a:spcAft>
              <a:buClr>
                <a:srgbClr val="3F3F3F"/>
              </a:buClr>
              <a:buSzPts val="1600"/>
              <a:buChar char="▪"/>
              <a:defRPr sz="1600"/>
            </a:lvl9pPr>
          </a:lstStyle>
          <a:p>
            <a:endParaRPr/>
          </a:p>
        </p:txBody>
      </p:sp>
      <p:sp>
        <p:nvSpPr>
          <p:cNvPr id="29" name="Google Shape;29;p19"/>
          <p:cNvSpPr txBox="1">
            <a:spLocks noGrp="1"/>
          </p:cNvSpPr>
          <p:nvPr>
            <p:ph type="body" idx="2"/>
          </p:nvPr>
        </p:nvSpPr>
        <p:spPr>
          <a:xfrm>
            <a:off x="6324600" y="1825624"/>
            <a:ext cx="4800600" cy="457517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Clr>
                <a:srgbClr val="3F3F3F"/>
              </a:buClr>
              <a:buSzPts val="2400"/>
              <a:buChar char="▪"/>
              <a:defRPr sz="2400"/>
            </a:lvl1pPr>
            <a:lvl2pPr marL="914400" lvl="1" indent="-355600" algn="l">
              <a:lnSpc>
                <a:spcPct val="90000"/>
              </a:lnSpc>
              <a:spcBef>
                <a:spcPts val="600"/>
              </a:spcBef>
              <a:spcAft>
                <a:spcPts val="0"/>
              </a:spcAft>
              <a:buClr>
                <a:srgbClr val="3F3F3F"/>
              </a:buClr>
              <a:buSzPts val="2000"/>
              <a:buChar char="▪"/>
              <a:defRPr sz="2000"/>
            </a:lvl2pPr>
            <a:lvl3pPr marL="1371600" lvl="2" indent="-342900" algn="l">
              <a:lnSpc>
                <a:spcPct val="90000"/>
              </a:lnSpc>
              <a:spcBef>
                <a:spcPts val="600"/>
              </a:spcBef>
              <a:spcAft>
                <a:spcPts val="0"/>
              </a:spcAft>
              <a:buClr>
                <a:srgbClr val="3F3F3F"/>
              </a:buClr>
              <a:buSzPts val="1800"/>
              <a:buChar char="▪"/>
              <a:defRPr sz="1800"/>
            </a:lvl3pPr>
            <a:lvl4pPr marL="1828800" lvl="3" indent="-330200" algn="l">
              <a:lnSpc>
                <a:spcPct val="90000"/>
              </a:lnSpc>
              <a:spcBef>
                <a:spcPts val="600"/>
              </a:spcBef>
              <a:spcAft>
                <a:spcPts val="0"/>
              </a:spcAft>
              <a:buClr>
                <a:srgbClr val="3F3F3F"/>
              </a:buClr>
              <a:buSzPts val="1600"/>
              <a:buChar char="▪"/>
              <a:defRPr sz="1600"/>
            </a:lvl4pPr>
            <a:lvl5pPr marL="2286000" lvl="4" indent="-330200" algn="l">
              <a:lnSpc>
                <a:spcPct val="90000"/>
              </a:lnSpc>
              <a:spcBef>
                <a:spcPts val="600"/>
              </a:spcBef>
              <a:spcAft>
                <a:spcPts val="0"/>
              </a:spcAft>
              <a:buClr>
                <a:srgbClr val="3F3F3F"/>
              </a:buClr>
              <a:buSzPts val="1600"/>
              <a:buChar char="▪"/>
              <a:defRPr sz="1600"/>
            </a:lvl5pPr>
            <a:lvl6pPr marL="2743200" lvl="5" indent="-330200" algn="l">
              <a:lnSpc>
                <a:spcPct val="90000"/>
              </a:lnSpc>
              <a:spcBef>
                <a:spcPts val="400"/>
              </a:spcBef>
              <a:spcAft>
                <a:spcPts val="0"/>
              </a:spcAft>
              <a:buClr>
                <a:srgbClr val="3F3F3F"/>
              </a:buClr>
              <a:buSzPts val="1600"/>
              <a:buChar char="▪"/>
              <a:defRPr sz="1600"/>
            </a:lvl6pPr>
            <a:lvl7pPr marL="3200400" lvl="6" indent="-330200" algn="l">
              <a:lnSpc>
                <a:spcPct val="90000"/>
              </a:lnSpc>
              <a:spcBef>
                <a:spcPts val="400"/>
              </a:spcBef>
              <a:spcAft>
                <a:spcPts val="0"/>
              </a:spcAft>
              <a:buClr>
                <a:srgbClr val="3F3F3F"/>
              </a:buClr>
              <a:buSzPts val="1600"/>
              <a:buChar char="▪"/>
              <a:defRPr sz="1600"/>
            </a:lvl7pPr>
            <a:lvl8pPr marL="3657600" lvl="7" indent="-330200" algn="l">
              <a:lnSpc>
                <a:spcPct val="90000"/>
              </a:lnSpc>
              <a:spcBef>
                <a:spcPts val="400"/>
              </a:spcBef>
              <a:spcAft>
                <a:spcPts val="0"/>
              </a:spcAft>
              <a:buClr>
                <a:srgbClr val="3F3F3F"/>
              </a:buClr>
              <a:buSzPts val="1600"/>
              <a:buChar char="▪"/>
              <a:defRPr sz="1600"/>
            </a:lvl8pPr>
            <a:lvl9pPr marL="4114800" lvl="8" indent="-330200" algn="l">
              <a:lnSpc>
                <a:spcPct val="90000"/>
              </a:lnSpc>
              <a:spcBef>
                <a:spcPts val="400"/>
              </a:spcBef>
              <a:spcAft>
                <a:spcPts val="0"/>
              </a:spcAft>
              <a:buClr>
                <a:srgbClr val="3F3F3F"/>
              </a:buClr>
              <a:buSzPts val="1600"/>
              <a:buChar char="▪"/>
              <a:defRPr sz="1600"/>
            </a:lvl9pPr>
          </a:lstStyle>
          <a:p>
            <a:endParaRPr/>
          </a:p>
        </p:txBody>
      </p:sp>
      <p:sp>
        <p:nvSpPr>
          <p:cNvPr id="30" name="Google Shape;30;p19"/>
          <p:cNvSpPr txBox="1">
            <a:spLocks noGrp="1"/>
          </p:cNvSpPr>
          <p:nvPr>
            <p:ph type="ftr" idx="11"/>
          </p:nvPr>
        </p:nvSpPr>
        <p:spPr>
          <a:xfrm>
            <a:off x="1066800" y="6481760"/>
            <a:ext cx="7848600" cy="23971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dt" idx="10"/>
          </p:nvPr>
        </p:nvSpPr>
        <p:spPr>
          <a:xfrm>
            <a:off x="9067800" y="6465885"/>
            <a:ext cx="1066800" cy="23971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10287000" y="6481760"/>
            <a:ext cx="838200" cy="23971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33"/>
        <p:cNvGrpSpPr/>
        <p:nvPr/>
      </p:nvGrpSpPr>
      <p:grpSpPr>
        <a:xfrm>
          <a:off x="0" y="0"/>
          <a:ext cx="0" cy="0"/>
          <a:chOff x="0" y="0"/>
          <a:chExt cx="0" cy="0"/>
        </a:xfrm>
      </p:grpSpPr>
      <p:sp>
        <p:nvSpPr>
          <p:cNvPr id="34" name="Google Shape;34;p20" descr="Rectangle"/>
          <p:cNvSpPr/>
          <p:nvPr/>
        </p:nvSpPr>
        <p:spPr>
          <a:xfrm>
            <a:off x="7008812" y="0"/>
            <a:ext cx="5180013" cy="6858000"/>
          </a:xfrm>
          <a:prstGeom prst="rect">
            <a:avLst/>
          </a:prstGeom>
          <a:gradFill>
            <a:gsLst>
              <a:gs pos="0">
                <a:schemeClr val="accent1"/>
              </a:gs>
              <a:gs pos="100000">
                <a:srgbClr val="8A2123"/>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35" name="Google Shape;35;p20" descr="Rectangle"/>
          <p:cNvSpPr/>
          <p:nvPr/>
        </p:nvSpPr>
        <p:spPr>
          <a:xfrm>
            <a:off x="7255668" y="228600"/>
            <a:ext cx="4686300" cy="6400800"/>
          </a:xfrm>
          <a:prstGeom prst="rect">
            <a:avLst/>
          </a:prstGeom>
          <a:noFill/>
          <a:ln w="1587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36" name="Google Shape;36;p20"/>
          <p:cNvSpPr txBox="1">
            <a:spLocks noGrp="1"/>
          </p:cNvSpPr>
          <p:nvPr>
            <p:ph type="title"/>
          </p:nvPr>
        </p:nvSpPr>
        <p:spPr>
          <a:xfrm>
            <a:off x="7635240" y="3200400"/>
            <a:ext cx="3932237" cy="1752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Libre Franklin Medium"/>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0" descr="An empty placeholder to add an image. Click on the placeholder and select the image that you wish to add."/>
          <p:cNvSpPr>
            <a:spLocks noGrp="1"/>
          </p:cNvSpPr>
          <p:nvPr>
            <p:ph type="pic" idx="2"/>
          </p:nvPr>
        </p:nvSpPr>
        <p:spPr>
          <a:xfrm>
            <a:off x="1" y="0"/>
            <a:ext cx="7008810" cy="6857999"/>
          </a:xfrm>
          <a:prstGeom prst="rect">
            <a:avLst/>
          </a:prstGeom>
          <a:noFill/>
          <a:ln>
            <a:noFill/>
          </a:ln>
        </p:spPr>
      </p:sp>
      <p:sp>
        <p:nvSpPr>
          <p:cNvPr id="38" name="Google Shape;38;p20"/>
          <p:cNvSpPr txBox="1">
            <a:spLocks noGrp="1"/>
          </p:cNvSpPr>
          <p:nvPr>
            <p:ph type="body" idx="1"/>
          </p:nvPr>
        </p:nvSpPr>
        <p:spPr>
          <a:xfrm>
            <a:off x="7635240" y="5029200"/>
            <a:ext cx="3932237" cy="13746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800"/>
              </a:spcBef>
              <a:spcAft>
                <a:spcPts val="0"/>
              </a:spcAft>
              <a:buClr>
                <a:schemeClr val="lt1"/>
              </a:buClr>
              <a:buSzPts val="1600"/>
              <a:buNone/>
              <a:defRPr sz="1600">
                <a:solidFill>
                  <a:schemeClr val="lt1"/>
                </a:solidFill>
              </a:defRPr>
            </a:lvl1pPr>
            <a:lvl2pPr marL="914400" lvl="1" indent="-228600" algn="l">
              <a:lnSpc>
                <a:spcPct val="90000"/>
              </a:lnSpc>
              <a:spcBef>
                <a:spcPts val="600"/>
              </a:spcBef>
              <a:spcAft>
                <a:spcPts val="0"/>
              </a:spcAft>
              <a:buClr>
                <a:srgbClr val="3F3F3F"/>
              </a:buClr>
              <a:buSzPts val="1400"/>
              <a:buNone/>
              <a:defRPr sz="1400"/>
            </a:lvl2pPr>
            <a:lvl3pPr marL="1371600" lvl="2" indent="-228600" algn="l">
              <a:lnSpc>
                <a:spcPct val="90000"/>
              </a:lnSpc>
              <a:spcBef>
                <a:spcPts val="600"/>
              </a:spcBef>
              <a:spcAft>
                <a:spcPts val="0"/>
              </a:spcAft>
              <a:buClr>
                <a:srgbClr val="3F3F3F"/>
              </a:buClr>
              <a:buSzPts val="1200"/>
              <a:buNone/>
              <a:defRPr sz="1200"/>
            </a:lvl3pPr>
            <a:lvl4pPr marL="1828800" lvl="3" indent="-228600" algn="l">
              <a:lnSpc>
                <a:spcPct val="90000"/>
              </a:lnSpc>
              <a:spcBef>
                <a:spcPts val="600"/>
              </a:spcBef>
              <a:spcAft>
                <a:spcPts val="0"/>
              </a:spcAft>
              <a:buClr>
                <a:srgbClr val="3F3F3F"/>
              </a:buClr>
              <a:buSzPts val="1000"/>
              <a:buNone/>
              <a:defRPr sz="1000"/>
            </a:lvl4pPr>
            <a:lvl5pPr marL="2286000" lvl="4" indent="-228600" algn="l">
              <a:lnSpc>
                <a:spcPct val="90000"/>
              </a:lnSpc>
              <a:spcBef>
                <a:spcPts val="600"/>
              </a:spcBef>
              <a:spcAft>
                <a:spcPts val="0"/>
              </a:spcAft>
              <a:buClr>
                <a:srgbClr val="3F3F3F"/>
              </a:buClr>
              <a:buSzPts val="1000"/>
              <a:buNone/>
              <a:defRPr sz="1000"/>
            </a:lvl5pPr>
            <a:lvl6pPr marL="2743200" lvl="5" indent="-228600" algn="l">
              <a:lnSpc>
                <a:spcPct val="90000"/>
              </a:lnSpc>
              <a:spcBef>
                <a:spcPts val="400"/>
              </a:spcBef>
              <a:spcAft>
                <a:spcPts val="0"/>
              </a:spcAft>
              <a:buClr>
                <a:srgbClr val="3F3F3F"/>
              </a:buClr>
              <a:buSzPts val="1000"/>
              <a:buNone/>
              <a:defRPr sz="1000"/>
            </a:lvl6pPr>
            <a:lvl7pPr marL="3200400" lvl="6" indent="-228600" algn="l">
              <a:lnSpc>
                <a:spcPct val="90000"/>
              </a:lnSpc>
              <a:spcBef>
                <a:spcPts val="400"/>
              </a:spcBef>
              <a:spcAft>
                <a:spcPts val="0"/>
              </a:spcAft>
              <a:buClr>
                <a:srgbClr val="3F3F3F"/>
              </a:buClr>
              <a:buSzPts val="1000"/>
              <a:buNone/>
              <a:defRPr sz="1000"/>
            </a:lvl7pPr>
            <a:lvl8pPr marL="3657600" lvl="7" indent="-228600" algn="l">
              <a:lnSpc>
                <a:spcPct val="90000"/>
              </a:lnSpc>
              <a:spcBef>
                <a:spcPts val="400"/>
              </a:spcBef>
              <a:spcAft>
                <a:spcPts val="0"/>
              </a:spcAft>
              <a:buClr>
                <a:srgbClr val="3F3F3F"/>
              </a:buClr>
              <a:buSzPts val="1000"/>
              <a:buNone/>
              <a:defRPr sz="1000"/>
            </a:lvl8pPr>
            <a:lvl9pPr marL="4114800" lvl="8" indent="-228600" algn="l">
              <a:lnSpc>
                <a:spcPct val="90000"/>
              </a:lnSpc>
              <a:spcBef>
                <a:spcPts val="400"/>
              </a:spcBef>
              <a:spcAft>
                <a:spcPts val="0"/>
              </a:spcAft>
              <a:buClr>
                <a:srgbClr val="3F3F3F"/>
              </a:buClr>
              <a:buSzPts val="1000"/>
              <a:buNone/>
              <a:defRPr sz="1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21"/>
          <p:cNvSpPr txBox="1">
            <a:spLocks noGrp="1"/>
          </p:cNvSpPr>
          <p:nvPr>
            <p:ph type="title"/>
          </p:nvPr>
        </p:nvSpPr>
        <p:spPr>
          <a:xfrm>
            <a:off x="1066800" y="99220"/>
            <a:ext cx="100584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1"/>
          <p:cNvSpPr txBox="1">
            <a:spLocks noGrp="1"/>
          </p:cNvSpPr>
          <p:nvPr>
            <p:ph type="ftr" idx="11"/>
          </p:nvPr>
        </p:nvSpPr>
        <p:spPr>
          <a:xfrm>
            <a:off x="1066800" y="6481760"/>
            <a:ext cx="7848600" cy="23971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1"/>
          <p:cNvSpPr txBox="1">
            <a:spLocks noGrp="1"/>
          </p:cNvSpPr>
          <p:nvPr>
            <p:ph type="dt" idx="10"/>
          </p:nvPr>
        </p:nvSpPr>
        <p:spPr>
          <a:xfrm>
            <a:off x="9067800" y="6465885"/>
            <a:ext cx="1066800" cy="23971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sldNum" idx="12"/>
          </p:nvPr>
        </p:nvSpPr>
        <p:spPr>
          <a:xfrm>
            <a:off x="10287000" y="6481760"/>
            <a:ext cx="838200" cy="23971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gradFill>
          <a:gsLst>
            <a:gs pos="0">
              <a:srgbClr val="D9D9D9"/>
            </a:gs>
            <a:gs pos="100000">
              <a:schemeClr val="lt1"/>
            </a:gs>
          </a:gsLst>
          <a:lin ang="8100000" scaled="0"/>
        </a:gradFill>
        <a:effectLst/>
      </p:bgPr>
    </p:bg>
    <p:spTree>
      <p:nvGrpSpPr>
        <p:cNvPr id="1" name="Shape 44"/>
        <p:cNvGrpSpPr/>
        <p:nvPr/>
      </p:nvGrpSpPr>
      <p:grpSpPr>
        <a:xfrm>
          <a:off x="0" y="0"/>
          <a:ext cx="0" cy="0"/>
          <a:chOff x="0" y="0"/>
          <a:chExt cx="0" cy="0"/>
        </a:xfrm>
      </p:grpSpPr>
      <p:sp>
        <p:nvSpPr>
          <p:cNvPr id="45" name="Google Shape;45;p22"/>
          <p:cNvSpPr txBox="1">
            <a:spLocks noGrp="1"/>
          </p:cNvSpPr>
          <p:nvPr>
            <p:ph type="ctrTitle"/>
          </p:nvPr>
        </p:nvSpPr>
        <p:spPr>
          <a:xfrm>
            <a:off x="626225" y="1828800"/>
            <a:ext cx="4098175" cy="3177380"/>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chemeClr val="accent1"/>
              </a:buClr>
              <a:buSzPts val="5400"/>
              <a:buFont typeface="Libre Franklin Medium"/>
              <a:buNone/>
              <a:defRPr sz="5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2"/>
          <p:cNvSpPr txBox="1">
            <a:spLocks noGrp="1"/>
          </p:cNvSpPr>
          <p:nvPr>
            <p:ph type="subTitle" idx="1"/>
          </p:nvPr>
        </p:nvSpPr>
        <p:spPr>
          <a:xfrm>
            <a:off x="626225" y="5181600"/>
            <a:ext cx="4098175" cy="685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800"/>
              </a:spcBef>
              <a:spcAft>
                <a:spcPts val="0"/>
              </a:spcAft>
              <a:buClr>
                <a:srgbClr val="7F7F7F"/>
              </a:buClr>
              <a:buSzPts val="2000"/>
              <a:buNone/>
              <a:defRPr sz="2000" cap="none">
                <a:solidFill>
                  <a:srgbClr val="7F7F7F"/>
                </a:solidFill>
              </a:defRPr>
            </a:lvl1pPr>
            <a:lvl2pPr lvl="1" algn="ctr">
              <a:lnSpc>
                <a:spcPct val="90000"/>
              </a:lnSpc>
              <a:spcBef>
                <a:spcPts val="600"/>
              </a:spcBef>
              <a:spcAft>
                <a:spcPts val="0"/>
              </a:spcAft>
              <a:buClr>
                <a:srgbClr val="3F3F3F"/>
              </a:buClr>
              <a:buSzPts val="2000"/>
              <a:buNone/>
              <a:defRPr sz="2000"/>
            </a:lvl2pPr>
            <a:lvl3pPr lvl="2" algn="ctr">
              <a:lnSpc>
                <a:spcPct val="90000"/>
              </a:lnSpc>
              <a:spcBef>
                <a:spcPts val="600"/>
              </a:spcBef>
              <a:spcAft>
                <a:spcPts val="0"/>
              </a:spcAft>
              <a:buClr>
                <a:srgbClr val="3F3F3F"/>
              </a:buClr>
              <a:buSzPts val="1800"/>
              <a:buNone/>
              <a:defRPr sz="1800"/>
            </a:lvl3pPr>
            <a:lvl4pPr lvl="3" algn="ctr">
              <a:lnSpc>
                <a:spcPct val="90000"/>
              </a:lnSpc>
              <a:spcBef>
                <a:spcPts val="600"/>
              </a:spcBef>
              <a:spcAft>
                <a:spcPts val="0"/>
              </a:spcAft>
              <a:buClr>
                <a:srgbClr val="3F3F3F"/>
              </a:buClr>
              <a:buSzPts val="1600"/>
              <a:buNone/>
              <a:defRPr sz="1600"/>
            </a:lvl4pPr>
            <a:lvl5pPr lvl="4" algn="ctr">
              <a:lnSpc>
                <a:spcPct val="90000"/>
              </a:lnSpc>
              <a:spcBef>
                <a:spcPts val="600"/>
              </a:spcBef>
              <a:spcAft>
                <a:spcPts val="0"/>
              </a:spcAft>
              <a:buClr>
                <a:srgbClr val="3F3F3F"/>
              </a:buClr>
              <a:buSzPts val="1600"/>
              <a:buNone/>
              <a:defRPr sz="1600"/>
            </a:lvl5pPr>
            <a:lvl6pPr lvl="5" algn="ctr">
              <a:lnSpc>
                <a:spcPct val="90000"/>
              </a:lnSpc>
              <a:spcBef>
                <a:spcPts val="400"/>
              </a:spcBef>
              <a:spcAft>
                <a:spcPts val="0"/>
              </a:spcAft>
              <a:buClr>
                <a:srgbClr val="3F3F3F"/>
              </a:buClr>
              <a:buSzPts val="1600"/>
              <a:buNone/>
              <a:defRPr sz="1600"/>
            </a:lvl6pPr>
            <a:lvl7pPr lvl="6" algn="ctr">
              <a:lnSpc>
                <a:spcPct val="90000"/>
              </a:lnSpc>
              <a:spcBef>
                <a:spcPts val="400"/>
              </a:spcBef>
              <a:spcAft>
                <a:spcPts val="0"/>
              </a:spcAft>
              <a:buClr>
                <a:srgbClr val="3F3F3F"/>
              </a:buClr>
              <a:buSzPts val="1600"/>
              <a:buNone/>
              <a:defRPr sz="1600"/>
            </a:lvl7pPr>
            <a:lvl8pPr lvl="7" algn="ctr">
              <a:lnSpc>
                <a:spcPct val="90000"/>
              </a:lnSpc>
              <a:spcBef>
                <a:spcPts val="400"/>
              </a:spcBef>
              <a:spcAft>
                <a:spcPts val="0"/>
              </a:spcAft>
              <a:buClr>
                <a:srgbClr val="3F3F3F"/>
              </a:buClr>
              <a:buSzPts val="1600"/>
              <a:buNone/>
              <a:defRPr sz="1600"/>
            </a:lvl8pPr>
            <a:lvl9pPr lvl="8" algn="ctr">
              <a:lnSpc>
                <a:spcPct val="90000"/>
              </a:lnSpc>
              <a:spcBef>
                <a:spcPts val="400"/>
              </a:spcBef>
              <a:spcAft>
                <a:spcPts val="0"/>
              </a:spcAft>
              <a:buClr>
                <a:srgbClr val="3F3F3F"/>
              </a:buClr>
              <a:buSzPts val="1600"/>
              <a:buNone/>
              <a:defRPr sz="1600"/>
            </a:lvl9pPr>
          </a:lstStyle>
          <a:p>
            <a:endParaRPr/>
          </a:p>
        </p:txBody>
      </p:sp>
      <p:pic>
        <p:nvPicPr>
          <p:cNvPr id="47" name="Google Shape;47;p22" descr="EKG line"/>
          <p:cNvPicPr preferRelativeResize="0"/>
          <p:nvPr/>
        </p:nvPicPr>
        <p:blipFill rotWithShape="1">
          <a:blip r:embed="rId2">
            <a:alphaModFix/>
          </a:blip>
          <a:srcRect/>
          <a:stretch/>
        </p:blipFill>
        <p:spPr>
          <a:xfrm>
            <a:off x="5188688" y="-1"/>
            <a:ext cx="7000137" cy="68580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23"/>
          <p:cNvSpPr txBox="1">
            <a:spLocks noGrp="1"/>
          </p:cNvSpPr>
          <p:nvPr>
            <p:ph type="title"/>
          </p:nvPr>
        </p:nvSpPr>
        <p:spPr>
          <a:xfrm>
            <a:off x="1066800" y="99220"/>
            <a:ext cx="100584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3"/>
          <p:cNvSpPr txBox="1">
            <a:spLocks noGrp="1"/>
          </p:cNvSpPr>
          <p:nvPr>
            <p:ph type="body" idx="1"/>
          </p:nvPr>
        </p:nvSpPr>
        <p:spPr>
          <a:xfrm>
            <a:off x="1066800" y="1828799"/>
            <a:ext cx="4800600" cy="7620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800"/>
              </a:spcBef>
              <a:spcAft>
                <a:spcPts val="0"/>
              </a:spcAft>
              <a:buClr>
                <a:srgbClr val="3F3F3F"/>
              </a:buClr>
              <a:buSzPts val="2400"/>
              <a:buNone/>
              <a:defRPr sz="2400" b="0" cap="none">
                <a:solidFill>
                  <a:srgbClr val="3F3F3F"/>
                </a:solidFill>
              </a:defRPr>
            </a:lvl1pPr>
            <a:lvl2pPr marL="914400" lvl="1" indent="-228600" algn="l">
              <a:lnSpc>
                <a:spcPct val="90000"/>
              </a:lnSpc>
              <a:spcBef>
                <a:spcPts val="600"/>
              </a:spcBef>
              <a:spcAft>
                <a:spcPts val="0"/>
              </a:spcAft>
              <a:buClr>
                <a:srgbClr val="3F3F3F"/>
              </a:buClr>
              <a:buSzPts val="2000"/>
              <a:buNone/>
              <a:defRPr sz="2000" b="1"/>
            </a:lvl2pPr>
            <a:lvl3pPr marL="1371600" lvl="2" indent="-228600" algn="l">
              <a:lnSpc>
                <a:spcPct val="90000"/>
              </a:lnSpc>
              <a:spcBef>
                <a:spcPts val="600"/>
              </a:spcBef>
              <a:spcAft>
                <a:spcPts val="0"/>
              </a:spcAft>
              <a:buClr>
                <a:srgbClr val="3F3F3F"/>
              </a:buClr>
              <a:buSzPts val="1800"/>
              <a:buNone/>
              <a:defRPr sz="1800" b="1"/>
            </a:lvl3pPr>
            <a:lvl4pPr marL="1828800" lvl="3" indent="-228600" algn="l">
              <a:lnSpc>
                <a:spcPct val="90000"/>
              </a:lnSpc>
              <a:spcBef>
                <a:spcPts val="600"/>
              </a:spcBef>
              <a:spcAft>
                <a:spcPts val="0"/>
              </a:spcAft>
              <a:buClr>
                <a:srgbClr val="3F3F3F"/>
              </a:buClr>
              <a:buSzPts val="1600"/>
              <a:buNone/>
              <a:defRPr sz="1600" b="1"/>
            </a:lvl4pPr>
            <a:lvl5pPr marL="2286000" lvl="4" indent="-228600" algn="l">
              <a:lnSpc>
                <a:spcPct val="90000"/>
              </a:lnSpc>
              <a:spcBef>
                <a:spcPts val="600"/>
              </a:spcBef>
              <a:spcAft>
                <a:spcPts val="0"/>
              </a:spcAft>
              <a:buClr>
                <a:srgbClr val="3F3F3F"/>
              </a:buClr>
              <a:buSzPts val="1600"/>
              <a:buNone/>
              <a:defRPr sz="1600" b="1"/>
            </a:lvl5pPr>
            <a:lvl6pPr marL="2743200" lvl="5" indent="-228600" algn="l">
              <a:lnSpc>
                <a:spcPct val="90000"/>
              </a:lnSpc>
              <a:spcBef>
                <a:spcPts val="400"/>
              </a:spcBef>
              <a:spcAft>
                <a:spcPts val="0"/>
              </a:spcAft>
              <a:buClr>
                <a:srgbClr val="3F3F3F"/>
              </a:buClr>
              <a:buSzPts val="1600"/>
              <a:buNone/>
              <a:defRPr sz="1600" b="1"/>
            </a:lvl6pPr>
            <a:lvl7pPr marL="3200400" lvl="6" indent="-228600" algn="l">
              <a:lnSpc>
                <a:spcPct val="90000"/>
              </a:lnSpc>
              <a:spcBef>
                <a:spcPts val="400"/>
              </a:spcBef>
              <a:spcAft>
                <a:spcPts val="0"/>
              </a:spcAft>
              <a:buClr>
                <a:srgbClr val="3F3F3F"/>
              </a:buClr>
              <a:buSzPts val="1600"/>
              <a:buNone/>
              <a:defRPr sz="1600" b="1"/>
            </a:lvl7pPr>
            <a:lvl8pPr marL="3657600" lvl="7" indent="-228600" algn="l">
              <a:lnSpc>
                <a:spcPct val="90000"/>
              </a:lnSpc>
              <a:spcBef>
                <a:spcPts val="400"/>
              </a:spcBef>
              <a:spcAft>
                <a:spcPts val="0"/>
              </a:spcAft>
              <a:buClr>
                <a:srgbClr val="3F3F3F"/>
              </a:buClr>
              <a:buSzPts val="1600"/>
              <a:buNone/>
              <a:defRPr sz="1600" b="1"/>
            </a:lvl8pPr>
            <a:lvl9pPr marL="4114800" lvl="8" indent="-228600" algn="l">
              <a:lnSpc>
                <a:spcPct val="90000"/>
              </a:lnSpc>
              <a:spcBef>
                <a:spcPts val="400"/>
              </a:spcBef>
              <a:spcAft>
                <a:spcPts val="0"/>
              </a:spcAft>
              <a:buClr>
                <a:srgbClr val="3F3F3F"/>
              </a:buClr>
              <a:buSzPts val="1600"/>
              <a:buNone/>
              <a:defRPr sz="1600" b="1"/>
            </a:lvl9pPr>
          </a:lstStyle>
          <a:p>
            <a:endParaRPr/>
          </a:p>
        </p:txBody>
      </p:sp>
      <p:sp>
        <p:nvSpPr>
          <p:cNvPr id="51" name="Google Shape;51;p23"/>
          <p:cNvSpPr txBox="1">
            <a:spLocks noGrp="1"/>
          </p:cNvSpPr>
          <p:nvPr>
            <p:ph type="body" idx="2"/>
          </p:nvPr>
        </p:nvSpPr>
        <p:spPr>
          <a:xfrm>
            <a:off x="1066800" y="2590799"/>
            <a:ext cx="4800600" cy="381003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Clr>
                <a:srgbClr val="3F3F3F"/>
              </a:buClr>
              <a:buSzPts val="2400"/>
              <a:buChar char="▪"/>
              <a:defRPr sz="2400"/>
            </a:lvl1pPr>
            <a:lvl2pPr marL="914400" lvl="1" indent="-355600" algn="l">
              <a:lnSpc>
                <a:spcPct val="90000"/>
              </a:lnSpc>
              <a:spcBef>
                <a:spcPts val="600"/>
              </a:spcBef>
              <a:spcAft>
                <a:spcPts val="0"/>
              </a:spcAft>
              <a:buClr>
                <a:srgbClr val="3F3F3F"/>
              </a:buClr>
              <a:buSzPts val="2000"/>
              <a:buChar char="▪"/>
              <a:defRPr sz="2000"/>
            </a:lvl2pPr>
            <a:lvl3pPr marL="1371600" lvl="2" indent="-342900" algn="l">
              <a:lnSpc>
                <a:spcPct val="90000"/>
              </a:lnSpc>
              <a:spcBef>
                <a:spcPts val="600"/>
              </a:spcBef>
              <a:spcAft>
                <a:spcPts val="0"/>
              </a:spcAft>
              <a:buClr>
                <a:srgbClr val="3F3F3F"/>
              </a:buClr>
              <a:buSzPts val="1800"/>
              <a:buChar char="▪"/>
              <a:defRPr sz="1800"/>
            </a:lvl3pPr>
            <a:lvl4pPr marL="1828800" lvl="3" indent="-330200" algn="l">
              <a:lnSpc>
                <a:spcPct val="90000"/>
              </a:lnSpc>
              <a:spcBef>
                <a:spcPts val="600"/>
              </a:spcBef>
              <a:spcAft>
                <a:spcPts val="0"/>
              </a:spcAft>
              <a:buClr>
                <a:srgbClr val="3F3F3F"/>
              </a:buClr>
              <a:buSzPts val="1600"/>
              <a:buChar char="▪"/>
              <a:defRPr sz="1600"/>
            </a:lvl4pPr>
            <a:lvl5pPr marL="2286000" lvl="4" indent="-330200" algn="l">
              <a:lnSpc>
                <a:spcPct val="90000"/>
              </a:lnSpc>
              <a:spcBef>
                <a:spcPts val="600"/>
              </a:spcBef>
              <a:spcAft>
                <a:spcPts val="0"/>
              </a:spcAft>
              <a:buClr>
                <a:srgbClr val="3F3F3F"/>
              </a:buClr>
              <a:buSzPts val="1600"/>
              <a:buChar char="▪"/>
              <a:defRPr sz="1600"/>
            </a:lvl5pPr>
            <a:lvl6pPr marL="2743200" lvl="5" indent="-330200" algn="l">
              <a:lnSpc>
                <a:spcPct val="90000"/>
              </a:lnSpc>
              <a:spcBef>
                <a:spcPts val="400"/>
              </a:spcBef>
              <a:spcAft>
                <a:spcPts val="0"/>
              </a:spcAft>
              <a:buClr>
                <a:srgbClr val="3F3F3F"/>
              </a:buClr>
              <a:buSzPts val="1600"/>
              <a:buChar char="▪"/>
              <a:defRPr sz="1600"/>
            </a:lvl6pPr>
            <a:lvl7pPr marL="3200400" lvl="6" indent="-330200" algn="l">
              <a:lnSpc>
                <a:spcPct val="90000"/>
              </a:lnSpc>
              <a:spcBef>
                <a:spcPts val="400"/>
              </a:spcBef>
              <a:spcAft>
                <a:spcPts val="0"/>
              </a:spcAft>
              <a:buClr>
                <a:srgbClr val="3F3F3F"/>
              </a:buClr>
              <a:buSzPts val="1600"/>
              <a:buChar char="▪"/>
              <a:defRPr sz="1600"/>
            </a:lvl7pPr>
            <a:lvl8pPr marL="3657600" lvl="7" indent="-330200" algn="l">
              <a:lnSpc>
                <a:spcPct val="90000"/>
              </a:lnSpc>
              <a:spcBef>
                <a:spcPts val="400"/>
              </a:spcBef>
              <a:spcAft>
                <a:spcPts val="0"/>
              </a:spcAft>
              <a:buClr>
                <a:srgbClr val="3F3F3F"/>
              </a:buClr>
              <a:buSzPts val="1600"/>
              <a:buChar char="▪"/>
              <a:defRPr sz="1600"/>
            </a:lvl8pPr>
            <a:lvl9pPr marL="4114800" lvl="8" indent="-330200" algn="l">
              <a:lnSpc>
                <a:spcPct val="90000"/>
              </a:lnSpc>
              <a:spcBef>
                <a:spcPts val="400"/>
              </a:spcBef>
              <a:spcAft>
                <a:spcPts val="0"/>
              </a:spcAft>
              <a:buClr>
                <a:srgbClr val="3F3F3F"/>
              </a:buClr>
              <a:buSzPts val="1600"/>
              <a:buChar char="▪"/>
              <a:defRPr sz="1600"/>
            </a:lvl9pPr>
          </a:lstStyle>
          <a:p>
            <a:endParaRPr/>
          </a:p>
        </p:txBody>
      </p:sp>
      <p:sp>
        <p:nvSpPr>
          <p:cNvPr id="52" name="Google Shape;52;p23"/>
          <p:cNvSpPr txBox="1">
            <a:spLocks noGrp="1"/>
          </p:cNvSpPr>
          <p:nvPr>
            <p:ph type="body" idx="3"/>
          </p:nvPr>
        </p:nvSpPr>
        <p:spPr>
          <a:xfrm>
            <a:off x="6324600" y="1828799"/>
            <a:ext cx="4800600" cy="76200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800"/>
              </a:spcBef>
              <a:spcAft>
                <a:spcPts val="0"/>
              </a:spcAft>
              <a:buClr>
                <a:srgbClr val="3F3F3F"/>
              </a:buClr>
              <a:buSzPts val="2400"/>
              <a:buNone/>
              <a:defRPr sz="2400" b="0" cap="none">
                <a:solidFill>
                  <a:srgbClr val="3F3F3F"/>
                </a:solidFill>
              </a:defRPr>
            </a:lvl1pPr>
            <a:lvl2pPr marL="914400" lvl="1" indent="-228600" algn="l">
              <a:lnSpc>
                <a:spcPct val="90000"/>
              </a:lnSpc>
              <a:spcBef>
                <a:spcPts val="600"/>
              </a:spcBef>
              <a:spcAft>
                <a:spcPts val="0"/>
              </a:spcAft>
              <a:buClr>
                <a:srgbClr val="3F3F3F"/>
              </a:buClr>
              <a:buSzPts val="2000"/>
              <a:buNone/>
              <a:defRPr sz="2000" b="1"/>
            </a:lvl2pPr>
            <a:lvl3pPr marL="1371600" lvl="2" indent="-228600" algn="l">
              <a:lnSpc>
                <a:spcPct val="90000"/>
              </a:lnSpc>
              <a:spcBef>
                <a:spcPts val="600"/>
              </a:spcBef>
              <a:spcAft>
                <a:spcPts val="0"/>
              </a:spcAft>
              <a:buClr>
                <a:srgbClr val="3F3F3F"/>
              </a:buClr>
              <a:buSzPts val="1800"/>
              <a:buNone/>
              <a:defRPr sz="1800" b="1"/>
            </a:lvl3pPr>
            <a:lvl4pPr marL="1828800" lvl="3" indent="-228600" algn="l">
              <a:lnSpc>
                <a:spcPct val="90000"/>
              </a:lnSpc>
              <a:spcBef>
                <a:spcPts val="600"/>
              </a:spcBef>
              <a:spcAft>
                <a:spcPts val="0"/>
              </a:spcAft>
              <a:buClr>
                <a:srgbClr val="3F3F3F"/>
              </a:buClr>
              <a:buSzPts val="1600"/>
              <a:buNone/>
              <a:defRPr sz="1600" b="1"/>
            </a:lvl4pPr>
            <a:lvl5pPr marL="2286000" lvl="4" indent="-228600" algn="l">
              <a:lnSpc>
                <a:spcPct val="90000"/>
              </a:lnSpc>
              <a:spcBef>
                <a:spcPts val="600"/>
              </a:spcBef>
              <a:spcAft>
                <a:spcPts val="0"/>
              </a:spcAft>
              <a:buClr>
                <a:srgbClr val="3F3F3F"/>
              </a:buClr>
              <a:buSzPts val="1600"/>
              <a:buNone/>
              <a:defRPr sz="1600" b="1"/>
            </a:lvl5pPr>
            <a:lvl6pPr marL="2743200" lvl="5" indent="-228600" algn="l">
              <a:lnSpc>
                <a:spcPct val="90000"/>
              </a:lnSpc>
              <a:spcBef>
                <a:spcPts val="400"/>
              </a:spcBef>
              <a:spcAft>
                <a:spcPts val="0"/>
              </a:spcAft>
              <a:buClr>
                <a:srgbClr val="3F3F3F"/>
              </a:buClr>
              <a:buSzPts val="1600"/>
              <a:buNone/>
              <a:defRPr sz="1600" b="1"/>
            </a:lvl6pPr>
            <a:lvl7pPr marL="3200400" lvl="6" indent="-228600" algn="l">
              <a:lnSpc>
                <a:spcPct val="90000"/>
              </a:lnSpc>
              <a:spcBef>
                <a:spcPts val="400"/>
              </a:spcBef>
              <a:spcAft>
                <a:spcPts val="0"/>
              </a:spcAft>
              <a:buClr>
                <a:srgbClr val="3F3F3F"/>
              </a:buClr>
              <a:buSzPts val="1600"/>
              <a:buNone/>
              <a:defRPr sz="1600" b="1"/>
            </a:lvl7pPr>
            <a:lvl8pPr marL="3657600" lvl="7" indent="-228600" algn="l">
              <a:lnSpc>
                <a:spcPct val="90000"/>
              </a:lnSpc>
              <a:spcBef>
                <a:spcPts val="400"/>
              </a:spcBef>
              <a:spcAft>
                <a:spcPts val="0"/>
              </a:spcAft>
              <a:buClr>
                <a:srgbClr val="3F3F3F"/>
              </a:buClr>
              <a:buSzPts val="1600"/>
              <a:buNone/>
              <a:defRPr sz="1600" b="1"/>
            </a:lvl8pPr>
            <a:lvl9pPr marL="4114800" lvl="8" indent="-228600" algn="l">
              <a:lnSpc>
                <a:spcPct val="90000"/>
              </a:lnSpc>
              <a:spcBef>
                <a:spcPts val="400"/>
              </a:spcBef>
              <a:spcAft>
                <a:spcPts val="0"/>
              </a:spcAft>
              <a:buClr>
                <a:srgbClr val="3F3F3F"/>
              </a:buClr>
              <a:buSzPts val="1600"/>
              <a:buNone/>
              <a:defRPr sz="1600" b="1"/>
            </a:lvl9pPr>
          </a:lstStyle>
          <a:p>
            <a:endParaRPr/>
          </a:p>
        </p:txBody>
      </p:sp>
      <p:sp>
        <p:nvSpPr>
          <p:cNvPr id="53" name="Google Shape;53;p23"/>
          <p:cNvSpPr txBox="1">
            <a:spLocks noGrp="1"/>
          </p:cNvSpPr>
          <p:nvPr>
            <p:ph type="body" idx="4"/>
          </p:nvPr>
        </p:nvSpPr>
        <p:spPr>
          <a:xfrm>
            <a:off x="6324600" y="2590799"/>
            <a:ext cx="4800600" cy="381003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Clr>
                <a:srgbClr val="3F3F3F"/>
              </a:buClr>
              <a:buSzPts val="2400"/>
              <a:buChar char="▪"/>
              <a:defRPr sz="2400"/>
            </a:lvl1pPr>
            <a:lvl2pPr marL="914400" lvl="1" indent="-355600" algn="l">
              <a:lnSpc>
                <a:spcPct val="90000"/>
              </a:lnSpc>
              <a:spcBef>
                <a:spcPts val="600"/>
              </a:spcBef>
              <a:spcAft>
                <a:spcPts val="0"/>
              </a:spcAft>
              <a:buClr>
                <a:srgbClr val="3F3F3F"/>
              </a:buClr>
              <a:buSzPts val="2000"/>
              <a:buChar char="▪"/>
              <a:defRPr sz="2000"/>
            </a:lvl2pPr>
            <a:lvl3pPr marL="1371600" lvl="2" indent="-342900" algn="l">
              <a:lnSpc>
                <a:spcPct val="90000"/>
              </a:lnSpc>
              <a:spcBef>
                <a:spcPts val="600"/>
              </a:spcBef>
              <a:spcAft>
                <a:spcPts val="0"/>
              </a:spcAft>
              <a:buClr>
                <a:srgbClr val="3F3F3F"/>
              </a:buClr>
              <a:buSzPts val="1800"/>
              <a:buChar char="▪"/>
              <a:defRPr sz="1800"/>
            </a:lvl3pPr>
            <a:lvl4pPr marL="1828800" lvl="3" indent="-330200" algn="l">
              <a:lnSpc>
                <a:spcPct val="90000"/>
              </a:lnSpc>
              <a:spcBef>
                <a:spcPts val="600"/>
              </a:spcBef>
              <a:spcAft>
                <a:spcPts val="0"/>
              </a:spcAft>
              <a:buClr>
                <a:srgbClr val="3F3F3F"/>
              </a:buClr>
              <a:buSzPts val="1600"/>
              <a:buChar char="▪"/>
              <a:defRPr sz="1600"/>
            </a:lvl4pPr>
            <a:lvl5pPr marL="2286000" lvl="4" indent="-330200" algn="l">
              <a:lnSpc>
                <a:spcPct val="90000"/>
              </a:lnSpc>
              <a:spcBef>
                <a:spcPts val="600"/>
              </a:spcBef>
              <a:spcAft>
                <a:spcPts val="0"/>
              </a:spcAft>
              <a:buClr>
                <a:srgbClr val="3F3F3F"/>
              </a:buClr>
              <a:buSzPts val="1600"/>
              <a:buChar char="▪"/>
              <a:defRPr sz="1600"/>
            </a:lvl5pPr>
            <a:lvl6pPr marL="2743200" lvl="5" indent="-330200" algn="l">
              <a:lnSpc>
                <a:spcPct val="90000"/>
              </a:lnSpc>
              <a:spcBef>
                <a:spcPts val="400"/>
              </a:spcBef>
              <a:spcAft>
                <a:spcPts val="0"/>
              </a:spcAft>
              <a:buClr>
                <a:srgbClr val="3F3F3F"/>
              </a:buClr>
              <a:buSzPts val="1600"/>
              <a:buChar char="▪"/>
              <a:defRPr sz="1600"/>
            </a:lvl6pPr>
            <a:lvl7pPr marL="3200400" lvl="6" indent="-330200" algn="l">
              <a:lnSpc>
                <a:spcPct val="90000"/>
              </a:lnSpc>
              <a:spcBef>
                <a:spcPts val="400"/>
              </a:spcBef>
              <a:spcAft>
                <a:spcPts val="0"/>
              </a:spcAft>
              <a:buClr>
                <a:srgbClr val="3F3F3F"/>
              </a:buClr>
              <a:buSzPts val="1600"/>
              <a:buChar char="▪"/>
              <a:defRPr sz="1600"/>
            </a:lvl7pPr>
            <a:lvl8pPr marL="3657600" lvl="7" indent="-330200" algn="l">
              <a:lnSpc>
                <a:spcPct val="90000"/>
              </a:lnSpc>
              <a:spcBef>
                <a:spcPts val="400"/>
              </a:spcBef>
              <a:spcAft>
                <a:spcPts val="0"/>
              </a:spcAft>
              <a:buClr>
                <a:srgbClr val="3F3F3F"/>
              </a:buClr>
              <a:buSzPts val="1600"/>
              <a:buChar char="▪"/>
              <a:defRPr sz="1600"/>
            </a:lvl8pPr>
            <a:lvl9pPr marL="4114800" lvl="8" indent="-330200" algn="l">
              <a:lnSpc>
                <a:spcPct val="90000"/>
              </a:lnSpc>
              <a:spcBef>
                <a:spcPts val="400"/>
              </a:spcBef>
              <a:spcAft>
                <a:spcPts val="0"/>
              </a:spcAft>
              <a:buClr>
                <a:srgbClr val="3F3F3F"/>
              </a:buClr>
              <a:buSzPts val="1600"/>
              <a:buChar char="▪"/>
              <a:defRPr sz="1600"/>
            </a:lvl9pPr>
          </a:lstStyle>
          <a:p>
            <a:endParaRPr/>
          </a:p>
        </p:txBody>
      </p:sp>
      <p:sp>
        <p:nvSpPr>
          <p:cNvPr id="54" name="Google Shape;54;p23"/>
          <p:cNvSpPr txBox="1">
            <a:spLocks noGrp="1"/>
          </p:cNvSpPr>
          <p:nvPr>
            <p:ph type="ftr" idx="11"/>
          </p:nvPr>
        </p:nvSpPr>
        <p:spPr>
          <a:xfrm>
            <a:off x="1066800" y="6481760"/>
            <a:ext cx="7848600" cy="23971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3"/>
          <p:cNvSpPr txBox="1">
            <a:spLocks noGrp="1"/>
          </p:cNvSpPr>
          <p:nvPr>
            <p:ph type="dt" idx="10"/>
          </p:nvPr>
        </p:nvSpPr>
        <p:spPr>
          <a:xfrm>
            <a:off x="9067800" y="6465885"/>
            <a:ext cx="1066800" cy="23971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sldNum" idx="12"/>
          </p:nvPr>
        </p:nvSpPr>
        <p:spPr>
          <a:xfrm>
            <a:off x="10287000" y="6481760"/>
            <a:ext cx="838200" cy="23971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7"/>
        <p:cNvGrpSpPr/>
        <p:nvPr/>
      </p:nvGrpSpPr>
      <p:grpSpPr>
        <a:xfrm>
          <a:off x="0" y="0"/>
          <a:ext cx="0" cy="0"/>
          <a:chOff x="0" y="0"/>
          <a:chExt cx="0" cy="0"/>
        </a:xfrm>
      </p:grpSpPr>
      <p:sp>
        <p:nvSpPr>
          <p:cNvPr id="58" name="Google Shape;58;p24"/>
          <p:cNvSpPr txBox="1">
            <a:spLocks noGrp="1"/>
          </p:cNvSpPr>
          <p:nvPr>
            <p:ph type="ftr" idx="11"/>
          </p:nvPr>
        </p:nvSpPr>
        <p:spPr>
          <a:xfrm>
            <a:off x="1066800" y="6481760"/>
            <a:ext cx="7848600" cy="23971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4"/>
          <p:cNvSpPr txBox="1">
            <a:spLocks noGrp="1"/>
          </p:cNvSpPr>
          <p:nvPr>
            <p:ph type="dt" idx="10"/>
          </p:nvPr>
        </p:nvSpPr>
        <p:spPr>
          <a:xfrm>
            <a:off x="9067800" y="6465885"/>
            <a:ext cx="1066800" cy="23971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10287000" y="6481760"/>
            <a:ext cx="838200" cy="23971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1"/>
        <p:cNvGrpSpPr/>
        <p:nvPr/>
      </p:nvGrpSpPr>
      <p:grpSpPr>
        <a:xfrm>
          <a:off x="0" y="0"/>
          <a:ext cx="0" cy="0"/>
          <a:chOff x="0" y="0"/>
          <a:chExt cx="0" cy="0"/>
        </a:xfrm>
      </p:grpSpPr>
      <p:sp>
        <p:nvSpPr>
          <p:cNvPr id="62" name="Google Shape;62;p25" descr="Rectangle"/>
          <p:cNvSpPr/>
          <p:nvPr/>
        </p:nvSpPr>
        <p:spPr>
          <a:xfrm>
            <a:off x="7008812" y="0"/>
            <a:ext cx="5180013" cy="6858000"/>
          </a:xfrm>
          <a:prstGeom prst="rect">
            <a:avLst/>
          </a:prstGeom>
          <a:gradFill>
            <a:gsLst>
              <a:gs pos="0">
                <a:schemeClr val="accent1"/>
              </a:gs>
              <a:gs pos="100000">
                <a:srgbClr val="8A2123"/>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Medium"/>
              <a:ea typeface="Libre Franklin Medium"/>
              <a:cs typeface="Libre Franklin Medium"/>
              <a:sym typeface="Libre Franklin Medium"/>
            </a:endParaRPr>
          </a:p>
        </p:txBody>
      </p:sp>
      <p:sp>
        <p:nvSpPr>
          <p:cNvPr id="63" name="Google Shape;63;p25" descr="Rectangle"/>
          <p:cNvSpPr/>
          <p:nvPr/>
        </p:nvSpPr>
        <p:spPr>
          <a:xfrm>
            <a:off x="7255668" y="228600"/>
            <a:ext cx="4686300" cy="6400800"/>
          </a:xfrm>
          <a:prstGeom prst="rect">
            <a:avLst/>
          </a:prstGeom>
          <a:noFill/>
          <a:ln w="1587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Medium"/>
              <a:ea typeface="Libre Franklin Medium"/>
              <a:cs typeface="Libre Franklin Medium"/>
              <a:sym typeface="Libre Franklin Medium"/>
            </a:endParaRPr>
          </a:p>
        </p:txBody>
      </p:sp>
      <p:sp>
        <p:nvSpPr>
          <p:cNvPr id="64" name="Google Shape;64;p25"/>
          <p:cNvSpPr txBox="1">
            <a:spLocks noGrp="1"/>
          </p:cNvSpPr>
          <p:nvPr>
            <p:ph type="title"/>
          </p:nvPr>
        </p:nvSpPr>
        <p:spPr>
          <a:xfrm>
            <a:off x="7632700" y="3200400"/>
            <a:ext cx="3932237" cy="1752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Libre Franklin Medium"/>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5"/>
          <p:cNvSpPr txBox="1">
            <a:spLocks noGrp="1"/>
          </p:cNvSpPr>
          <p:nvPr>
            <p:ph type="body" idx="1"/>
          </p:nvPr>
        </p:nvSpPr>
        <p:spPr>
          <a:xfrm>
            <a:off x="609600" y="457201"/>
            <a:ext cx="5943600" cy="59436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Clr>
                <a:srgbClr val="3F3F3F"/>
              </a:buClr>
              <a:buSzPts val="2400"/>
              <a:buChar char="▪"/>
              <a:defRPr sz="2400"/>
            </a:lvl1pPr>
            <a:lvl2pPr marL="914400" lvl="1" indent="-355600" algn="l">
              <a:lnSpc>
                <a:spcPct val="90000"/>
              </a:lnSpc>
              <a:spcBef>
                <a:spcPts val="600"/>
              </a:spcBef>
              <a:spcAft>
                <a:spcPts val="0"/>
              </a:spcAft>
              <a:buClr>
                <a:srgbClr val="3F3F3F"/>
              </a:buClr>
              <a:buSzPts val="2000"/>
              <a:buChar char="▪"/>
              <a:defRPr sz="2000"/>
            </a:lvl2pPr>
            <a:lvl3pPr marL="1371600" lvl="2" indent="-342900" algn="l">
              <a:lnSpc>
                <a:spcPct val="90000"/>
              </a:lnSpc>
              <a:spcBef>
                <a:spcPts val="600"/>
              </a:spcBef>
              <a:spcAft>
                <a:spcPts val="0"/>
              </a:spcAft>
              <a:buClr>
                <a:srgbClr val="3F3F3F"/>
              </a:buClr>
              <a:buSzPts val="1800"/>
              <a:buChar char="▪"/>
              <a:defRPr sz="1800"/>
            </a:lvl3pPr>
            <a:lvl4pPr marL="1828800" lvl="3" indent="-330200" algn="l">
              <a:lnSpc>
                <a:spcPct val="90000"/>
              </a:lnSpc>
              <a:spcBef>
                <a:spcPts val="600"/>
              </a:spcBef>
              <a:spcAft>
                <a:spcPts val="0"/>
              </a:spcAft>
              <a:buClr>
                <a:srgbClr val="3F3F3F"/>
              </a:buClr>
              <a:buSzPts val="1600"/>
              <a:buChar char="▪"/>
              <a:defRPr sz="1600"/>
            </a:lvl4pPr>
            <a:lvl5pPr marL="2286000" lvl="4" indent="-330200" algn="l">
              <a:lnSpc>
                <a:spcPct val="90000"/>
              </a:lnSpc>
              <a:spcBef>
                <a:spcPts val="600"/>
              </a:spcBef>
              <a:spcAft>
                <a:spcPts val="0"/>
              </a:spcAft>
              <a:buClr>
                <a:srgbClr val="3F3F3F"/>
              </a:buClr>
              <a:buSzPts val="1600"/>
              <a:buChar char="▪"/>
              <a:defRPr sz="1600"/>
            </a:lvl5pPr>
            <a:lvl6pPr marL="2743200" lvl="5" indent="-330200" algn="l">
              <a:lnSpc>
                <a:spcPct val="90000"/>
              </a:lnSpc>
              <a:spcBef>
                <a:spcPts val="400"/>
              </a:spcBef>
              <a:spcAft>
                <a:spcPts val="0"/>
              </a:spcAft>
              <a:buClr>
                <a:srgbClr val="3F3F3F"/>
              </a:buClr>
              <a:buSzPts val="1600"/>
              <a:buChar char="▪"/>
              <a:defRPr sz="1600"/>
            </a:lvl6pPr>
            <a:lvl7pPr marL="3200400" lvl="6" indent="-330200" algn="l">
              <a:lnSpc>
                <a:spcPct val="90000"/>
              </a:lnSpc>
              <a:spcBef>
                <a:spcPts val="400"/>
              </a:spcBef>
              <a:spcAft>
                <a:spcPts val="0"/>
              </a:spcAft>
              <a:buClr>
                <a:srgbClr val="3F3F3F"/>
              </a:buClr>
              <a:buSzPts val="1600"/>
              <a:buChar char="▪"/>
              <a:defRPr sz="1600"/>
            </a:lvl7pPr>
            <a:lvl8pPr marL="3657600" lvl="7" indent="-330200" algn="l">
              <a:lnSpc>
                <a:spcPct val="90000"/>
              </a:lnSpc>
              <a:spcBef>
                <a:spcPts val="400"/>
              </a:spcBef>
              <a:spcAft>
                <a:spcPts val="0"/>
              </a:spcAft>
              <a:buClr>
                <a:srgbClr val="3F3F3F"/>
              </a:buClr>
              <a:buSzPts val="1600"/>
              <a:buChar char="▪"/>
              <a:defRPr sz="1600"/>
            </a:lvl8pPr>
            <a:lvl9pPr marL="4114800" lvl="8" indent="-330200" algn="l">
              <a:lnSpc>
                <a:spcPct val="90000"/>
              </a:lnSpc>
              <a:spcBef>
                <a:spcPts val="400"/>
              </a:spcBef>
              <a:spcAft>
                <a:spcPts val="0"/>
              </a:spcAft>
              <a:buClr>
                <a:srgbClr val="3F3F3F"/>
              </a:buClr>
              <a:buSzPts val="1600"/>
              <a:buChar char="▪"/>
              <a:defRPr sz="1600"/>
            </a:lvl9pPr>
          </a:lstStyle>
          <a:p>
            <a:endParaRPr/>
          </a:p>
        </p:txBody>
      </p:sp>
      <p:sp>
        <p:nvSpPr>
          <p:cNvPr id="66" name="Google Shape;66;p25"/>
          <p:cNvSpPr txBox="1">
            <a:spLocks noGrp="1"/>
          </p:cNvSpPr>
          <p:nvPr>
            <p:ph type="body" idx="2"/>
          </p:nvPr>
        </p:nvSpPr>
        <p:spPr>
          <a:xfrm>
            <a:off x="7632699" y="5029200"/>
            <a:ext cx="3932237" cy="1371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800"/>
              </a:spcBef>
              <a:spcAft>
                <a:spcPts val="0"/>
              </a:spcAft>
              <a:buClr>
                <a:schemeClr val="lt1"/>
              </a:buClr>
              <a:buSzPts val="1600"/>
              <a:buNone/>
              <a:defRPr sz="1600">
                <a:solidFill>
                  <a:schemeClr val="lt1"/>
                </a:solidFill>
              </a:defRPr>
            </a:lvl1pPr>
            <a:lvl2pPr marL="914400" lvl="1" indent="-228600" algn="l">
              <a:lnSpc>
                <a:spcPct val="90000"/>
              </a:lnSpc>
              <a:spcBef>
                <a:spcPts val="600"/>
              </a:spcBef>
              <a:spcAft>
                <a:spcPts val="0"/>
              </a:spcAft>
              <a:buClr>
                <a:srgbClr val="3F3F3F"/>
              </a:buClr>
              <a:buSzPts val="1400"/>
              <a:buNone/>
              <a:defRPr sz="1400"/>
            </a:lvl2pPr>
            <a:lvl3pPr marL="1371600" lvl="2" indent="-228600" algn="l">
              <a:lnSpc>
                <a:spcPct val="90000"/>
              </a:lnSpc>
              <a:spcBef>
                <a:spcPts val="600"/>
              </a:spcBef>
              <a:spcAft>
                <a:spcPts val="0"/>
              </a:spcAft>
              <a:buClr>
                <a:srgbClr val="3F3F3F"/>
              </a:buClr>
              <a:buSzPts val="1200"/>
              <a:buNone/>
              <a:defRPr sz="1200"/>
            </a:lvl3pPr>
            <a:lvl4pPr marL="1828800" lvl="3" indent="-228600" algn="l">
              <a:lnSpc>
                <a:spcPct val="90000"/>
              </a:lnSpc>
              <a:spcBef>
                <a:spcPts val="600"/>
              </a:spcBef>
              <a:spcAft>
                <a:spcPts val="0"/>
              </a:spcAft>
              <a:buClr>
                <a:srgbClr val="3F3F3F"/>
              </a:buClr>
              <a:buSzPts val="1000"/>
              <a:buNone/>
              <a:defRPr sz="1000"/>
            </a:lvl4pPr>
            <a:lvl5pPr marL="2286000" lvl="4" indent="-228600" algn="l">
              <a:lnSpc>
                <a:spcPct val="90000"/>
              </a:lnSpc>
              <a:spcBef>
                <a:spcPts val="600"/>
              </a:spcBef>
              <a:spcAft>
                <a:spcPts val="0"/>
              </a:spcAft>
              <a:buClr>
                <a:srgbClr val="3F3F3F"/>
              </a:buClr>
              <a:buSzPts val="1000"/>
              <a:buNone/>
              <a:defRPr sz="1000"/>
            </a:lvl5pPr>
            <a:lvl6pPr marL="2743200" lvl="5" indent="-228600" algn="l">
              <a:lnSpc>
                <a:spcPct val="90000"/>
              </a:lnSpc>
              <a:spcBef>
                <a:spcPts val="400"/>
              </a:spcBef>
              <a:spcAft>
                <a:spcPts val="0"/>
              </a:spcAft>
              <a:buClr>
                <a:srgbClr val="3F3F3F"/>
              </a:buClr>
              <a:buSzPts val="1000"/>
              <a:buNone/>
              <a:defRPr sz="1000"/>
            </a:lvl6pPr>
            <a:lvl7pPr marL="3200400" lvl="6" indent="-228600" algn="l">
              <a:lnSpc>
                <a:spcPct val="90000"/>
              </a:lnSpc>
              <a:spcBef>
                <a:spcPts val="400"/>
              </a:spcBef>
              <a:spcAft>
                <a:spcPts val="0"/>
              </a:spcAft>
              <a:buClr>
                <a:srgbClr val="3F3F3F"/>
              </a:buClr>
              <a:buSzPts val="1000"/>
              <a:buNone/>
              <a:defRPr sz="1000"/>
            </a:lvl7pPr>
            <a:lvl8pPr marL="3657600" lvl="7" indent="-228600" algn="l">
              <a:lnSpc>
                <a:spcPct val="90000"/>
              </a:lnSpc>
              <a:spcBef>
                <a:spcPts val="400"/>
              </a:spcBef>
              <a:spcAft>
                <a:spcPts val="0"/>
              </a:spcAft>
              <a:buClr>
                <a:srgbClr val="3F3F3F"/>
              </a:buClr>
              <a:buSzPts val="1000"/>
              <a:buNone/>
              <a:defRPr sz="1000"/>
            </a:lvl8pPr>
            <a:lvl9pPr marL="4114800" lvl="8" indent="-228600" algn="l">
              <a:lnSpc>
                <a:spcPct val="90000"/>
              </a:lnSpc>
              <a:spcBef>
                <a:spcPts val="400"/>
              </a:spcBef>
              <a:spcAft>
                <a:spcPts val="0"/>
              </a:spcAft>
              <a:buClr>
                <a:srgbClr val="3F3F3F"/>
              </a:buClr>
              <a:buSzPts val="1000"/>
              <a:buNone/>
              <a:defRPr sz="1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D9D9D9"/>
            </a:gs>
            <a:gs pos="100000">
              <a:schemeClr val="lt1"/>
            </a:gs>
          </a:gsLst>
          <a:lin ang="16200000" scaled="0"/>
        </a:gradFill>
        <a:effectLst/>
      </p:bgPr>
    </p:bg>
    <p:spTree>
      <p:nvGrpSpPr>
        <p:cNvPr id="1" name="Shape 9"/>
        <p:cNvGrpSpPr/>
        <p:nvPr/>
      </p:nvGrpSpPr>
      <p:grpSpPr>
        <a:xfrm>
          <a:off x="0" y="0"/>
          <a:ext cx="0" cy="0"/>
          <a:chOff x="0" y="0"/>
          <a:chExt cx="0" cy="0"/>
        </a:xfrm>
      </p:grpSpPr>
      <p:sp>
        <p:nvSpPr>
          <p:cNvPr id="10" name="Google Shape;10;p16" descr="Red bar"/>
          <p:cNvSpPr/>
          <p:nvPr/>
        </p:nvSpPr>
        <p:spPr>
          <a:xfrm>
            <a:off x="1" y="1"/>
            <a:ext cx="12188824" cy="1524000"/>
          </a:xfrm>
          <a:prstGeom prst="rect">
            <a:avLst/>
          </a:prstGeom>
          <a:gradFill>
            <a:gsLst>
              <a:gs pos="0">
                <a:schemeClr val="accent1"/>
              </a:gs>
              <a:gs pos="100000">
                <a:srgbClr val="8A2123"/>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11" name="Google Shape;11;p16"/>
          <p:cNvSpPr txBox="1">
            <a:spLocks noGrp="1"/>
          </p:cNvSpPr>
          <p:nvPr>
            <p:ph type="title"/>
          </p:nvPr>
        </p:nvSpPr>
        <p:spPr>
          <a:xfrm>
            <a:off x="1066800" y="99220"/>
            <a:ext cx="100584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Libre Franklin Medium"/>
              <a:buNone/>
              <a:defRPr sz="3600" b="0" i="0" u="none" strike="noStrike" cap="none">
                <a:solidFill>
                  <a:schemeClr val="lt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6"/>
          <p:cNvSpPr txBox="1">
            <a:spLocks noGrp="1"/>
          </p:cNvSpPr>
          <p:nvPr>
            <p:ph type="body" idx="1"/>
          </p:nvPr>
        </p:nvSpPr>
        <p:spPr>
          <a:xfrm>
            <a:off x="1524000" y="1828799"/>
            <a:ext cx="9144000" cy="4572001"/>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800"/>
              </a:spcBef>
              <a:spcAft>
                <a:spcPts val="0"/>
              </a:spcAft>
              <a:buClr>
                <a:srgbClr val="3F3F3F"/>
              </a:buClr>
              <a:buSzPts val="2400"/>
              <a:buFont typeface="Arial"/>
              <a:buChar char="▪"/>
              <a:defRPr sz="2400" b="0" i="0" u="none" strike="noStrike" cap="none">
                <a:solidFill>
                  <a:srgbClr val="3F3F3F"/>
                </a:solidFill>
                <a:latin typeface="Libre Franklin Medium"/>
                <a:ea typeface="Libre Franklin Medium"/>
                <a:cs typeface="Libre Franklin Medium"/>
                <a:sym typeface="Libre Franklin Medium"/>
              </a:defRPr>
            </a:lvl1pPr>
            <a:lvl2pPr marL="914400" marR="0" lvl="1" indent="-368300" algn="l" rtl="0">
              <a:lnSpc>
                <a:spcPct val="90000"/>
              </a:lnSpc>
              <a:spcBef>
                <a:spcPts val="600"/>
              </a:spcBef>
              <a:spcAft>
                <a:spcPts val="0"/>
              </a:spcAft>
              <a:buClr>
                <a:srgbClr val="3F3F3F"/>
              </a:buClr>
              <a:buSzPts val="2200"/>
              <a:buFont typeface="Arial"/>
              <a:buChar char="▪"/>
              <a:defRPr sz="2200" b="0" i="0" u="none" strike="noStrike" cap="none">
                <a:solidFill>
                  <a:srgbClr val="3F3F3F"/>
                </a:solidFill>
                <a:latin typeface="Libre Franklin Medium"/>
                <a:ea typeface="Libre Franklin Medium"/>
                <a:cs typeface="Libre Franklin Medium"/>
                <a:sym typeface="Libre Franklin Medium"/>
              </a:defRPr>
            </a:lvl2pPr>
            <a:lvl3pPr marL="1371600" marR="0" lvl="2" indent="-355600" algn="l" rtl="0">
              <a:lnSpc>
                <a:spcPct val="90000"/>
              </a:lnSpc>
              <a:spcBef>
                <a:spcPts val="600"/>
              </a:spcBef>
              <a:spcAft>
                <a:spcPts val="0"/>
              </a:spcAft>
              <a:buClr>
                <a:srgbClr val="3F3F3F"/>
              </a:buClr>
              <a:buSzPts val="2000"/>
              <a:buFont typeface="Arial"/>
              <a:buChar char="▪"/>
              <a:defRPr sz="2000" b="0" i="0" u="none" strike="noStrike" cap="none">
                <a:solidFill>
                  <a:srgbClr val="3F3F3F"/>
                </a:solidFill>
                <a:latin typeface="Libre Franklin Medium"/>
                <a:ea typeface="Libre Franklin Medium"/>
                <a:cs typeface="Libre Franklin Medium"/>
                <a:sym typeface="Libre Franklin Medium"/>
              </a:defRPr>
            </a:lvl3pPr>
            <a:lvl4pPr marL="1828800" marR="0" lvl="3" indent="-342900" algn="l" rtl="0">
              <a:lnSpc>
                <a:spcPct val="90000"/>
              </a:lnSpc>
              <a:spcBef>
                <a:spcPts val="600"/>
              </a:spcBef>
              <a:spcAft>
                <a:spcPts val="0"/>
              </a:spcAft>
              <a:buClr>
                <a:srgbClr val="3F3F3F"/>
              </a:buClr>
              <a:buSzPts val="1800"/>
              <a:buFont typeface="Arial"/>
              <a:buChar char="▪"/>
              <a:defRPr sz="1800" b="0" i="0" u="none" strike="noStrike" cap="none">
                <a:solidFill>
                  <a:srgbClr val="3F3F3F"/>
                </a:solidFill>
                <a:latin typeface="Libre Franklin Medium"/>
                <a:ea typeface="Libre Franklin Medium"/>
                <a:cs typeface="Libre Franklin Medium"/>
                <a:sym typeface="Libre Franklin Medium"/>
              </a:defRPr>
            </a:lvl4pPr>
            <a:lvl5pPr marL="2286000" marR="0" lvl="4" indent="-330200" algn="l" rtl="0">
              <a:lnSpc>
                <a:spcPct val="90000"/>
              </a:lnSpc>
              <a:spcBef>
                <a:spcPts val="600"/>
              </a:spcBef>
              <a:spcAft>
                <a:spcPts val="0"/>
              </a:spcAft>
              <a:buClr>
                <a:srgbClr val="3F3F3F"/>
              </a:buClr>
              <a:buSzPts val="1600"/>
              <a:buFont typeface="Arial"/>
              <a:buChar char="▪"/>
              <a:defRPr sz="1600" b="0" i="0" u="none" strike="noStrike" cap="none">
                <a:solidFill>
                  <a:srgbClr val="3F3F3F"/>
                </a:solidFill>
                <a:latin typeface="Libre Franklin Medium"/>
                <a:ea typeface="Libre Franklin Medium"/>
                <a:cs typeface="Libre Franklin Medium"/>
                <a:sym typeface="Libre Franklin Medium"/>
              </a:defRPr>
            </a:lvl5pPr>
            <a:lvl6pPr marL="2743200" marR="0" lvl="5" indent="-330200" algn="l" rtl="0">
              <a:lnSpc>
                <a:spcPct val="90000"/>
              </a:lnSpc>
              <a:spcBef>
                <a:spcPts val="400"/>
              </a:spcBef>
              <a:spcAft>
                <a:spcPts val="0"/>
              </a:spcAft>
              <a:buClr>
                <a:srgbClr val="3F3F3F"/>
              </a:buClr>
              <a:buSzPts val="1600"/>
              <a:buFont typeface="Arial"/>
              <a:buChar char="▪"/>
              <a:defRPr sz="1600" b="0" i="0" u="none" strike="noStrike" cap="none">
                <a:solidFill>
                  <a:srgbClr val="3F3F3F"/>
                </a:solidFill>
                <a:latin typeface="Libre Franklin Medium"/>
                <a:ea typeface="Libre Franklin Medium"/>
                <a:cs typeface="Libre Franklin Medium"/>
                <a:sym typeface="Libre Franklin Medium"/>
              </a:defRPr>
            </a:lvl6pPr>
            <a:lvl7pPr marL="3200400" marR="0" lvl="6" indent="-330200" algn="l" rtl="0">
              <a:lnSpc>
                <a:spcPct val="90000"/>
              </a:lnSpc>
              <a:spcBef>
                <a:spcPts val="400"/>
              </a:spcBef>
              <a:spcAft>
                <a:spcPts val="0"/>
              </a:spcAft>
              <a:buClr>
                <a:srgbClr val="3F3F3F"/>
              </a:buClr>
              <a:buSzPts val="1600"/>
              <a:buFont typeface="Arial"/>
              <a:buChar char="▪"/>
              <a:defRPr sz="1600" b="0" i="0" u="none" strike="noStrike" cap="none">
                <a:solidFill>
                  <a:srgbClr val="3F3F3F"/>
                </a:solidFill>
                <a:latin typeface="Libre Franklin Medium"/>
                <a:ea typeface="Libre Franklin Medium"/>
                <a:cs typeface="Libre Franklin Medium"/>
                <a:sym typeface="Libre Franklin Medium"/>
              </a:defRPr>
            </a:lvl7pPr>
            <a:lvl8pPr marL="3657600" marR="0" lvl="7" indent="-330200" algn="l" rtl="0">
              <a:lnSpc>
                <a:spcPct val="90000"/>
              </a:lnSpc>
              <a:spcBef>
                <a:spcPts val="400"/>
              </a:spcBef>
              <a:spcAft>
                <a:spcPts val="0"/>
              </a:spcAft>
              <a:buClr>
                <a:srgbClr val="3F3F3F"/>
              </a:buClr>
              <a:buSzPts val="1600"/>
              <a:buFont typeface="Arial"/>
              <a:buChar char="▪"/>
              <a:defRPr sz="1600" b="0" i="0" u="none" strike="noStrike" cap="none">
                <a:solidFill>
                  <a:srgbClr val="3F3F3F"/>
                </a:solidFill>
                <a:latin typeface="Libre Franklin Medium"/>
                <a:ea typeface="Libre Franklin Medium"/>
                <a:cs typeface="Libre Franklin Medium"/>
                <a:sym typeface="Libre Franklin Medium"/>
              </a:defRPr>
            </a:lvl8pPr>
            <a:lvl9pPr marL="4114800" marR="0" lvl="8" indent="-330200" algn="l" rtl="0">
              <a:lnSpc>
                <a:spcPct val="90000"/>
              </a:lnSpc>
              <a:spcBef>
                <a:spcPts val="400"/>
              </a:spcBef>
              <a:spcAft>
                <a:spcPts val="0"/>
              </a:spcAft>
              <a:buClr>
                <a:srgbClr val="3F3F3F"/>
              </a:buClr>
              <a:buSzPts val="1600"/>
              <a:buFont typeface="Arial"/>
              <a:buChar char="▪"/>
              <a:defRPr sz="16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3" name="Google Shape;13;p16"/>
          <p:cNvSpPr txBox="1">
            <a:spLocks noGrp="1"/>
          </p:cNvSpPr>
          <p:nvPr>
            <p:ph type="ftr" idx="11"/>
          </p:nvPr>
        </p:nvSpPr>
        <p:spPr>
          <a:xfrm>
            <a:off x="1066800" y="6481760"/>
            <a:ext cx="7848600" cy="23971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dk1"/>
                </a:solidFill>
                <a:latin typeface="Libre Franklin Medium"/>
                <a:ea typeface="Libre Franklin Medium"/>
                <a:cs typeface="Libre Franklin Medium"/>
                <a:sym typeface="Libre Franklin Medium"/>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14" name="Google Shape;14;p16"/>
          <p:cNvSpPr txBox="1">
            <a:spLocks noGrp="1"/>
          </p:cNvSpPr>
          <p:nvPr>
            <p:ph type="dt" idx="10"/>
          </p:nvPr>
        </p:nvSpPr>
        <p:spPr>
          <a:xfrm>
            <a:off x="9067800" y="6465885"/>
            <a:ext cx="1066800" cy="23971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chemeClr val="dk1"/>
                </a:solidFill>
                <a:latin typeface="Libre Franklin Medium"/>
                <a:ea typeface="Libre Franklin Medium"/>
                <a:cs typeface="Libre Franklin Medium"/>
                <a:sym typeface="Libre Franklin Medium"/>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15" name="Google Shape;15;p16"/>
          <p:cNvSpPr txBox="1">
            <a:spLocks noGrp="1"/>
          </p:cNvSpPr>
          <p:nvPr>
            <p:ph type="sldNum" idx="12"/>
          </p:nvPr>
        </p:nvSpPr>
        <p:spPr>
          <a:xfrm>
            <a:off x="10287000" y="6481760"/>
            <a:ext cx="838200" cy="23971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dk1"/>
                </a:solidFill>
                <a:latin typeface="Libre Franklin Medium"/>
                <a:ea typeface="Libre Franklin Medium"/>
                <a:cs typeface="Libre Franklin Medium"/>
                <a:sym typeface="Libre Franklin Medium"/>
              </a:defRPr>
            </a:lvl1pPr>
            <a:lvl2pPr marL="0" marR="0" lvl="1" indent="0" algn="r" rtl="0">
              <a:spcBef>
                <a:spcPts val="0"/>
              </a:spcBef>
              <a:buNone/>
              <a:defRPr sz="1100" b="0" i="0" u="none" strike="noStrike" cap="none">
                <a:solidFill>
                  <a:schemeClr val="dk1"/>
                </a:solidFill>
                <a:latin typeface="Libre Franklin Medium"/>
                <a:ea typeface="Libre Franklin Medium"/>
                <a:cs typeface="Libre Franklin Medium"/>
                <a:sym typeface="Libre Franklin Medium"/>
              </a:defRPr>
            </a:lvl2pPr>
            <a:lvl3pPr marL="0" marR="0" lvl="2" indent="0" algn="r" rtl="0">
              <a:spcBef>
                <a:spcPts val="0"/>
              </a:spcBef>
              <a:buNone/>
              <a:defRPr sz="1100" b="0" i="0" u="none" strike="noStrike" cap="none">
                <a:solidFill>
                  <a:schemeClr val="dk1"/>
                </a:solidFill>
                <a:latin typeface="Libre Franklin Medium"/>
                <a:ea typeface="Libre Franklin Medium"/>
                <a:cs typeface="Libre Franklin Medium"/>
                <a:sym typeface="Libre Franklin Medium"/>
              </a:defRPr>
            </a:lvl3pPr>
            <a:lvl4pPr marL="0" marR="0" lvl="3" indent="0" algn="r" rtl="0">
              <a:spcBef>
                <a:spcPts val="0"/>
              </a:spcBef>
              <a:buNone/>
              <a:defRPr sz="1100" b="0" i="0" u="none" strike="noStrike" cap="none">
                <a:solidFill>
                  <a:schemeClr val="dk1"/>
                </a:solidFill>
                <a:latin typeface="Libre Franklin Medium"/>
                <a:ea typeface="Libre Franklin Medium"/>
                <a:cs typeface="Libre Franklin Medium"/>
                <a:sym typeface="Libre Franklin Medium"/>
              </a:defRPr>
            </a:lvl4pPr>
            <a:lvl5pPr marL="0" marR="0" lvl="4" indent="0" algn="r" rtl="0">
              <a:spcBef>
                <a:spcPts val="0"/>
              </a:spcBef>
              <a:buNone/>
              <a:defRPr sz="1100" b="0" i="0" u="none" strike="noStrike" cap="none">
                <a:solidFill>
                  <a:schemeClr val="dk1"/>
                </a:solidFill>
                <a:latin typeface="Libre Franklin Medium"/>
                <a:ea typeface="Libre Franklin Medium"/>
                <a:cs typeface="Libre Franklin Medium"/>
                <a:sym typeface="Libre Franklin Medium"/>
              </a:defRPr>
            </a:lvl5pPr>
            <a:lvl6pPr marL="0" marR="0" lvl="5" indent="0" algn="r" rtl="0">
              <a:spcBef>
                <a:spcPts val="0"/>
              </a:spcBef>
              <a:buNone/>
              <a:defRPr sz="1100" b="0" i="0" u="none" strike="noStrike" cap="none">
                <a:solidFill>
                  <a:schemeClr val="dk1"/>
                </a:solidFill>
                <a:latin typeface="Libre Franklin Medium"/>
                <a:ea typeface="Libre Franklin Medium"/>
                <a:cs typeface="Libre Franklin Medium"/>
                <a:sym typeface="Libre Franklin Medium"/>
              </a:defRPr>
            </a:lvl6pPr>
            <a:lvl7pPr marL="0" marR="0" lvl="6" indent="0" algn="r" rtl="0">
              <a:spcBef>
                <a:spcPts val="0"/>
              </a:spcBef>
              <a:buNone/>
              <a:defRPr sz="1100" b="0" i="0" u="none" strike="noStrike" cap="none">
                <a:solidFill>
                  <a:schemeClr val="dk1"/>
                </a:solidFill>
                <a:latin typeface="Libre Franklin Medium"/>
                <a:ea typeface="Libre Franklin Medium"/>
                <a:cs typeface="Libre Franklin Medium"/>
                <a:sym typeface="Libre Franklin Medium"/>
              </a:defRPr>
            </a:lvl7pPr>
            <a:lvl8pPr marL="0" marR="0" lvl="7" indent="0" algn="r" rtl="0">
              <a:spcBef>
                <a:spcPts val="0"/>
              </a:spcBef>
              <a:buNone/>
              <a:defRPr sz="1100" b="0" i="0" u="none" strike="noStrike" cap="none">
                <a:solidFill>
                  <a:schemeClr val="dk1"/>
                </a:solidFill>
                <a:latin typeface="Libre Franklin Medium"/>
                <a:ea typeface="Libre Franklin Medium"/>
                <a:cs typeface="Libre Franklin Medium"/>
                <a:sym typeface="Libre Franklin Medium"/>
              </a:defRPr>
            </a:lvl8pPr>
            <a:lvl9pPr marL="0" marR="0" lvl="8" indent="0" algn="r" rtl="0">
              <a:spcBef>
                <a:spcPts val="0"/>
              </a:spcBef>
              <a:buNone/>
              <a:defRPr sz="1100" b="0" i="0" u="none" strike="noStrike" cap="none">
                <a:solidFill>
                  <a:schemeClr val="dk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sciencedirect-com.libproxy.unm.edu/journal/journal-of-the-american-pharmacists-association"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6A5AF"/>
        </a:solidFill>
        <a:effectLst/>
      </p:bgPr>
    </p:bg>
    <p:spTree>
      <p:nvGrpSpPr>
        <p:cNvPr id="1" name="Shape 84"/>
        <p:cNvGrpSpPr/>
        <p:nvPr/>
      </p:nvGrpSpPr>
      <p:grpSpPr>
        <a:xfrm>
          <a:off x="0" y="0"/>
          <a:ext cx="0" cy="0"/>
          <a:chOff x="0" y="0"/>
          <a:chExt cx="0" cy="0"/>
        </a:xfrm>
      </p:grpSpPr>
      <p:sp>
        <p:nvSpPr>
          <p:cNvPr id="85" name="Google Shape;85;p1"/>
          <p:cNvSpPr txBox="1">
            <a:spLocks noGrp="1"/>
          </p:cNvSpPr>
          <p:nvPr>
            <p:ph type="title"/>
          </p:nvPr>
        </p:nvSpPr>
        <p:spPr>
          <a:xfrm>
            <a:off x="502725" y="1828800"/>
            <a:ext cx="11008500" cy="39000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Clr>
                <a:schemeClr val="lt1"/>
              </a:buClr>
              <a:buSzPts val="5000"/>
              <a:buFont typeface="Calibri"/>
              <a:buNone/>
            </a:pPr>
            <a:r>
              <a:rPr lang="en-US" sz="3700"/>
              <a:t>Cardiovascular Medication Therapy Management (MTM) in a Community Pharmacy</a:t>
            </a:r>
            <a:endParaRPr sz="3700"/>
          </a:p>
        </p:txBody>
      </p:sp>
      <p:sp>
        <p:nvSpPr>
          <p:cNvPr id="86" name="Google Shape;86;p1"/>
          <p:cNvSpPr txBox="1">
            <a:spLocks noGrp="1"/>
          </p:cNvSpPr>
          <p:nvPr>
            <p:ph type="body" idx="1"/>
          </p:nvPr>
        </p:nvSpPr>
        <p:spPr>
          <a:xfrm>
            <a:off x="502725" y="5523225"/>
            <a:ext cx="7772400" cy="1066800"/>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90000"/>
              </a:lnSpc>
              <a:spcBef>
                <a:spcPts val="1800"/>
              </a:spcBef>
              <a:spcAft>
                <a:spcPts val="0"/>
              </a:spcAft>
              <a:buClr>
                <a:schemeClr val="lt1"/>
              </a:buClr>
              <a:buSzPct val="26942"/>
              <a:buNone/>
            </a:pPr>
            <a:r>
              <a:rPr lang="en-US" sz="7423" dirty="0"/>
              <a:t> STEPHANIE HEADRICK RPH</a:t>
            </a:r>
            <a:endParaRPr sz="7423" dirty="0"/>
          </a:p>
          <a:p>
            <a:pPr marL="0" lvl="0" indent="0" algn="l" rtl="0">
              <a:lnSpc>
                <a:spcPct val="90000"/>
              </a:lnSpc>
              <a:spcBef>
                <a:spcPts val="1800"/>
              </a:spcBef>
              <a:spcAft>
                <a:spcPts val="0"/>
              </a:spcAft>
              <a:buClr>
                <a:schemeClr val="lt1"/>
              </a:buClr>
              <a:buSzPct val="26942"/>
              <a:buNone/>
            </a:pPr>
            <a:r>
              <a:rPr lang="en-US" sz="7423" dirty="0"/>
              <a:t>DR TESIA BUSZKIEWICZ RPH PHARMD </a:t>
            </a:r>
            <a:endParaRPr sz="7423" dirty="0"/>
          </a:p>
          <a:p>
            <a:pPr marL="0" lvl="0" indent="0" algn="l" rtl="0">
              <a:lnSpc>
                <a:spcPct val="90000"/>
              </a:lnSpc>
              <a:spcBef>
                <a:spcPts val="1800"/>
              </a:spcBef>
              <a:spcAft>
                <a:spcPts val="0"/>
              </a:spcAft>
              <a:buClr>
                <a:schemeClr val="lt1"/>
              </a:buClr>
              <a:buSzPct val="100000"/>
              <a:buNone/>
            </a:pPr>
            <a:endParaRPr dirty="0"/>
          </a:p>
        </p:txBody>
      </p:sp>
      <p:pic>
        <p:nvPicPr>
          <p:cNvPr id="87" name="Google Shape;87;p1"/>
          <p:cNvPicPr preferRelativeResize="0"/>
          <p:nvPr/>
        </p:nvPicPr>
        <p:blipFill rotWithShape="1">
          <a:blip r:embed="rId3">
            <a:alphaModFix/>
          </a:blip>
          <a:srcRect/>
          <a:stretch/>
        </p:blipFill>
        <p:spPr>
          <a:xfrm>
            <a:off x="502725" y="338450"/>
            <a:ext cx="6324600" cy="4111886"/>
          </a:xfrm>
          <a:prstGeom prst="rect">
            <a:avLst/>
          </a:prstGeom>
          <a:noFill/>
          <a:ln>
            <a:noFill/>
          </a:ln>
        </p:spPr>
      </p:pic>
      <p:pic>
        <p:nvPicPr>
          <p:cNvPr id="88" name="Google Shape;88;p1"/>
          <p:cNvPicPr preferRelativeResize="0"/>
          <p:nvPr/>
        </p:nvPicPr>
        <p:blipFill rotWithShape="1">
          <a:blip r:embed="rId4">
            <a:alphaModFix/>
          </a:blip>
          <a:srcRect/>
          <a:stretch/>
        </p:blipFill>
        <p:spPr>
          <a:xfrm>
            <a:off x="8006019" y="793450"/>
            <a:ext cx="3505200" cy="320186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70"/>
        <p:cNvGrpSpPr/>
        <p:nvPr/>
      </p:nvGrpSpPr>
      <p:grpSpPr>
        <a:xfrm>
          <a:off x="0" y="0"/>
          <a:ext cx="0" cy="0"/>
          <a:chOff x="0" y="0"/>
          <a:chExt cx="0" cy="0"/>
        </a:xfrm>
      </p:grpSpPr>
      <p:sp>
        <p:nvSpPr>
          <p:cNvPr id="171" name="Google Shape;171;g2ae9b87de48_0_14"/>
          <p:cNvSpPr txBox="1">
            <a:spLocks noGrp="1"/>
          </p:cNvSpPr>
          <p:nvPr>
            <p:ph type="body" idx="1"/>
          </p:nvPr>
        </p:nvSpPr>
        <p:spPr>
          <a:xfrm>
            <a:off x="180907" y="189000"/>
            <a:ext cx="6677100" cy="1374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4500" b="1">
                <a:solidFill>
                  <a:schemeClr val="accent3"/>
                </a:solidFill>
                <a:latin typeface="Libre Franklin"/>
                <a:ea typeface="Libre Franklin"/>
                <a:cs typeface="Libre Franklin"/>
                <a:sym typeface="Libre Franklin"/>
              </a:rPr>
              <a:t>Team Based Care Approach</a:t>
            </a:r>
            <a:endParaRPr sz="4500" b="1">
              <a:solidFill>
                <a:schemeClr val="accent3"/>
              </a:solidFill>
              <a:latin typeface="Libre Franklin"/>
              <a:ea typeface="Libre Franklin"/>
              <a:cs typeface="Libre Franklin"/>
              <a:sym typeface="Libre Franklin"/>
            </a:endParaRPr>
          </a:p>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Libre Franklin"/>
                <a:ea typeface="Libre Franklin"/>
                <a:cs typeface="Libre Franklin"/>
                <a:sym typeface="Libre Franklin"/>
              </a:rPr>
              <a:t>      </a:t>
            </a:r>
            <a:endParaRPr sz="2600">
              <a:solidFill>
                <a:schemeClr val="dk1"/>
              </a:solidFill>
              <a:latin typeface="Libre Franklin"/>
              <a:ea typeface="Libre Franklin"/>
              <a:cs typeface="Libre Franklin"/>
              <a:sym typeface="Libre Franklin"/>
            </a:endParaRPr>
          </a:p>
          <a:p>
            <a:pPr marL="0" lvl="0" indent="0" algn="l" rtl="0">
              <a:lnSpc>
                <a:spcPct val="115000"/>
              </a:lnSpc>
              <a:spcBef>
                <a:spcPts val="0"/>
              </a:spcBef>
              <a:spcAft>
                <a:spcPts val="0"/>
              </a:spcAft>
              <a:buClr>
                <a:schemeClr val="dk1"/>
              </a:buClr>
              <a:buSzPts val="1100"/>
              <a:buFont typeface="Arial"/>
              <a:buNone/>
            </a:pPr>
            <a:endParaRPr sz="2600"/>
          </a:p>
        </p:txBody>
      </p:sp>
      <p:pic>
        <p:nvPicPr>
          <p:cNvPr id="172" name="Google Shape;172;g2ae9b87de48_0_14"/>
          <p:cNvPicPr preferRelativeResize="0"/>
          <p:nvPr/>
        </p:nvPicPr>
        <p:blipFill>
          <a:blip r:embed="rId3">
            <a:alphaModFix/>
          </a:blip>
          <a:stretch>
            <a:fillRect/>
          </a:stretch>
        </p:blipFill>
        <p:spPr>
          <a:xfrm>
            <a:off x="7439225" y="1374900"/>
            <a:ext cx="4344250" cy="4295375"/>
          </a:xfrm>
          <a:prstGeom prst="rect">
            <a:avLst/>
          </a:prstGeom>
          <a:noFill/>
          <a:ln>
            <a:noFill/>
          </a:ln>
        </p:spPr>
      </p:pic>
      <p:sp>
        <p:nvSpPr>
          <p:cNvPr id="173" name="Google Shape;173;g2ae9b87de48_0_14"/>
          <p:cNvSpPr txBox="1"/>
          <p:nvPr/>
        </p:nvSpPr>
        <p:spPr>
          <a:xfrm>
            <a:off x="7808050" y="5939070"/>
            <a:ext cx="35814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800"/>
              <a:buFont typeface="Libre Franklin Medium"/>
              <a:buNone/>
            </a:pPr>
            <a:r>
              <a:rPr lang="en-US" sz="800">
                <a:solidFill>
                  <a:schemeClr val="lt1"/>
                </a:solidFill>
                <a:latin typeface="Libre Franklin Medium"/>
                <a:ea typeface="Libre Franklin Medium"/>
                <a:cs typeface="Libre Franklin Medium"/>
                <a:sym typeface="Libre Franklin Medium"/>
              </a:rPr>
              <a:t>2023 AHA/ACC/ACCP/ASPC/NLA/PCNA Chronic Coronary Disease Guideline</a:t>
            </a:r>
            <a:endParaRPr sz="800">
              <a:solidFill>
                <a:schemeClr val="lt1"/>
              </a:solidFill>
              <a:latin typeface="Libre Franklin Medium"/>
              <a:ea typeface="Libre Franklin Medium"/>
              <a:cs typeface="Libre Franklin Medium"/>
              <a:sym typeface="Libre Franklin Medium"/>
            </a:endParaRPr>
          </a:p>
        </p:txBody>
      </p:sp>
      <p:sp>
        <p:nvSpPr>
          <p:cNvPr id="174" name="Google Shape;174;g2ae9b87de48_0_14"/>
          <p:cNvSpPr txBox="1">
            <a:spLocks noGrp="1"/>
          </p:cNvSpPr>
          <p:nvPr>
            <p:ph type="body" idx="1"/>
          </p:nvPr>
        </p:nvSpPr>
        <p:spPr>
          <a:xfrm>
            <a:off x="609600" y="1334975"/>
            <a:ext cx="5943600" cy="5065800"/>
          </a:xfrm>
          <a:prstGeom prst="rect">
            <a:avLst/>
          </a:prstGeom>
          <a:noFill/>
          <a:ln>
            <a:noFill/>
          </a:ln>
        </p:spPr>
        <p:txBody>
          <a:bodyPr spcFirstLastPara="1" wrap="square" lIns="91425" tIns="45700" rIns="91425" bIns="45700" anchor="t" anchorCtr="0">
            <a:noAutofit/>
          </a:bodyPr>
          <a:lstStyle/>
          <a:p>
            <a:pPr marL="228600" lvl="0" indent="-76200" algn="l" rtl="0">
              <a:lnSpc>
                <a:spcPct val="90000"/>
              </a:lnSpc>
              <a:spcBef>
                <a:spcPts val="1800"/>
              </a:spcBef>
              <a:spcAft>
                <a:spcPts val="0"/>
              </a:spcAft>
              <a:buClr>
                <a:srgbClr val="3F3F3F"/>
              </a:buClr>
              <a:buSzPts val="2400"/>
              <a:buNone/>
            </a:pPr>
            <a:endParaRPr dirty="0"/>
          </a:p>
          <a:p>
            <a:pPr marL="228600" lvl="0" indent="-76200" algn="l" rtl="0">
              <a:lnSpc>
                <a:spcPct val="90000"/>
              </a:lnSpc>
              <a:spcBef>
                <a:spcPts val="1800"/>
              </a:spcBef>
              <a:spcAft>
                <a:spcPts val="0"/>
              </a:spcAft>
              <a:buClr>
                <a:srgbClr val="3F3F3F"/>
              </a:buClr>
              <a:buSzPts val="2400"/>
              <a:buNone/>
            </a:pPr>
            <a:r>
              <a:rPr lang="en-US" sz="2600" dirty="0">
                <a:solidFill>
                  <a:schemeClr val="accent3"/>
                </a:solidFill>
              </a:rPr>
              <a:t>Patient centered care which revolves around the patient and their needs</a:t>
            </a:r>
            <a:endParaRPr sz="2600" dirty="0">
              <a:solidFill>
                <a:schemeClr val="accent3"/>
              </a:solidFill>
            </a:endParaRPr>
          </a:p>
          <a:p>
            <a:pPr marL="228600" lvl="0" indent="-76200" algn="l" rtl="0">
              <a:lnSpc>
                <a:spcPct val="90000"/>
              </a:lnSpc>
              <a:spcBef>
                <a:spcPts val="1800"/>
              </a:spcBef>
              <a:spcAft>
                <a:spcPts val="0"/>
              </a:spcAft>
              <a:buClr>
                <a:srgbClr val="3F3F3F"/>
              </a:buClr>
              <a:buSzPts val="2400"/>
              <a:buNone/>
            </a:pPr>
            <a:r>
              <a:rPr lang="en-US" sz="2600" dirty="0">
                <a:solidFill>
                  <a:schemeClr val="accent3"/>
                </a:solidFill>
              </a:rPr>
              <a:t>Relationship between patient, clinician, pharmacist, and other team members</a:t>
            </a:r>
            <a:endParaRPr sz="2600" dirty="0">
              <a:solidFill>
                <a:schemeClr val="accent3"/>
              </a:solidFill>
            </a:endParaRPr>
          </a:p>
          <a:p>
            <a:pPr marL="228600" lvl="0" indent="-76200" algn="l" rtl="0">
              <a:lnSpc>
                <a:spcPct val="90000"/>
              </a:lnSpc>
              <a:spcBef>
                <a:spcPts val="1800"/>
              </a:spcBef>
              <a:spcAft>
                <a:spcPts val="0"/>
              </a:spcAft>
              <a:buClr>
                <a:srgbClr val="3F3F3F"/>
              </a:buClr>
              <a:buSzPts val="2400"/>
              <a:buNone/>
            </a:pPr>
            <a:r>
              <a:rPr lang="en-US" sz="2600" dirty="0">
                <a:solidFill>
                  <a:schemeClr val="accent3"/>
                </a:solidFill>
              </a:rPr>
              <a:t>Patient participation and self management within team based care is key </a:t>
            </a:r>
            <a:endParaRPr sz="2600" dirty="0">
              <a:solidFill>
                <a:schemeClr val="accent3"/>
              </a:solidFill>
            </a:endParaRPr>
          </a:p>
          <a:p>
            <a:pPr marL="228600" lvl="0" indent="-76200" algn="l" rtl="0">
              <a:lnSpc>
                <a:spcPct val="90000"/>
              </a:lnSpc>
              <a:spcBef>
                <a:spcPts val="1800"/>
              </a:spcBef>
              <a:spcAft>
                <a:spcPts val="0"/>
              </a:spcAft>
              <a:buClr>
                <a:srgbClr val="3F3F3F"/>
              </a:buClr>
              <a:buSzPts val="2400"/>
              <a:buNone/>
            </a:pPr>
            <a:endParaRPr sz="2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79"/>
        <p:cNvGrpSpPr/>
        <p:nvPr/>
      </p:nvGrpSpPr>
      <p:grpSpPr>
        <a:xfrm>
          <a:off x="0" y="0"/>
          <a:ext cx="0" cy="0"/>
          <a:chOff x="0" y="0"/>
          <a:chExt cx="0" cy="0"/>
        </a:xfrm>
      </p:grpSpPr>
      <p:sp>
        <p:nvSpPr>
          <p:cNvPr id="180" name="Google Shape;180;p12"/>
          <p:cNvSpPr txBox="1">
            <a:spLocks noGrp="1"/>
          </p:cNvSpPr>
          <p:nvPr>
            <p:ph type="title" idx="4294967295"/>
          </p:nvPr>
        </p:nvSpPr>
        <p:spPr>
          <a:xfrm>
            <a:off x="647700" y="198650"/>
            <a:ext cx="10896600" cy="1397400"/>
          </a:xfrm>
          <a:prstGeom prst="rect">
            <a:avLst/>
          </a:prstGeom>
          <a:noFill/>
          <a:ln>
            <a:noFill/>
          </a:ln>
        </p:spPr>
        <p:txBody>
          <a:bodyPr spcFirstLastPara="1" wrap="square" lIns="91425" tIns="45700" rIns="91425" bIns="45700" anchor="b" anchorCtr="0">
            <a:noAutofit/>
          </a:bodyPr>
          <a:lstStyle/>
          <a:p>
            <a:pPr marL="0" lvl="0" indent="0" algn="ctr" rtl="0">
              <a:lnSpc>
                <a:spcPct val="80000"/>
              </a:lnSpc>
              <a:spcBef>
                <a:spcPts val="0"/>
              </a:spcBef>
              <a:spcAft>
                <a:spcPts val="0"/>
              </a:spcAft>
              <a:buClr>
                <a:schemeClr val="lt1"/>
              </a:buClr>
              <a:buSzPts val="5400"/>
              <a:buFont typeface="Libre Franklin Medium"/>
              <a:buNone/>
            </a:pPr>
            <a:r>
              <a:rPr lang="en-US" sz="5200" b="1">
                <a:solidFill>
                  <a:schemeClr val="accent3"/>
                </a:solidFill>
                <a:latin typeface="Libre Franklin"/>
                <a:ea typeface="Libre Franklin"/>
                <a:cs typeface="Libre Franklin"/>
                <a:sym typeface="Libre Franklin"/>
              </a:rPr>
              <a:t>Benefits of Team Based Care in Cardiovascular Disease</a:t>
            </a:r>
            <a:endParaRPr sz="5200" b="1">
              <a:solidFill>
                <a:schemeClr val="accent3"/>
              </a:solidFill>
              <a:latin typeface="Libre Franklin"/>
              <a:ea typeface="Libre Franklin"/>
              <a:cs typeface="Libre Franklin"/>
              <a:sym typeface="Libre Franklin"/>
            </a:endParaRPr>
          </a:p>
        </p:txBody>
      </p:sp>
      <p:grpSp>
        <p:nvGrpSpPr>
          <p:cNvPr id="181" name="Google Shape;181;p12"/>
          <p:cNvGrpSpPr/>
          <p:nvPr/>
        </p:nvGrpSpPr>
        <p:grpSpPr>
          <a:xfrm>
            <a:off x="-6183355" y="2220"/>
            <a:ext cx="17763088" cy="7691760"/>
            <a:chOff x="-6459851" y="-988380"/>
            <a:chExt cx="17763088" cy="7691760"/>
          </a:xfrm>
        </p:grpSpPr>
        <p:sp>
          <p:nvSpPr>
            <p:cNvPr id="182" name="Google Shape;182;p12"/>
            <p:cNvSpPr/>
            <p:nvPr/>
          </p:nvSpPr>
          <p:spPr>
            <a:xfrm>
              <a:off x="-6459851" y="-988380"/>
              <a:ext cx="7691760" cy="7691760"/>
            </a:xfrm>
            <a:prstGeom prst="blockArc">
              <a:avLst>
                <a:gd name="adj1" fmla="val 18900000"/>
                <a:gd name="adj2" fmla="val 2700000"/>
                <a:gd name="adj3" fmla="val 281"/>
              </a:avLst>
            </a:prstGeom>
            <a:noFill/>
            <a:ln w="12700" cap="flat" cmpd="sng">
              <a:solidFill>
                <a:srgbClr val="91202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2"/>
            <p:cNvSpPr/>
            <p:nvPr/>
          </p:nvSpPr>
          <p:spPr>
            <a:xfrm>
              <a:off x="793242" y="571500"/>
              <a:ext cx="10509995" cy="1143000"/>
            </a:xfrm>
            <a:prstGeom prst="rect">
              <a:avLst/>
            </a:prstGeom>
            <a:solidFill>
              <a:srgbClr val="B82A2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2"/>
            <p:cNvSpPr txBox="1"/>
            <p:nvPr/>
          </p:nvSpPr>
          <p:spPr>
            <a:xfrm>
              <a:off x="793242" y="571500"/>
              <a:ext cx="10509995" cy="1143000"/>
            </a:xfrm>
            <a:prstGeom prst="rect">
              <a:avLst/>
            </a:prstGeom>
            <a:noFill/>
            <a:ln>
              <a:noFill/>
            </a:ln>
          </p:spPr>
          <p:txBody>
            <a:bodyPr spcFirstLastPara="1" wrap="square" lIns="907250" tIns="60950" rIns="60950" bIns="6095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a:solidFill>
                    <a:schemeClr val="lt1"/>
                  </a:solidFill>
                  <a:latin typeface="Libre Franklin Medium"/>
                  <a:ea typeface="Libre Franklin Medium"/>
                  <a:cs typeface="Libre Franklin Medium"/>
                  <a:sym typeface="Libre Franklin Medium"/>
                </a:rPr>
                <a:t>A team-based care approach has been shown to reduce morbidity and mortality in patients with chronic conditions including CVD</a:t>
              </a:r>
              <a:endParaRPr/>
            </a:p>
          </p:txBody>
        </p:sp>
        <p:sp>
          <p:nvSpPr>
            <p:cNvPr id="185" name="Google Shape;185;p12"/>
            <p:cNvSpPr/>
            <p:nvPr/>
          </p:nvSpPr>
          <p:spPr>
            <a:xfrm>
              <a:off x="78867" y="428625"/>
              <a:ext cx="1428750" cy="1428750"/>
            </a:xfrm>
            <a:prstGeom prst="ellipse">
              <a:avLst/>
            </a:prstGeom>
            <a:blipFill rotWithShape="1">
              <a:blip r:embed="rId3">
                <a:alphaModFix/>
              </a:blip>
              <a:stretch>
                <a:fillRect/>
              </a:stretch>
            </a:blipFill>
            <a:ln w="12700" cap="flat" cmpd="sng">
              <a:solidFill>
                <a:srgbClr val="B82A2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2"/>
            <p:cNvSpPr/>
            <p:nvPr/>
          </p:nvSpPr>
          <p:spPr>
            <a:xfrm>
              <a:off x="1208722" y="2286000"/>
              <a:ext cx="10094514" cy="1143000"/>
            </a:xfrm>
            <a:prstGeom prst="rect">
              <a:avLst/>
            </a:prstGeom>
            <a:solidFill>
              <a:srgbClr val="B82A2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2"/>
            <p:cNvSpPr txBox="1"/>
            <p:nvPr/>
          </p:nvSpPr>
          <p:spPr>
            <a:xfrm>
              <a:off x="1208722" y="2286000"/>
              <a:ext cx="10094514" cy="1143000"/>
            </a:xfrm>
            <a:prstGeom prst="rect">
              <a:avLst/>
            </a:prstGeom>
            <a:noFill/>
            <a:ln>
              <a:noFill/>
            </a:ln>
          </p:spPr>
          <p:txBody>
            <a:bodyPr spcFirstLastPara="1" wrap="square" lIns="907250" tIns="60950" rIns="60950" bIns="60950" anchor="ctr" anchorCtr="0">
              <a:noAutofit/>
            </a:bodyPr>
            <a:lstStyle/>
            <a:p>
              <a:pPr marL="0" marR="0" lvl="0" indent="0" algn="l" rtl="0">
                <a:lnSpc>
                  <a:spcPct val="90000"/>
                </a:lnSpc>
                <a:spcBef>
                  <a:spcPts val="0"/>
                </a:spcBef>
                <a:spcAft>
                  <a:spcPts val="0"/>
                </a:spcAft>
                <a:buClr>
                  <a:schemeClr val="lt1"/>
                </a:buClr>
                <a:buSzPts val="2400"/>
                <a:buFont typeface="Libre Franklin Medium"/>
                <a:buNone/>
              </a:pPr>
              <a:r>
                <a:rPr lang="en-US" sz="2400">
                  <a:solidFill>
                    <a:schemeClr val="lt1"/>
                  </a:solidFill>
                  <a:latin typeface="Libre Franklin Medium"/>
                  <a:ea typeface="Libre Franklin Medium"/>
                  <a:cs typeface="Libre Franklin Medium"/>
                  <a:sym typeface="Libre Franklin Medium"/>
                </a:rPr>
                <a:t>Patients have been shown to have greater medication adherence and greater satisfaction with care</a:t>
              </a:r>
              <a:endParaRPr/>
            </a:p>
          </p:txBody>
        </p:sp>
        <p:sp>
          <p:nvSpPr>
            <p:cNvPr id="188" name="Google Shape;188;p12"/>
            <p:cNvSpPr/>
            <p:nvPr/>
          </p:nvSpPr>
          <p:spPr>
            <a:xfrm>
              <a:off x="494347" y="2143125"/>
              <a:ext cx="1428750" cy="1428750"/>
            </a:xfrm>
            <a:prstGeom prst="ellipse">
              <a:avLst/>
            </a:prstGeom>
            <a:blipFill rotWithShape="1">
              <a:blip r:embed="rId4">
                <a:alphaModFix/>
              </a:blip>
              <a:stretch>
                <a:fillRect/>
              </a:stretch>
            </a:blipFill>
            <a:ln w="12700" cap="flat" cmpd="sng">
              <a:solidFill>
                <a:srgbClr val="B82A2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2"/>
            <p:cNvSpPr/>
            <p:nvPr/>
          </p:nvSpPr>
          <p:spPr>
            <a:xfrm>
              <a:off x="793242" y="4000500"/>
              <a:ext cx="10509995" cy="1143000"/>
            </a:xfrm>
            <a:prstGeom prst="rect">
              <a:avLst/>
            </a:prstGeom>
            <a:solidFill>
              <a:srgbClr val="B82A2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2"/>
            <p:cNvSpPr txBox="1"/>
            <p:nvPr/>
          </p:nvSpPr>
          <p:spPr>
            <a:xfrm>
              <a:off x="793242" y="4000500"/>
              <a:ext cx="10509995" cy="1143000"/>
            </a:xfrm>
            <a:prstGeom prst="rect">
              <a:avLst/>
            </a:prstGeom>
            <a:noFill/>
            <a:ln>
              <a:noFill/>
            </a:ln>
          </p:spPr>
          <p:txBody>
            <a:bodyPr spcFirstLastPara="1" wrap="square" lIns="907250" tIns="60950" rIns="60950" bIns="6095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a:solidFill>
                    <a:schemeClr val="lt1"/>
                  </a:solidFill>
                  <a:latin typeface="Libre Franklin Medium"/>
                  <a:ea typeface="Libre Franklin Medium"/>
                  <a:cs typeface="Libre Franklin Medium"/>
                  <a:sym typeface="Libre Franklin Medium"/>
                </a:rPr>
                <a:t>Outcomes improve when pharmacists routinely screen patients for blood pressure control and medication adherence</a:t>
              </a:r>
              <a:endParaRPr/>
            </a:p>
          </p:txBody>
        </p:sp>
        <p:sp>
          <p:nvSpPr>
            <p:cNvPr id="191" name="Google Shape;191;p12"/>
            <p:cNvSpPr/>
            <p:nvPr/>
          </p:nvSpPr>
          <p:spPr>
            <a:xfrm>
              <a:off x="78867" y="3857625"/>
              <a:ext cx="1428750" cy="1428750"/>
            </a:xfrm>
            <a:prstGeom prst="ellipse">
              <a:avLst/>
            </a:prstGeom>
            <a:blipFill rotWithShape="1">
              <a:blip r:embed="rId5">
                <a:alphaModFix/>
              </a:blip>
              <a:stretch>
                <a:fillRect t="-2999" b="-2999"/>
              </a:stretch>
            </a:blipFill>
            <a:ln w="12700" cap="flat" cmpd="sng">
              <a:solidFill>
                <a:srgbClr val="B82A2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12"/>
          <p:cNvSpPr txBox="1"/>
          <p:nvPr/>
        </p:nvSpPr>
        <p:spPr>
          <a:xfrm>
            <a:off x="1600200" y="6273225"/>
            <a:ext cx="105918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Libre Franklin Medium"/>
                <a:ea typeface="Libre Franklin Medium"/>
                <a:cs typeface="Libre Franklin Medium"/>
                <a:sym typeface="Libre Franklin Medium"/>
              </a:rPr>
              <a:t>Team-based care and improved blood pressure control: a community guide systematic review. Am J Prev Med. 2014;47(1):86-99.</a:t>
            </a:r>
            <a:endParaRPr/>
          </a:p>
          <a:p>
            <a:pPr marL="0" marR="0" lvl="0" indent="0" algn="l" rtl="0">
              <a:spcBef>
                <a:spcPts val="0"/>
              </a:spcBef>
              <a:spcAft>
                <a:spcPts val="0"/>
              </a:spcAft>
              <a:buNone/>
            </a:pPr>
            <a:r>
              <a:rPr lang="en-US" sz="800">
                <a:solidFill>
                  <a:schemeClr val="lt1"/>
                </a:solidFill>
                <a:latin typeface="Libre Franklin Medium"/>
                <a:ea typeface="Libre Franklin Medium"/>
                <a:cs typeface="Libre Franklin Medium"/>
                <a:sym typeface="Libre Franklin Medium"/>
              </a:rPr>
              <a:t>Elevated systolic blood pressure and risk of cardiovascular and renal disease: overview of evidence from observational epidemiologic studies and randomized controlled trials. </a:t>
            </a:r>
            <a:endParaRPr sz="800">
              <a:solidFill>
                <a:schemeClr val="lt1"/>
              </a:solidFill>
              <a:latin typeface="Libre Franklin Medium"/>
              <a:ea typeface="Libre Franklin Medium"/>
              <a:cs typeface="Libre Franklin Medium"/>
              <a:sym typeface="Libre Franklin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97"/>
        <p:cNvGrpSpPr/>
        <p:nvPr/>
      </p:nvGrpSpPr>
      <p:grpSpPr>
        <a:xfrm>
          <a:off x="0" y="0"/>
          <a:ext cx="0" cy="0"/>
          <a:chOff x="0" y="0"/>
          <a:chExt cx="0" cy="0"/>
        </a:xfrm>
      </p:grpSpPr>
      <p:sp>
        <p:nvSpPr>
          <p:cNvPr id="198" name="Google Shape;198;g2ad2002bda8_0_60"/>
          <p:cNvSpPr txBox="1">
            <a:spLocks noGrp="1"/>
          </p:cNvSpPr>
          <p:nvPr>
            <p:ph type="body" idx="1"/>
          </p:nvPr>
        </p:nvSpPr>
        <p:spPr>
          <a:xfrm>
            <a:off x="609600" y="2517600"/>
            <a:ext cx="5943600" cy="3883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800"/>
              </a:spcBef>
              <a:spcAft>
                <a:spcPts val="0"/>
              </a:spcAft>
              <a:buClr>
                <a:srgbClr val="3F3F3F"/>
              </a:buClr>
              <a:buSzPts val="2400"/>
              <a:buNone/>
            </a:pPr>
            <a:r>
              <a:rPr lang="en-US" dirty="0"/>
              <a:t>Expansion of pharmacy technician role </a:t>
            </a:r>
          </a:p>
          <a:p>
            <a:pPr marL="0" lvl="0" indent="0" algn="l" rtl="0">
              <a:lnSpc>
                <a:spcPct val="90000"/>
              </a:lnSpc>
              <a:spcBef>
                <a:spcPts val="1800"/>
              </a:spcBef>
              <a:spcAft>
                <a:spcPts val="0"/>
              </a:spcAft>
              <a:buClr>
                <a:srgbClr val="3F3F3F"/>
              </a:buClr>
              <a:buSzPts val="2400"/>
              <a:buNone/>
            </a:pPr>
            <a:r>
              <a:rPr lang="en-US" dirty="0"/>
              <a:t>Improved MTM services and increased identification of eligible patients</a:t>
            </a:r>
            <a:endParaRPr dirty="0"/>
          </a:p>
          <a:p>
            <a:pPr marL="0" lvl="0" indent="0" algn="l" rtl="0">
              <a:lnSpc>
                <a:spcPct val="90000"/>
              </a:lnSpc>
              <a:spcBef>
                <a:spcPts val="1800"/>
              </a:spcBef>
              <a:spcAft>
                <a:spcPts val="0"/>
              </a:spcAft>
              <a:buClr>
                <a:srgbClr val="3F3F3F"/>
              </a:buClr>
              <a:buSzPts val="2400"/>
              <a:buNone/>
            </a:pPr>
            <a:r>
              <a:rPr lang="en-US" dirty="0"/>
              <a:t>Increased technician confidence when offering MTM services</a:t>
            </a:r>
            <a:endParaRPr dirty="0"/>
          </a:p>
          <a:p>
            <a:pPr marL="0" lvl="0" indent="0" algn="l" rtl="0">
              <a:lnSpc>
                <a:spcPct val="90000"/>
              </a:lnSpc>
              <a:spcBef>
                <a:spcPts val="1800"/>
              </a:spcBef>
              <a:spcAft>
                <a:spcPts val="0"/>
              </a:spcAft>
              <a:buClr>
                <a:srgbClr val="3F3F3F"/>
              </a:buClr>
              <a:buSzPts val="2400"/>
              <a:buNone/>
            </a:pPr>
            <a:r>
              <a:rPr lang="en-US" dirty="0"/>
              <a:t>Streamlined MTM services allowing pharmacists to spend more time on clinical aspects of MTM</a:t>
            </a:r>
            <a:endParaRPr dirty="0"/>
          </a:p>
          <a:p>
            <a:pPr marL="0" lvl="0" indent="0" algn="l" rtl="0">
              <a:lnSpc>
                <a:spcPct val="90000"/>
              </a:lnSpc>
              <a:spcBef>
                <a:spcPts val="1800"/>
              </a:spcBef>
              <a:spcAft>
                <a:spcPts val="0"/>
              </a:spcAft>
              <a:buClr>
                <a:srgbClr val="3F3F3F"/>
              </a:buClr>
              <a:buSzPts val="2400"/>
              <a:buNone/>
            </a:pPr>
            <a:endParaRPr dirty="0"/>
          </a:p>
          <a:p>
            <a:pPr marL="0" lvl="0" indent="0" algn="l" rtl="0">
              <a:lnSpc>
                <a:spcPct val="90000"/>
              </a:lnSpc>
              <a:spcBef>
                <a:spcPts val="1800"/>
              </a:spcBef>
              <a:spcAft>
                <a:spcPts val="0"/>
              </a:spcAft>
              <a:buClr>
                <a:srgbClr val="3F3F3F"/>
              </a:buClr>
              <a:buSzPts val="2400"/>
              <a:buNone/>
            </a:pPr>
            <a:endParaRPr dirty="0"/>
          </a:p>
        </p:txBody>
      </p:sp>
      <p:sp>
        <p:nvSpPr>
          <p:cNvPr id="199" name="Google Shape;199;g2ad2002bda8_0_60"/>
          <p:cNvSpPr txBox="1"/>
          <p:nvPr/>
        </p:nvSpPr>
        <p:spPr>
          <a:xfrm>
            <a:off x="6324600" y="1981200"/>
            <a:ext cx="57150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solidFill>
                <a:schemeClr val="accent3"/>
              </a:solidFill>
            </a:endParaRPr>
          </a:p>
        </p:txBody>
      </p:sp>
      <p:sp>
        <p:nvSpPr>
          <p:cNvPr id="200" name="Google Shape;200;g2ad2002bda8_0_60"/>
          <p:cNvSpPr txBox="1"/>
          <p:nvPr/>
        </p:nvSpPr>
        <p:spPr>
          <a:xfrm>
            <a:off x="7808050" y="5939070"/>
            <a:ext cx="35814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800"/>
              <a:buFont typeface="Libre Franklin Medium"/>
              <a:buNone/>
            </a:pPr>
            <a:r>
              <a:rPr lang="en-US" sz="800">
                <a:solidFill>
                  <a:schemeClr val="lt1"/>
                </a:solidFill>
                <a:latin typeface="Libre Franklin Medium"/>
                <a:ea typeface="Libre Franklin Medium"/>
                <a:cs typeface="Libre Franklin Medium"/>
                <a:sym typeface="Libre Franklin Medium"/>
              </a:rPr>
              <a:t>Pharmacy technician involvement in community pharmacy medication therapy management.</a:t>
            </a:r>
            <a:endParaRPr sz="800">
              <a:solidFill>
                <a:schemeClr val="lt1"/>
              </a:solidFill>
              <a:latin typeface="Libre Franklin Medium"/>
              <a:ea typeface="Libre Franklin Medium"/>
              <a:cs typeface="Libre Franklin Medium"/>
              <a:sym typeface="Libre Franklin Medium"/>
            </a:endParaRPr>
          </a:p>
          <a:p>
            <a:pPr marL="0" marR="0" lvl="0" indent="0" algn="l" rtl="0">
              <a:lnSpc>
                <a:spcPct val="100000"/>
              </a:lnSpc>
              <a:spcBef>
                <a:spcPts val="0"/>
              </a:spcBef>
              <a:spcAft>
                <a:spcPts val="0"/>
              </a:spcAft>
              <a:buClr>
                <a:schemeClr val="dk1"/>
              </a:buClr>
              <a:buSzPts val="800"/>
              <a:buFont typeface="Libre Franklin Medium"/>
              <a:buNone/>
            </a:pPr>
            <a:r>
              <a:rPr lang="en-US" sz="800">
                <a:solidFill>
                  <a:schemeClr val="lt1"/>
                </a:solidFill>
                <a:latin typeface="Libre Franklin Medium"/>
                <a:ea typeface="Libre Franklin Medium"/>
                <a:cs typeface="Libre Franklin Medium"/>
                <a:sym typeface="Libre Franklin Medium"/>
              </a:rPr>
              <a:t>Implementation of technician-driven medication therapy management program in community pharmacies.</a:t>
            </a:r>
            <a:endParaRPr sz="800">
              <a:solidFill>
                <a:schemeClr val="lt1"/>
              </a:solidFill>
              <a:latin typeface="Libre Franklin Medium"/>
              <a:ea typeface="Libre Franklin Medium"/>
              <a:cs typeface="Libre Franklin Medium"/>
              <a:sym typeface="Libre Franklin Medium"/>
            </a:endParaRPr>
          </a:p>
        </p:txBody>
      </p:sp>
      <p:sp>
        <p:nvSpPr>
          <p:cNvPr id="201" name="Google Shape;201;g2ad2002bda8_0_60"/>
          <p:cNvSpPr txBox="1">
            <a:spLocks noGrp="1"/>
          </p:cNvSpPr>
          <p:nvPr>
            <p:ph type="title"/>
          </p:nvPr>
        </p:nvSpPr>
        <p:spPr>
          <a:xfrm>
            <a:off x="119950" y="532575"/>
            <a:ext cx="7190400" cy="1220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Libre Franklin Medium"/>
              <a:buNone/>
            </a:pPr>
            <a:r>
              <a:rPr lang="en-US" sz="5200" b="1">
                <a:solidFill>
                  <a:schemeClr val="accent3"/>
                </a:solidFill>
                <a:latin typeface="Libre Franklin"/>
                <a:ea typeface="Libre Franklin"/>
                <a:cs typeface="Libre Franklin"/>
                <a:sym typeface="Libre Franklin"/>
              </a:rPr>
              <a:t>Pharmacy Technicians/Interns </a:t>
            </a:r>
            <a:endParaRPr sz="5200" b="1">
              <a:solidFill>
                <a:schemeClr val="accent3"/>
              </a:solidFill>
              <a:latin typeface="Libre Franklin"/>
              <a:ea typeface="Libre Franklin"/>
              <a:cs typeface="Libre Franklin"/>
              <a:sym typeface="Libre Franklin"/>
            </a:endParaRPr>
          </a:p>
          <a:p>
            <a:pPr marL="0" lvl="0" indent="0" algn="l" rtl="0">
              <a:lnSpc>
                <a:spcPct val="90000"/>
              </a:lnSpc>
              <a:spcBef>
                <a:spcPts val="0"/>
              </a:spcBef>
              <a:spcAft>
                <a:spcPts val="0"/>
              </a:spcAft>
              <a:buClr>
                <a:schemeClr val="lt1"/>
              </a:buClr>
              <a:buSzPts val="5400"/>
              <a:buFont typeface="Libre Franklin Medium"/>
              <a:buNone/>
            </a:pPr>
            <a:r>
              <a:rPr lang="en-US" sz="5200" b="1">
                <a:solidFill>
                  <a:schemeClr val="accent3"/>
                </a:solidFill>
                <a:latin typeface="Libre Franklin"/>
                <a:ea typeface="Libre Franklin"/>
                <a:cs typeface="Libre Franklin"/>
                <a:sym typeface="Libre Franklin"/>
              </a:rPr>
              <a:t>&amp; MTM Services</a:t>
            </a:r>
            <a:endParaRPr sz="3400" b="1">
              <a:solidFill>
                <a:schemeClr val="accent3"/>
              </a:solidFill>
              <a:latin typeface="Libre Franklin"/>
              <a:ea typeface="Libre Franklin"/>
              <a:cs typeface="Libre Franklin"/>
              <a:sym typeface="Libre Franklin"/>
            </a:endParaRPr>
          </a:p>
        </p:txBody>
      </p:sp>
      <p:pic>
        <p:nvPicPr>
          <p:cNvPr id="202" name="Google Shape;202;g2ad2002bda8_0_60"/>
          <p:cNvPicPr preferRelativeResize="0"/>
          <p:nvPr/>
        </p:nvPicPr>
        <p:blipFill rotWithShape="1">
          <a:blip r:embed="rId3">
            <a:alphaModFix/>
          </a:blip>
          <a:srcRect r="20798"/>
          <a:stretch/>
        </p:blipFill>
        <p:spPr>
          <a:xfrm>
            <a:off x="7399101" y="1334975"/>
            <a:ext cx="4399300" cy="43046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07"/>
        <p:cNvGrpSpPr/>
        <p:nvPr/>
      </p:nvGrpSpPr>
      <p:grpSpPr>
        <a:xfrm>
          <a:off x="0" y="0"/>
          <a:ext cx="0" cy="0"/>
          <a:chOff x="0" y="0"/>
          <a:chExt cx="0" cy="0"/>
        </a:xfrm>
      </p:grpSpPr>
      <p:sp>
        <p:nvSpPr>
          <p:cNvPr id="208" name="Google Shape;208;g2ad2002bda8_1_0"/>
          <p:cNvSpPr txBox="1">
            <a:spLocks noGrp="1"/>
          </p:cNvSpPr>
          <p:nvPr>
            <p:ph type="title" idx="4294967295"/>
          </p:nvPr>
        </p:nvSpPr>
        <p:spPr>
          <a:xfrm>
            <a:off x="152400" y="580425"/>
            <a:ext cx="11887200" cy="844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5400"/>
              <a:buFont typeface="Libre Franklin Medium"/>
              <a:buNone/>
            </a:pPr>
            <a:r>
              <a:rPr lang="en-US" sz="5200" b="1">
                <a:solidFill>
                  <a:schemeClr val="accent3"/>
                </a:solidFill>
                <a:latin typeface="Libre Franklin"/>
                <a:ea typeface="Libre Franklin"/>
                <a:cs typeface="Libre Franklin"/>
                <a:sym typeface="Libre Franklin"/>
              </a:rPr>
              <a:t>Cardiovascular MTM for Pharmacy Technicians and Interns</a:t>
            </a:r>
            <a:endParaRPr sz="3400" b="1">
              <a:solidFill>
                <a:schemeClr val="accent3"/>
              </a:solidFill>
              <a:latin typeface="Libre Franklin"/>
              <a:ea typeface="Libre Franklin"/>
              <a:cs typeface="Libre Franklin"/>
              <a:sym typeface="Libre Franklin"/>
            </a:endParaRPr>
          </a:p>
          <a:p>
            <a:pPr marL="0" lvl="0" indent="0" algn="ctr" rtl="0">
              <a:lnSpc>
                <a:spcPct val="80000"/>
              </a:lnSpc>
              <a:spcBef>
                <a:spcPts val="0"/>
              </a:spcBef>
              <a:spcAft>
                <a:spcPts val="0"/>
              </a:spcAft>
              <a:buClr>
                <a:schemeClr val="lt1"/>
              </a:buClr>
              <a:buSzPts val="5400"/>
              <a:buFont typeface="Libre Franklin Medium"/>
              <a:buNone/>
            </a:pPr>
            <a:endParaRPr sz="3400" b="1">
              <a:solidFill>
                <a:schemeClr val="accent3"/>
              </a:solidFill>
              <a:latin typeface="Libre Franklin"/>
              <a:ea typeface="Libre Franklin"/>
              <a:cs typeface="Libre Franklin"/>
              <a:sym typeface="Libre Franklin"/>
            </a:endParaRPr>
          </a:p>
        </p:txBody>
      </p:sp>
      <p:sp>
        <p:nvSpPr>
          <p:cNvPr id="209" name="Google Shape;209;g2ad2002bda8_1_0"/>
          <p:cNvSpPr txBox="1">
            <a:spLocks noGrp="1"/>
          </p:cNvSpPr>
          <p:nvPr>
            <p:ph type="body" idx="4294967295"/>
          </p:nvPr>
        </p:nvSpPr>
        <p:spPr>
          <a:xfrm>
            <a:off x="152400" y="1904999"/>
            <a:ext cx="5943600" cy="4853700"/>
          </a:xfrm>
          <a:prstGeom prst="rect">
            <a:avLst/>
          </a:prstGeom>
          <a:noFill/>
          <a:ln>
            <a:noFill/>
          </a:ln>
        </p:spPr>
        <p:txBody>
          <a:bodyPr spcFirstLastPara="1" wrap="square" lIns="91425" tIns="45700" rIns="91425" bIns="45700" anchor="t" anchorCtr="0">
            <a:noAutofit/>
          </a:bodyPr>
          <a:lstStyle/>
          <a:p>
            <a:pPr marL="228600" lvl="0" indent="-76200" algn="l" rtl="0">
              <a:lnSpc>
                <a:spcPct val="90000"/>
              </a:lnSpc>
              <a:spcBef>
                <a:spcPts val="1800"/>
              </a:spcBef>
              <a:spcAft>
                <a:spcPts val="0"/>
              </a:spcAft>
              <a:buClr>
                <a:srgbClr val="3F3F3F"/>
              </a:buClr>
              <a:buSzPts val="2400"/>
              <a:buNone/>
            </a:pPr>
            <a:r>
              <a:rPr lang="en-US" sz="2600"/>
              <a:t>Identify patients due for labwork and other health assessment</a:t>
            </a:r>
            <a:endParaRPr sz="2600"/>
          </a:p>
          <a:p>
            <a:pPr marL="228600" lvl="0" indent="-76200" algn="l" rtl="0">
              <a:lnSpc>
                <a:spcPct val="90000"/>
              </a:lnSpc>
              <a:spcBef>
                <a:spcPts val="1800"/>
              </a:spcBef>
              <a:spcAft>
                <a:spcPts val="0"/>
              </a:spcAft>
              <a:buClr>
                <a:srgbClr val="3F3F3F"/>
              </a:buClr>
              <a:buSzPts val="2400"/>
              <a:buNone/>
            </a:pPr>
            <a:r>
              <a:rPr lang="en-US" sz="2600"/>
              <a:t>Assessment of cholesterol markers (HDL and LDL</a:t>
            </a:r>
            <a:endParaRPr sz="2600"/>
          </a:p>
          <a:p>
            <a:pPr marL="228600" lvl="0" indent="-76200" algn="l" rtl="0">
              <a:lnSpc>
                <a:spcPct val="90000"/>
              </a:lnSpc>
              <a:spcBef>
                <a:spcPts val="1800"/>
              </a:spcBef>
              <a:spcAft>
                <a:spcPts val="0"/>
              </a:spcAft>
              <a:buClr>
                <a:srgbClr val="3F3F3F"/>
              </a:buClr>
              <a:buSzPts val="2400"/>
              <a:buNone/>
            </a:pPr>
            <a:r>
              <a:rPr lang="en-US" sz="2600"/>
              <a:t>Assessment of appropriate statin selection based on goals</a:t>
            </a:r>
            <a:endParaRPr sz="2600"/>
          </a:p>
          <a:p>
            <a:pPr marL="228600" lvl="0" indent="-76200" algn="l" rtl="0">
              <a:lnSpc>
                <a:spcPct val="90000"/>
              </a:lnSpc>
              <a:spcBef>
                <a:spcPts val="1800"/>
              </a:spcBef>
              <a:spcAft>
                <a:spcPts val="0"/>
              </a:spcAft>
              <a:buClr>
                <a:srgbClr val="3F3F3F"/>
              </a:buClr>
              <a:buSzPts val="2400"/>
              <a:buNone/>
            </a:pPr>
            <a:r>
              <a:rPr lang="en-US" sz="2600"/>
              <a:t>Medication adherence</a:t>
            </a:r>
            <a:endParaRPr sz="2600"/>
          </a:p>
          <a:p>
            <a:pPr marL="228600" lvl="0" indent="-76200" algn="l" rtl="0">
              <a:lnSpc>
                <a:spcPct val="90000"/>
              </a:lnSpc>
              <a:spcBef>
                <a:spcPts val="1800"/>
              </a:spcBef>
              <a:spcAft>
                <a:spcPts val="0"/>
              </a:spcAft>
              <a:buClr>
                <a:srgbClr val="3F3F3F"/>
              </a:buClr>
              <a:buSzPts val="2400"/>
              <a:buNone/>
            </a:pPr>
            <a:r>
              <a:rPr lang="en-US" sz="2600"/>
              <a:t>Blood Pressure Control and goals</a:t>
            </a:r>
            <a:endParaRPr sz="2600"/>
          </a:p>
          <a:p>
            <a:pPr marL="152400" lvl="0" indent="0" algn="l" rtl="0">
              <a:lnSpc>
                <a:spcPct val="90000"/>
              </a:lnSpc>
              <a:spcBef>
                <a:spcPts val="1800"/>
              </a:spcBef>
              <a:spcAft>
                <a:spcPts val="0"/>
              </a:spcAft>
              <a:buClr>
                <a:srgbClr val="3F3F3F"/>
              </a:buClr>
              <a:buSzPts val="2400"/>
              <a:buNone/>
            </a:pPr>
            <a:r>
              <a:rPr lang="en-US"/>
              <a:t>Reduce pharmacist patient encounters</a:t>
            </a:r>
            <a:endParaRPr/>
          </a:p>
        </p:txBody>
      </p:sp>
      <p:sp>
        <p:nvSpPr>
          <p:cNvPr id="210" name="Google Shape;210;g2ad2002bda8_1_0"/>
          <p:cNvSpPr txBox="1"/>
          <p:nvPr/>
        </p:nvSpPr>
        <p:spPr>
          <a:xfrm>
            <a:off x="6324600" y="1981200"/>
            <a:ext cx="57150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4000" i="1" u="none" strike="noStrike" cap="none">
              <a:solidFill>
                <a:schemeClr val="accent3"/>
              </a:solidFill>
              <a:latin typeface="Libre Franklin"/>
              <a:ea typeface="Libre Franklin"/>
              <a:cs typeface="Libre Franklin"/>
              <a:sym typeface="Libre Franklin"/>
            </a:endParaRPr>
          </a:p>
        </p:txBody>
      </p:sp>
      <p:sp>
        <p:nvSpPr>
          <p:cNvPr id="211" name="Google Shape;211;g2ad2002bda8_1_0"/>
          <p:cNvSpPr txBox="1"/>
          <p:nvPr/>
        </p:nvSpPr>
        <p:spPr>
          <a:xfrm>
            <a:off x="8610600" y="6324068"/>
            <a:ext cx="35814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800"/>
              <a:buFont typeface="Libre Franklin Medium"/>
              <a:buNone/>
            </a:pPr>
            <a:r>
              <a:rPr lang="en-US" sz="800">
                <a:solidFill>
                  <a:schemeClr val="lt1"/>
                </a:solidFill>
                <a:latin typeface="Libre Franklin Medium"/>
                <a:ea typeface="Libre Franklin Medium"/>
                <a:cs typeface="Libre Franklin Medium"/>
                <a:sym typeface="Libre Franklin Medium"/>
              </a:rPr>
              <a:t>Using pharmacy technicians and electronic health record capabilities to improve outcomes for patients with cardiovascular disease</a:t>
            </a:r>
            <a:endParaRPr sz="800" b="0" i="0" u="none" strike="noStrike" cap="none">
              <a:solidFill>
                <a:schemeClr val="lt1"/>
              </a:solidFill>
              <a:latin typeface="Libre Franklin Medium"/>
              <a:ea typeface="Libre Franklin Medium"/>
              <a:cs typeface="Libre Franklin Medium"/>
              <a:sym typeface="Libre Franklin Medium"/>
            </a:endParaRPr>
          </a:p>
        </p:txBody>
      </p:sp>
      <p:sp>
        <p:nvSpPr>
          <p:cNvPr id="212" name="Google Shape;212;g2ad2002bda8_1_0"/>
          <p:cNvSpPr txBox="1"/>
          <p:nvPr/>
        </p:nvSpPr>
        <p:spPr>
          <a:xfrm>
            <a:off x="7438625" y="1674300"/>
            <a:ext cx="4357500" cy="40635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800"/>
              </a:spcBef>
              <a:spcAft>
                <a:spcPts val="0"/>
              </a:spcAft>
              <a:buNone/>
            </a:pPr>
            <a:r>
              <a:rPr lang="en-US" sz="4000" i="1">
                <a:solidFill>
                  <a:schemeClr val="accent3"/>
                </a:solidFill>
                <a:latin typeface="Libre Franklin"/>
                <a:ea typeface="Libre Franklin"/>
                <a:cs typeface="Libre Franklin"/>
                <a:sym typeface="Libre Franklin"/>
              </a:rPr>
              <a:t>Pharmacy Technician Involvement has been shown to help patients reach cholesterol and BP goals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17"/>
        <p:cNvGrpSpPr/>
        <p:nvPr/>
      </p:nvGrpSpPr>
      <p:grpSpPr>
        <a:xfrm>
          <a:off x="0" y="0"/>
          <a:ext cx="0" cy="0"/>
          <a:chOff x="0" y="0"/>
          <a:chExt cx="0" cy="0"/>
        </a:xfrm>
      </p:grpSpPr>
      <p:sp>
        <p:nvSpPr>
          <p:cNvPr id="218" name="Google Shape;218;p5"/>
          <p:cNvSpPr txBox="1">
            <a:spLocks noGrp="1"/>
          </p:cNvSpPr>
          <p:nvPr>
            <p:ph type="body" idx="4294967295"/>
          </p:nvPr>
        </p:nvSpPr>
        <p:spPr>
          <a:xfrm>
            <a:off x="1066748" y="2057400"/>
            <a:ext cx="4800600" cy="4343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F3F3F"/>
              </a:buClr>
              <a:buSzPts val="2400"/>
              <a:buNone/>
            </a:pPr>
            <a:r>
              <a:rPr lang="en-US" sz="3500">
                <a:solidFill>
                  <a:schemeClr val="accent3"/>
                </a:solidFill>
              </a:rPr>
              <a:t>Who?</a:t>
            </a:r>
            <a:endParaRPr sz="3500">
              <a:solidFill>
                <a:schemeClr val="accent3"/>
              </a:solidFill>
            </a:endParaRPr>
          </a:p>
          <a:p>
            <a:pPr marL="0" lvl="0" indent="0" algn="l" rtl="0">
              <a:lnSpc>
                <a:spcPct val="90000"/>
              </a:lnSpc>
              <a:spcBef>
                <a:spcPts val="0"/>
              </a:spcBef>
              <a:spcAft>
                <a:spcPts val="0"/>
              </a:spcAft>
              <a:buClr>
                <a:srgbClr val="3F3F3F"/>
              </a:buClr>
              <a:buSzPts val="2400"/>
              <a:buNone/>
            </a:pPr>
            <a:endParaRPr sz="3500">
              <a:solidFill>
                <a:schemeClr val="accent3"/>
              </a:solidFill>
            </a:endParaRPr>
          </a:p>
          <a:p>
            <a:pPr marL="0" lvl="0" indent="0" algn="l" rtl="0">
              <a:lnSpc>
                <a:spcPct val="90000"/>
              </a:lnSpc>
              <a:spcBef>
                <a:spcPts val="0"/>
              </a:spcBef>
              <a:spcAft>
                <a:spcPts val="0"/>
              </a:spcAft>
              <a:buClr>
                <a:srgbClr val="3F3F3F"/>
              </a:buClr>
              <a:buSzPts val="2400"/>
              <a:buNone/>
            </a:pPr>
            <a:r>
              <a:rPr lang="en-US" sz="3500">
                <a:solidFill>
                  <a:schemeClr val="accent3"/>
                </a:solidFill>
              </a:rPr>
              <a:t>What?</a:t>
            </a:r>
            <a:endParaRPr sz="3500">
              <a:solidFill>
                <a:schemeClr val="accent3"/>
              </a:solidFill>
            </a:endParaRPr>
          </a:p>
          <a:p>
            <a:pPr marL="0" lvl="0" indent="0" algn="l" rtl="0">
              <a:lnSpc>
                <a:spcPct val="90000"/>
              </a:lnSpc>
              <a:spcBef>
                <a:spcPts val="0"/>
              </a:spcBef>
              <a:spcAft>
                <a:spcPts val="0"/>
              </a:spcAft>
              <a:buClr>
                <a:srgbClr val="3F3F3F"/>
              </a:buClr>
              <a:buSzPts val="2400"/>
              <a:buNone/>
            </a:pPr>
            <a:endParaRPr sz="3500">
              <a:solidFill>
                <a:schemeClr val="accent3"/>
              </a:solidFill>
            </a:endParaRPr>
          </a:p>
          <a:p>
            <a:pPr marL="0" lvl="0" indent="0" algn="l" rtl="0">
              <a:lnSpc>
                <a:spcPct val="90000"/>
              </a:lnSpc>
              <a:spcBef>
                <a:spcPts val="0"/>
              </a:spcBef>
              <a:spcAft>
                <a:spcPts val="0"/>
              </a:spcAft>
              <a:buClr>
                <a:srgbClr val="3F3F3F"/>
              </a:buClr>
              <a:buSzPts val="2400"/>
              <a:buNone/>
            </a:pPr>
            <a:r>
              <a:rPr lang="en-US" sz="3500">
                <a:solidFill>
                  <a:schemeClr val="accent3"/>
                </a:solidFill>
              </a:rPr>
              <a:t>Where?</a:t>
            </a:r>
            <a:endParaRPr sz="3500">
              <a:solidFill>
                <a:schemeClr val="accent3"/>
              </a:solidFill>
            </a:endParaRPr>
          </a:p>
          <a:p>
            <a:pPr marL="0" lvl="0" indent="0" algn="l" rtl="0">
              <a:lnSpc>
                <a:spcPct val="90000"/>
              </a:lnSpc>
              <a:spcBef>
                <a:spcPts val="0"/>
              </a:spcBef>
              <a:spcAft>
                <a:spcPts val="0"/>
              </a:spcAft>
              <a:buClr>
                <a:srgbClr val="3F3F3F"/>
              </a:buClr>
              <a:buSzPts val="2400"/>
              <a:buNone/>
            </a:pPr>
            <a:endParaRPr sz="3500">
              <a:solidFill>
                <a:schemeClr val="accent3"/>
              </a:solidFill>
            </a:endParaRPr>
          </a:p>
          <a:p>
            <a:pPr marL="0" lvl="0" indent="0" algn="l" rtl="0">
              <a:lnSpc>
                <a:spcPct val="90000"/>
              </a:lnSpc>
              <a:spcBef>
                <a:spcPts val="0"/>
              </a:spcBef>
              <a:spcAft>
                <a:spcPts val="0"/>
              </a:spcAft>
              <a:buClr>
                <a:srgbClr val="3F3F3F"/>
              </a:buClr>
              <a:buSzPts val="2400"/>
              <a:buNone/>
            </a:pPr>
            <a:r>
              <a:rPr lang="en-US" sz="3500">
                <a:solidFill>
                  <a:schemeClr val="accent3"/>
                </a:solidFill>
              </a:rPr>
              <a:t>Why?</a:t>
            </a:r>
            <a:endParaRPr sz="3500">
              <a:solidFill>
                <a:schemeClr val="accent3"/>
              </a:solidFill>
            </a:endParaRPr>
          </a:p>
        </p:txBody>
      </p:sp>
      <p:sp>
        <p:nvSpPr>
          <p:cNvPr id="219" name="Google Shape;219;p5"/>
          <p:cNvSpPr txBox="1">
            <a:spLocks noGrp="1"/>
          </p:cNvSpPr>
          <p:nvPr>
            <p:ph type="body" idx="4294967295"/>
          </p:nvPr>
        </p:nvSpPr>
        <p:spPr>
          <a:xfrm>
            <a:off x="6888225" y="1644599"/>
            <a:ext cx="4800600" cy="45753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F3F3F"/>
              </a:buClr>
              <a:buSzPts val="4000"/>
              <a:buNone/>
            </a:pPr>
            <a:endParaRPr sz="4000" b="1">
              <a:solidFill>
                <a:schemeClr val="accent1"/>
              </a:solidFill>
              <a:latin typeface="Libre Franklin Medium"/>
              <a:ea typeface="Libre Franklin Medium"/>
              <a:cs typeface="Libre Franklin Medium"/>
              <a:sym typeface="Libre Franklin Medium"/>
            </a:endParaRPr>
          </a:p>
          <a:p>
            <a:pPr marL="0" lvl="0" indent="0" algn="ctr" rtl="0">
              <a:lnSpc>
                <a:spcPct val="90000"/>
              </a:lnSpc>
              <a:spcBef>
                <a:spcPts val="1800"/>
              </a:spcBef>
              <a:spcAft>
                <a:spcPts val="0"/>
              </a:spcAft>
              <a:buClr>
                <a:schemeClr val="accent1"/>
              </a:buClr>
              <a:buSzPts val="4000"/>
              <a:buNone/>
            </a:pPr>
            <a:r>
              <a:rPr lang="en-US" sz="4000" i="1">
                <a:solidFill>
                  <a:schemeClr val="accent3"/>
                </a:solidFill>
                <a:latin typeface="Libre Franklin"/>
                <a:ea typeface="Libre Franklin"/>
                <a:cs typeface="Libre Franklin"/>
                <a:sym typeface="Libre Franklin"/>
              </a:rPr>
              <a:t>Up to 50% of Star Rating Measures can be Influenced by Community Pharmacists</a:t>
            </a:r>
            <a:endParaRPr sz="4000" i="1" u="none" strike="noStrike" cap="none">
              <a:solidFill>
                <a:schemeClr val="accent3"/>
              </a:solidFill>
              <a:latin typeface="Libre Franklin"/>
              <a:ea typeface="Libre Franklin"/>
              <a:cs typeface="Libre Franklin"/>
              <a:sym typeface="Libre Franklin"/>
            </a:endParaRPr>
          </a:p>
          <a:p>
            <a:pPr marL="0" lvl="0" indent="0" algn="l" rtl="0">
              <a:lnSpc>
                <a:spcPct val="90000"/>
              </a:lnSpc>
              <a:spcBef>
                <a:spcPts val="1800"/>
              </a:spcBef>
              <a:spcAft>
                <a:spcPts val="0"/>
              </a:spcAft>
              <a:buClr>
                <a:srgbClr val="3F3F3F"/>
              </a:buClr>
              <a:buSzPts val="2400"/>
              <a:buNone/>
            </a:pPr>
            <a:endParaRPr/>
          </a:p>
        </p:txBody>
      </p:sp>
      <p:sp>
        <p:nvSpPr>
          <p:cNvPr id="220" name="Google Shape;220;p5"/>
          <p:cNvSpPr txBox="1"/>
          <p:nvPr/>
        </p:nvSpPr>
        <p:spPr>
          <a:xfrm>
            <a:off x="5214000" y="5692800"/>
            <a:ext cx="6749400" cy="80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b="1">
              <a:solidFill>
                <a:schemeClr val="lt1"/>
              </a:solidFill>
            </a:endParaRPr>
          </a:p>
          <a:p>
            <a:pPr marL="0" marR="0" lvl="0" indent="0" algn="l" rtl="0">
              <a:spcBef>
                <a:spcPts val="0"/>
              </a:spcBef>
              <a:spcAft>
                <a:spcPts val="0"/>
              </a:spcAft>
              <a:buNone/>
            </a:pPr>
            <a:r>
              <a:rPr lang="en-US" sz="800" b="1">
                <a:solidFill>
                  <a:schemeClr val="lt1"/>
                </a:solidFill>
                <a:uFill>
                  <a:noFill/>
                </a:uFill>
                <a:latin typeface="Libre Franklin"/>
                <a:ea typeface="Libre Franklin"/>
                <a:cs typeface="Libre Franklin"/>
                <a:sym typeface="Libre Franklin"/>
                <a:hlinkClick r:id="rId3">
                  <a:extLst>
                    <a:ext uri="{A12FA001-AC4F-418D-AE19-62706E023703}">
                      <ahyp:hlinkClr xmlns:ahyp="http://schemas.microsoft.com/office/drawing/2018/hyperlinkcolor" val="tx"/>
                    </a:ext>
                  </a:extLst>
                </a:hlinkClick>
              </a:rPr>
              <a:t>https://www-sciencedirect-com.libproxy.unm.edu/journal/journal-of-the-american-pharmacists-association</a:t>
            </a:r>
            <a:endParaRPr sz="800" b="1">
              <a:solidFill>
                <a:schemeClr val="lt1"/>
              </a:solidFill>
              <a:latin typeface="Libre Franklin"/>
              <a:ea typeface="Libre Franklin"/>
              <a:cs typeface="Libre Franklin"/>
              <a:sym typeface="Libre Franklin"/>
            </a:endParaRPr>
          </a:p>
          <a:p>
            <a:pPr marL="0" lvl="0" indent="0" algn="l" rtl="0">
              <a:spcBef>
                <a:spcPts val="0"/>
              </a:spcBef>
              <a:spcAft>
                <a:spcPts val="0"/>
              </a:spcAft>
              <a:buClr>
                <a:schemeClr val="dk1"/>
              </a:buClr>
              <a:buFont typeface="Arial"/>
              <a:buNone/>
            </a:pPr>
            <a:r>
              <a:rPr lang="en-US" sz="800" b="1">
                <a:solidFill>
                  <a:schemeClr val="lt1"/>
                </a:solidFill>
                <a:latin typeface="Libre Franklin"/>
                <a:ea typeface="Libre Franklin"/>
                <a:cs typeface="Libre Franklin"/>
                <a:sym typeface="Libre Franklin"/>
              </a:rPr>
              <a:t>Medicare star ratings: Stakeholder proceedings on community pharmacy and managed care partnerships in quality</a:t>
            </a:r>
            <a:endParaRPr b="1">
              <a:solidFill>
                <a:schemeClr val="lt1"/>
              </a:solidFill>
            </a:endParaRPr>
          </a:p>
          <a:p>
            <a:pPr marL="0" lvl="0" indent="0" algn="l" rtl="0">
              <a:spcBef>
                <a:spcPts val="0"/>
              </a:spcBef>
              <a:spcAft>
                <a:spcPts val="0"/>
              </a:spcAft>
              <a:buClr>
                <a:schemeClr val="dk1"/>
              </a:buClr>
              <a:buFont typeface="Arial"/>
              <a:buNone/>
            </a:pPr>
            <a:r>
              <a:rPr lang="en-US" sz="800" b="1">
                <a:solidFill>
                  <a:schemeClr val="lt1"/>
                </a:solidFill>
                <a:latin typeface="Libre Franklin"/>
                <a:ea typeface="Libre Franklin"/>
                <a:cs typeface="Libre Franklin"/>
                <a:sym typeface="Libre Franklin"/>
              </a:rPr>
              <a:t>https://www.pharmacytimes.com/view/services-to-improve-therapeutic-outcomes-improve-star-ratings</a:t>
            </a:r>
            <a:endParaRPr sz="800" b="1">
              <a:solidFill>
                <a:schemeClr val="lt1"/>
              </a:solidFill>
              <a:latin typeface="Libre Franklin"/>
              <a:ea typeface="Libre Franklin"/>
              <a:cs typeface="Libre Franklin"/>
              <a:sym typeface="Libre Franklin"/>
            </a:endParaRPr>
          </a:p>
          <a:p>
            <a:pPr marL="0" marR="0" lvl="0" indent="0" algn="l" rtl="0">
              <a:spcBef>
                <a:spcPts val="0"/>
              </a:spcBef>
              <a:spcAft>
                <a:spcPts val="0"/>
              </a:spcAft>
              <a:buNone/>
            </a:pPr>
            <a:endParaRPr sz="800">
              <a:solidFill>
                <a:schemeClr val="dk1"/>
              </a:solidFill>
              <a:latin typeface="Libre Franklin Medium"/>
              <a:ea typeface="Libre Franklin Medium"/>
              <a:cs typeface="Libre Franklin Medium"/>
              <a:sym typeface="Libre Franklin Medium"/>
            </a:endParaRPr>
          </a:p>
        </p:txBody>
      </p:sp>
      <p:sp>
        <p:nvSpPr>
          <p:cNvPr id="221" name="Google Shape;221;p5"/>
          <p:cNvSpPr txBox="1"/>
          <p:nvPr/>
        </p:nvSpPr>
        <p:spPr>
          <a:xfrm>
            <a:off x="76200" y="228600"/>
            <a:ext cx="11887200" cy="141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200" b="0" i="0" u="none" strike="noStrike" cap="none">
                <a:solidFill>
                  <a:schemeClr val="accent3"/>
                </a:solidFill>
                <a:latin typeface="Libre Franklin Medium"/>
                <a:ea typeface="Libre Franklin Medium"/>
                <a:cs typeface="Libre Franklin Medium"/>
                <a:sym typeface="Libre Franklin Medium"/>
              </a:rPr>
              <a:t>Star Rating Platforms:</a:t>
            </a:r>
            <a:r>
              <a:rPr lang="en-US" sz="5400" b="0" i="0" u="none" strike="noStrike" cap="none">
                <a:solidFill>
                  <a:schemeClr val="accent3"/>
                </a:solidFill>
                <a:latin typeface="Libre Franklin Medium"/>
                <a:ea typeface="Libre Franklin Medium"/>
                <a:cs typeface="Libre Franklin Medium"/>
                <a:sym typeface="Libre Franklin Medium"/>
              </a:rPr>
              <a:t> </a:t>
            </a:r>
            <a:endParaRPr sz="5400" b="0" i="0" u="none" strike="noStrike" cap="none">
              <a:solidFill>
                <a:schemeClr val="accent3"/>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r>
              <a:rPr lang="en-US" sz="3200" b="0" i="0" u="none" strike="noStrike" cap="none">
                <a:solidFill>
                  <a:schemeClr val="accent3"/>
                </a:solidFill>
                <a:latin typeface="Libre Franklin Medium"/>
                <a:ea typeface="Libre Franklin Medium"/>
                <a:cs typeface="Libre Franklin Medium"/>
                <a:sym typeface="Libre Franklin Medium"/>
              </a:rPr>
              <a:t>Outcomes, EQUIPP, Optum</a:t>
            </a:r>
            <a:endParaRPr sz="3200">
              <a:solidFill>
                <a:schemeClr val="accent3"/>
              </a:solidFill>
              <a:latin typeface="Libre Franklin Medium"/>
              <a:ea typeface="Libre Franklin Medium"/>
              <a:cs typeface="Libre Franklin Medium"/>
              <a:sym typeface="Libre Franklin Medium"/>
            </a:endParaRPr>
          </a:p>
        </p:txBody>
      </p:sp>
      <p:pic>
        <p:nvPicPr>
          <p:cNvPr id="222" name="Google Shape;222;p5" descr="Badge New with solid fill"/>
          <p:cNvPicPr preferRelativeResize="0"/>
          <p:nvPr/>
        </p:nvPicPr>
        <p:blipFill rotWithShape="1">
          <a:blip r:embed="rId4">
            <a:alphaModFix/>
          </a:blip>
          <a:srcRect/>
          <a:stretch/>
        </p:blipFill>
        <p:spPr>
          <a:xfrm>
            <a:off x="3959554" y="5791200"/>
            <a:ext cx="914400" cy="914400"/>
          </a:xfrm>
          <a:prstGeom prst="rect">
            <a:avLst/>
          </a:prstGeom>
          <a:noFill/>
          <a:ln>
            <a:noFill/>
          </a:ln>
        </p:spPr>
      </p:pic>
      <p:pic>
        <p:nvPicPr>
          <p:cNvPr id="223" name="Google Shape;223;p5" descr="Badge New with solid fill"/>
          <p:cNvPicPr preferRelativeResize="0"/>
          <p:nvPr/>
        </p:nvPicPr>
        <p:blipFill rotWithShape="1">
          <a:blip r:embed="rId4">
            <a:alphaModFix/>
          </a:blip>
          <a:srcRect/>
          <a:stretch/>
        </p:blipFill>
        <p:spPr>
          <a:xfrm>
            <a:off x="4" y="5791200"/>
            <a:ext cx="914400" cy="914400"/>
          </a:xfrm>
          <a:prstGeom prst="rect">
            <a:avLst/>
          </a:prstGeom>
          <a:noFill/>
          <a:ln>
            <a:noFill/>
          </a:ln>
        </p:spPr>
      </p:pic>
      <p:pic>
        <p:nvPicPr>
          <p:cNvPr id="224" name="Google Shape;224;p5" descr="Badge New with solid fill"/>
          <p:cNvPicPr preferRelativeResize="0"/>
          <p:nvPr/>
        </p:nvPicPr>
        <p:blipFill rotWithShape="1">
          <a:blip r:embed="rId4">
            <a:alphaModFix/>
          </a:blip>
          <a:srcRect/>
          <a:stretch/>
        </p:blipFill>
        <p:spPr>
          <a:xfrm>
            <a:off x="1030879" y="5791200"/>
            <a:ext cx="914400" cy="914400"/>
          </a:xfrm>
          <a:prstGeom prst="rect">
            <a:avLst/>
          </a:prstGeom>
          <a:noFill/>
          <a:ln>
            <a:noFill/>
          </a:ln>
        </p:spPr>
      </p:pic>
      <p:pic>
        <p:nvPicPr>
          <p:cNvPr id="225" name="Google Shape;225;p5" descr="Badge New with solid fill"/>
          <p:cNvPicPr preferRelativeResize="0"/>
          <p:nvPr/>
        </p:nvPicPr>
        <p:blipFill rotWithShape="1">
          <a:blip r:embed="rId4">
            <a:alphaModFix/>
          </a:blip>
          <a:srcRect/>
          <a:stretch/>
        </p:blipFill>
        <p:spPr>
          <a:xfrm>
            <a:off x="2061754" y="5791200"/>
            <a:ext cx="914400" cy="914400"/>
          </a:xfrm>
          <a:prstGeom prst="rect">
            <a:avLst/>
          </a:prstGeom>
          <a:noFill/>
          <a:ln>
            <a:noFill/>
          </a:ln>
        </p:spPr>
      </p:pic>
      <p:pic>
        <p:nvPicPr>
          <p:cNvPr id="226" name="Google Shape;226;p5" descr="Badge New with solid fill"/>
          <p:cNvPicPr preferRelativeResize="0"/>
          <p:nvPr/>
        </p:nvPicPr>
        <p:blipFill rotWithShape="1">
          <a:blip r:embed="rId4">
            <a:alphaModFix/>
          </a:blip>
          <a:srcRect/>
          <a:stretch/>
        </p:blipFill>
        <p:spPr>
          <a:xfrm>
            <a:off x="3010654" y="579120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31"/>
        <p:cNvGrpSpPr/>
        <p:nvPr/>
      </p:nvGrpSpPr>
      <p:grpSpPr>
        <a:xfrm>
          <a:off x="0" y="0"/>
          <a:ext cx="0" cy="0"/>
          <a:chOff x="0" y="0"/>
          <a:chExt cx="0" cy="0"/>
        </a:xfrm>
      </p:grpSpPr>
      <p:sp>
        <p:nvSpPr>
          <p:cNvPr id="232" name="Google Shape;232;p7"/>
          <p:cNvSpPr txBox="1">
            <a:spLocks noGrp="1"/>
          </p:cNvSpPr>
          <p:nvPr>
            <p:ph type="title" idx="4294967295"/>
          </p:nvPr>
        </p:nvSpPr>
        <p:spPr>
          <a:xfrm>
            <a:off x="381000" y="99225"/>
            <a:ext cx="113211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5400"/>
              <a:buFont typeface="Libre Franklin Medium"/>
              <a:buNone/>
            </a:pPr>
            <a:r>
              <a:rPr lang="en-US" sz="5300">
                <a:solidFill>
                  <a:schemeClr val="accent3"/>
                </a:solidFill>
              </a:rPr>
              <a:t>Star Rating Performance Metrics:</a:t>
            </a:r>
            <a:endParaRPr sz="3500">
              <a:solidFill>
                <a:schemeClr val="accent3"/>
              </a:solidFill>
            </a:endParaRPr>
          </a:p>
        </p:txBody>
      </p:sp>
      <p:sp>
        <p:nvSpPr>
          <p:cNvPr id="233" name="Google Shape;233;p7"/>
          <p:cNvSpPr txBox="1">
            <a:spLocks noGrp="1"/>
          </p:cNvSpPr>
          <p:nvPr>
            <p:ph type="body" idx="4294967295"/>
          </p:nvPr>
        </p:nvSpPr>
        <p:spPr>
          <a:xfrm>
            <a:off x="381000" y="1600200"/>
            <a:ext cx="6553200" cy="5257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3F3F3F"/>
              </a:buClr>
              <a:buSzPts val="3000"/>
              <a:buNone/>
            </a:pPr>
            <a:r>
              <a:rPr lang="en-US"/>
              <a:t>Pharmacist Led Education and Interventions:</a:t>
            </a:r>
            <a:endParaRPr/>
          </a:p>
          <a:p>
            <a:pPr marL="0" lvl="0" indent="0" algn="l" rtl="0">
              <a:lnSpc>
                <a:spcPct val="90000"/>
              </a:lnSpc>
              <a:spcBef>
                <a:spcPts val="600"/>
              </a:spcBef>
              <a:spcAft>
                <a:spcPts val="0"/>
              </a:spcAft>
              <a:buClr>
                <a:srgbClr val="3F3F3F"/>
              </a:buClr>
              <a:buSzPts val="1300"/>
              <a:buNone/>
            </a:pPr>
            <a:endParaRPr/>
          </a:p>
          <a:p>
            <a:pPr marL="228600" lvl="0" indent="0" algn="l" rtl="0">
              <a:lnSpc>
                <a:spcPct val="90000"/>
              </a:lnSpc>
              <a:spcBef>
                <a:spcPts val="0"/>
              </a:spcBef>
              <a:spcAft>
                <a:spcPts val="0"/>
              </a:spcAft>
              <a:buNone/>
            </a:pPr>
            <a:r>
              <a:rPr lang="en-US"/>
              <a:t>Medication Safety:</a:t>
            </a:r>
            <a:endParaRPr/>
          </a:p>
          <a:p>
            <a:pPr marL="228600" lvl="0" indent="0" algn="l" rtl="0">
              <a:lnSpc>
                <a:spcPct val="90000"/>
              </a:lnSpc>
              <a:spcBef>
                <a:spcPts val="0"/>
              </a:spcBef>
              <a:spcAft>
                <a:spcPts val="0"/>
              </a:spcAft>
              <a:buNone/>
            </a:pPr>
            <a:r>
              <a:rPr lang="en-US"/>
              <a:t>Appropriate selection of therapy</a:t>
            </a:r>
            <a:endParaRPr/>
          </a:p>
          <a:p>
            <a:pPr marL="228600" lvl="0" indent="0" algn="l" rtl="0">
              <a:lnSpc>
                <a:spcPct val="90000"/>
              </a:lnSpc>
              <a:spcBef>
                <a:spcPts val="0"/>
              </a:spcBef>
              <a:spcAft>
                <a:spcPts val="0"/>
              </a:spcAft>
              <a:buNone/>
            </a:pPr>
            <a:endParaRPr/>
          </a:p>
          <a:p>
            <a:pPr marL="228600" lvl="0" indent="0" algn="l" rtl="0">
              <a:lnSpc>
                <a:spcPct val="90000"/>
              </a:lnSpc>
              <a:spcBef>
                <a:spcPts val="0"/>
              </a:spcBef>
              <a:spcAft>
                <a:spcPts val="0"/>
              </a:spcAft>
              <a:buNone/>
            </a:pPr>
            <a:r>
              <a:rPr lang="en-US"/>
              <a:t>Medication Adherence:</a:t>
            </a:r>
            <a:endParaRPr/>
          </a:p>
          <a:p>
            <a:pPr marL="228600" lvl="0" indent="0" algn="l" rtl="0">
              <a:lnSpc>
                <a:spcPct val="90000"/>
              </a:lnSpc>
              <a:spcBef>
                <a:spcPts val="0"/>
              </a:spcBef>
              <a:spcAft>
                <a:spcPts val="0"/>
              </a:spcAft>
              <a:buNone/>
            </a:pPr>
            <a:r>
              <a:rPr lang="en-US"/>
              <a:t>Percent Days Covered </a:t>
            </a:r>
            <a:endParaRPr/>
          </a:p>
          <a:p>
            <a:pPr marL="228600" lvl="0" indent="0" algn="l" rtl="0">
              <a:lnSpc>
                <a:spcPct val="90000"/>
              </a:lnSpc>
              <a:spcBef>
                <a:spcPts val="0"/>
              </a:spcBef>
              <a:spcAft>
                <a:spcPts val="0"/>
              </a:spcAft>
              <a:buNone/>
            </a:pPr>
            <a:endParaRPr/>
          </a:p>
          <a:p>
            <a:pPr marL="228600" lvl="0" indent="0" algn="l" rtl="0">
              <a:lnSpc>
                <a:spcPct val="90000"/>
              </a:lnSpc>
              <a:spcBef>
                <a:spcPts val="0"/>
              </a:spcBef>
              <a:spcAft>
                <a:spcPts val="0"/>
              </a:spcAft>
              <a:buNone/>
            </a:pPr>
            <a:r>
              <a:rPr lang="en-US"/>
              <a:t>High Risk Medication Use</a:t>
            </a:r>
            <a:endParaRPr/>
          </a:p>
          <a:p>
            <a:pPr marL="228600" lvl="0" indent="0" algn="l" rtl="0">
              <a:lnSpc>
                <a:spcPct val="90000"/>
              </a:lnSpc>
              <a:spcBef>
                <a:spcPts val="0"/>
              </a:spcBef>
              <a:spcAft>
                <a:spcPts val="0"/>
              </a:spcAft>
              <a:buNone/>
            </a:pPr>
            <a:endParaRPr/>
          </a:p>
          <a:p>
            <a:pPr marL="228600" lvl="0" indent="0" algn="l" rtl="0">
              <a:lnSpc>
                <a:spcPct val="90000"/>
              </a:lnSpc>
              <a:spcBef>
                <a:spcPts val="0"/>
              </a:spcBef>
              <a:spcAft>
                <a:spcPts val="0"/>
              </a:spcAft>
              <a:buNone/>
            </a:pPr>
            <a:r>
              <a:rPr lang="en-US"/>
              <a:t>Disease state monitoring </a:t>
            </a:r>
            <a:endParaRPr/>
          </a:p>
          <a:p>
            <a:pPr marL="228600" lvl="0" indent="0" algn="l" rtl="0">
              <a:lnSpc>
                <a:spcPct val="90000"/>
              </a:lnSpc>
              <a:spcBef>
                <a:spcPts val="0"/>
              </a:spcBef>
              <a:spcAft>
                <a:spcPts val="0"/>
              </a:spcAft>
              <a:buNone/>
            </a:pPr>
            <a:endParaRPr/>
          </a:p>
          <a:p>
            <a:pPr marL="228600" lvl="0" indent="0" algn="l" rtl="0">
              <a:lnSpc>
                <a:spcPct val="90000"/>
              </a:lnSpc>
              <a:spcBef>
                <a:spcPts val="0"/>
              </a:spcBef>
              <a:spcAft>
                <a:spcPts val="0"/>
              </a:spcAft>
              <a:buNone/>
            </a:pPr>
            <a:endParaRPr/>
          </a:p>
          <a:p>
            <a:pPr marL="228600" lvl="0" indent="-76200" algn="l" rtl="0">
              <a:lnSpc>
                <a:spcPct val="90000"/>
              </a:lnSpc>
              <a:spcBef>
                <a:spcPts val="1800"/>
              </a:spcBef>
              <a:spcAft>
                <a:spcPts val="0"/>
              </a:spcAft>
              <a:buClr>
                <a:srgbClr val="3F3F3F"/>
              </a:buClr>
              <a:buSzPts val="2400"/>
              <a:buNone/>
            </a:pPr>
            <a:endParaRPr/>
          </a:p>
        </p:txBody>
      </p:sp>
      <p:sp>
        <p:nvSpPr>
          <p:cNvPr id="234" name="Google Shape;234;p7"/>
          <p:cNvSpPr txBox="1">
            <a:spLocks noGrp="1"/>
          </p:cNvSpPr>
          <p:nvPr>
            <p:ph type="body" idx="4294967295"/>
          </p:nvPr>
        </p:nvSpPr>
        <p:spPr>
          <a:xfrm>
            <a:off x="6901543" y="2133600"/>
            <a:ext cx="4800600" cy="3962399"/>
          </a:xfrm>
          <a:prstGeom prst="rect">
            <a:avLst/>
          </a:prstGeom>
          <a:noFill/>
          <a:ln>
            <a:noFill/>
          </a:ln>
        </p:spPr>
        <p:txBody>
          <a:bodyPr spcFirstLastPara="1" wrap="square" lIns="91425" tIns="45700" rIns="91425" bIns="45700" anchor="t" anchorCtr="0">
            <a:normAutofit lnSpcReduction="20000"/>
          </a:bodyPr>
          <a:lstStyle/>
          <a:p>
            <a:pPr marL="0" lvl="0" indent="0" algn="ctr" rtl="0">
              <a:lnSpc>
                <a:spcPct val="90000"/>
              </a:lnSpc>
              <a:spcBef>
                <a:spcPts val="0"/>
              </a:spcBef>
              <a:spcAft>
                <a:spcPts val="0"/>
              </a:spcAft>
              <a:buClr>
                <a:schemeClr val="accent1"/>
              </a:buClr>
              <a:buSzPts val="4000"/>
              <a:buNone/>
            </a:pPr>
            <a:r>
              <a:rPr lang="en-US" sz="4000" i="1">
                <a:solidFill>
                  <a:schemeClr val="accent3"/>
                </a:solidFill>
                <a:latin typeface="Libre Franklin"/>
                <a:ea typeface="Libre Franklin"/>
                <a:cs typeface="Libre Franklin"/>
                <a:sym typeface="Libre Franklin"/>
              </a:rPr>
              <a:t>MTM has been shown to be effective for lowering blood pressure, cholesterol, and glucose markers</a:t>
            </a:r>
            <a:endParaRPr>
              <a:solidFill>
                <a:schemeClr val="accent3"/>
              </a:solidFill>
            </a:endParaRPr>
          </a:p>
          <a:p>
            <a:pPr marL="0" lvl="0" indent="0" algn="l" rtl="0">
              <a:lnSpc>
                <a:spcPct val="90000"/>
              </a:lnSpc>
              <a:spcBef>
                <a:spcPts val="1800"/>
              </a:spcBef>
              <a:spcAft>
                <a:spcPts val="0"/>
              </a:spcAft>
              <a:buClr>
                <a:srgbClr val="3F3F3F"/>
              </a:buClr>
              <a:buSzPts val="2400"/>
              <a:buNone/>
            </a:pPr>
            <a:endParaRPr/>
          </a:p>
        </p:txBody>
      </p:sp>
      <p:sp>
        <p:nvSpPr>
          <p:cNvPr id="235" name="Google Shape;235;p7"/>
          <p:cNvSpPr txBox="1"/>
          <p:nvPr/>
        </p:nvSpPr>
        <p:spPr>
          <a:xfrm>
            <a:off x="5810325" y="6395550"/>
            <a:ext cx="62721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Libre Franklin Medium"/>
                <a:ea typeface="Libre Franklin Medium"/>
                <a:cs typeface="Libre Franklin Medium"/>
                <a:sym typeface="Libre Franklin Medium"/>
              </a:rPr>
              <a:t>Medicare star ratings: Stakeholder proceedings on community pharmacy and managed care partnerships in quality</a:t>
            </a:r>
            <a:endParaRPr>
              <a:solidFill>
                <a:schemeClr val="lt1"/>
              </a:solidFill>
            </a:endParaRPr>
          </a:p>
          <a:p>
            <a:pPr marL="0" marR="0" lvl="0" indent="0" algn="l" rtl="0">
              <a:spcBef>
                <a:spcPts val="0"/>
              </a:spcBef>
              <a:spcAft>
                <a:spcPts val="0"/>
              </a:spcAft>
              <a:buNone/>
            </a:pPr>
            <a:r>
              <a:rPr lang="en-US" sz="800">
                <a:solidFill>
                  <a:schemeClr val="lt1"/>
                </a:solidFill>
                <a:latin typeface="Libre Franklin Medium"/>
                <a:ea typeface="Libre Franklin Medium"/>
                <a:cs typeface="Libre Franklin Medium"/>
                <a:sym typeface="Libre Franklin Medium"/>
              </a:rPr>
              <a:t>https://www.pharmacytimes.com/view/services-to-improve-therapeutic-outcomes-improve-star-ratings</a:t>
            </a:r>
            <a:endParaRPr>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g265d0c4a34b_0_2"/>
          <p:cNvSpPr txBox="1">
            <a:spLocks noGrp="1"/>
          </p:cNvSpPr>
          <p:nvPr>
            <p:ph type="title" idx="4294967295"/>
          </p:nvPr>
        </p:nvSpPr>
        <p:spPr>
          <a:xfrm>
            <a:off x="152400" y="99220"/>
            <a:ext cx="11887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Libre Franklin Medium"/>
              <a:buNone/>
            </a:pPr>
            <a:r>
              <a:rPr lang="en-US" sz="5200" b="1">
                <a:solidFill>
                  <a:schemeClr val="accent3"/>
                </a:solidFill>
                <a:latin typeface="Libre Franklin"/>
                <a:ea typeface="Libre Franklin"/>
                <a:cs typeface="Libre Franklin"/>
                <a:sym typeface="Libre Franklin"/>
              </a:rPr>
              <a:t>Zoom Polling Question: Patient Case</a:t>
            </a:r>
            <a:endParaRPr sz="3400" b="1">
              <a:solidFill>
                <a:schemeClr val="accent3"/>
              </a:solidFill>
              <a:latin typeface="Libre Franklin"/>
              <a:ea typeface="Libre Franklin"/>
              <a:cs typeface="Libre Franklin"/>
              <a:sym typeface="Libre Franklin"/>
            </a:endParaRPr>
          </a:p>
        </p:txBody>
      </p:sp>
      <p:sp>
        <p:nvSpPr>
          <p:cNvPr id="242" name="Google Shape;242;g265d0c4a34b_0_2"/>
          <p:cNvSpPr txBox="1">
            <a:spLocks noGrp="1"/>
          </p:cNvSpPr>
          <p:nvPr>
            <p:ph type="body" idx="4294967295"/>
          </p:nvPr>
        </p:nvSpPr>
        <p:spPr>
          <a:xfrm>
            <a:off x="152400" y="1107200"/>
            <a:ext cx="7101000" cy="5651400"/>
          </a:xfrm>
          <a:prstGeom prst="rect">
            <a:avLst/>
          </a:prstGeom>
          <a:noFill/>
          <a:ln>
            <a:noFill/>
          </a:ln>
        </p:spPr>
        <p:txBody>
          <a:bodyPr spcFirstLastPara="1" wrap="square" lIns="91425" tIns="45700" rIns="91425" bIns="45700" anchor="t" anchorCtr="0">
            <a:noAutofit/>
          </a:bodyPr>
          <a:lstStyle/>
          <a:p>
            <a:pPr marL="0" lvl="0" indent="0" algn="l" rtl="0">
              <a:spcBef>
                <a:spcPts val="1800"/>
              </a:spcBef>
              <a:spcAft>
                <a:spcPts val="0"/>
              </a:spcAft>
              <a:buClr>
                <a:srgbClr val="3F3F3F"/>
              </a:buClr>
              <a:buSzPts val="2400"/>
              <a:buNone/>
            </a:pPr>
            <a:r>
              <a:rPr lang="en-US"/>
              <a:t>After calling RT to schedule his annual CMR with the pharmacist, RT shares his home readings for blood pressure and mentions that he has not had labs done in 2023</a:t>
            </a:r>
            <a:endParaRPr/>
          </a:p>
          <a:p>
            <a:pPr marL="0" lvl="0" indent="0" algn="l" rtl="0">
              <a:spcBef>
                <a:spcPts val="1800"/>
              </a:spcBef>
              <a:spcAft>
                <a:spcPts val="0"/>
              </a:spcAft>
              <a:buClr>
                <a:srgbClr val="3F3F3F"/>
              </a:buClr>
              <a:buSzPts val="2400"/>
              <a:buNone/>
            </a:pPr>
            <a:r>
              <a:rPr lang="en-US"/>
              <a:t>How can pharmacy technicians and interns potentially assist with RTs medication therapy management?</a:t>
            </a:r>
            <a:endParaRPr/>
          </a:p>
          <a:p>
            <a:pPr marL="457200" lvl="0" indent="-381000" algn="l" rtl="0">
              <a:spcBef>
                <a:spcPts val="1800"/>
              </a:spcBef>
              <a:spcAft>
                <a:spcPts val="0"/>
              </a:spcAft>
              <a:buSzPts val="2400"/>
              <a:buAutoNum type="alphaLcParenR"/>
            </a:pPr>
            <a:r>
              <a:rPr lang="en-US"/>
              <a:t>Identify potential non-adherence based on previous fill dat and notify the pharmacist</a:t>
            </a:r>
            <a:endParaRPr/>
          </a:p>
          <a:p>
            <a:pPr marL="457200" lvl="0" indent="-381000" algn="l" rtl="0">
              <a:spcBef>
                <a:spcPts val="0"/>
              </a:spcBef>
              <a:spcAft>
                <a:spcPts val="0"/>
              </a:spcAft>
              <a:buSzPts val="2400"/>
              <a:buAutoNum type="alphaLcParenR"/>
            </a:pPr>
            <a:r>
              <a:rPr lang="en-US"/>
              <a:t>Telling RT if his self measure blood pressure is at goal &lt;130/80 mmHg</a:t>
            </a:r>
            <a:endParaRPr/>
          </a:p>
          <a:p>
            <a:pPr marL="457200" lvl="0" indent="-381000" algn="l" rtl="0">
              <a:spcBef>
                <a:spcPts val="0"/>
              </a:spcBef>
              <a:spcAft>
                <a:spcPts val="0"/>
              </a:spcAft>
              <a:buSzPts val="2400"/>
              <a:buAutoNum type="alphaLcParenR"/>
            </a:pPr>
            <a:r>
              <a:rPr lang="en-US"/>
              <a:t>Remind RT about the importance of having cholesterol labs done on an annual basis</a:t>
            </a:r>
            <a:endParaRPr/>
          </a:p>
          <a:p>
            <a:pPr marL="457200" lvl="0" indent="-381000" algn="l" rtl="0">
              <a:spcBef>
                <a:spcPts val="0"/>
              </a:spcBef>
              <a:spcAft>
                <a:spcPts val="0"/>
              </a:spcAft>
              <a:buSzPts val="2400"/>
              <a:buAutoNum type="alphaLcParenR"/>
            </a:pPr>
            <a:r>
              <a:rPr lang="en-US"/>
              <a:t>All of the above</a:t>
            </a:r>
            <a:endParaRPr/>
          </a:p>
        </p:txBody>
      </p:sp>
      <p:sp>
        <p:nvSpPr>
          <p:cNvPr id="243" name="Google Shape;243;g265d0c4a34b_0_2"/>
          <p:cNvSpPr txBox="1"/>
          <p:nvPr/>
        </p:nvSpPr>
        <p:spPr>
          <a:xfrm>
            <a:off x="6324600" y="1981200"/>
            <a:ext cx="57150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4000" i="1" u="none" strike="noStrike" cap="none">
              <a:solidFill>
                <a:schemeClr val="accent3"/>
              </a:solidFill>
              <a:latin typeface="Libre Franklin"/>
              <a:ea typeface="Libre Franklin"/>
              <a:cs typeface="Libre Franklin"/>
              <a:sym typeface="Libre Franklin"/>
            </a:endParaRPr>
          </a:p>
        </p:txBody>
      </p:sp>
      <p:sp>
        <p:nvSpPr>
          <p:cNvPr id="244" name="Google Shape;244;g265d0c4a34b_0_2"/>
          <p:cNvSpPr txBox="1">
            <a:spLocks noGrp="1"/>
          </p:cNvSpPr>
          <p:nvPr>
            <p:ph type="body" idx="4294967295"/>
          </p:nvPr>
        </p:nvSpPr>
        <p:spPr>
          <a:xfrm>
            <a:off x="7253375" y="1234000"/>
            <a:ext cx="5014800" cy="522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F3F3F"/>
              </a:buClr>
              <a:buSzPts val="2400"/>
              <a:buNone/>
            </a:pPr>
            <a:r>
              <a:rPr lang="en-US" b="1">
                <a:solidFill>
                  <a:srgbClr val="912024"/>
                </a:solidFill>
                <a:latin typeface="Libre Franklin"/>
                <a:ea typeface="Libre Franklin"/>
                <a:cs typeface="Libre Franklin"/>
                <a:sym typeface="Libre Franklin"/>
              </a:rPr>
              <a:t>RT:  50 YO Hispanic Male</a:t>
            </a:r>
            <a:endParaRPr b="1">
              <a:solidFill>
                <a:srgbClr val="912024"/>
              </a:solidFill>
              <a:latin typeface="Libre Franklin"/>
              <a:ea typeface="Libre Franklin"/>
              <a:cs typeface="Libre Franklin"/>
              <a:sym typeface="Libre Franklin"/>
            </a:endParaRPr>
          </a:p>
          <a:p>
            <a:pPr marL="0" lvl="0" indent="0" algn="l" rtl="0">
              <a:lnSpc>
                <a:spcPct val="100000"/>
              </a:lnSpc>
              <a:spcBef>
                <a:spcPts val="0"/>
              </a:spcBef>
              <a:spcAft>
                <a:spcPts val="0"/>
              </a:spcAft>
              <a:buClr>
                <a:srgbClr val="3F3F3F"/>
              </a:buClr>
              <a:buSzPts val="2400"/>
              <a:buNone/>
            </a:pPr>
            <a:r>
              <a:rPr lang="en-US" b="1">
                <a:solidFill>
                  <a:srgbClr val="912024"/>
                </a:solidFill>
                <a:latin typeface="Libre Franklin"/>
                <a:ea typeface="Libre Franklin"/>
                <a:cs typeface="Libre Franklin"/>
                <a:sym typeface="Libre Franklin"/>
              </a:rPr>
              <a:t>PMH: </a:t>
            </a:r>
            <a:r>
              <a:rPr lang="en-US">
                <a:solidFill>
                  <a:srgbClr val="912024"/>
                </a:solidFill>
              </a:rPr>
              <a:t>HF (LVEF &gt; 40%), HTN, Dyslipidemia</a:t>
            </a:r>
            <a:endParaRPr>
              <a:solidFill>
                <a:srgbClr val="912024"/>
              </a:solidFill>
            </a:endParaRPr>
          </a:p>
          <a:p>
            <a:pPr marL="0" lvl="0" indent="0" algn="l" rtl="0">
              <a:lnSpc>
                <a:spcPct val="100000"/>
              </a:lnSpc>
              <a:spcBef>
                <a:spcPts val="0"/>
              </a:spcBef>
              <a:spcAft>
                <a:spcPts val="0"/>
              </a:spcAft>
              <a:buClr>
                <a:srgbClr val="3F3F3F"/>
              </a:buClr>
              <a:buSzPts val="2400"/>
              <a:buNone/>
            </a:pPr>
            <a:endParaRPr b="1">
              <a:solidFill>
                <a:srgbClr val="912024"/>
              </a:solidFill>
              <a:latin typeface="Libre Franklin"/>
              <a:ea typeface="Libre Franklin"/>
              <a:cs typeface="Libre Franklin"/>
              <a:sym typeface="Libre Franklin"/>
            </a:endParaRPr>
          </a:p>
          <a:p>
            <a:pPr marL="0" lvl="0" indent="0" algn="l" rtl="0">
              <a:lnSpc>
                <a:spcPct val="100000"/>
              </a:lnSpc>
              <a:spcBef>
                <a:spcPts val="0"/>
              </a:spcBef>
              <a:spcAft>
                <a:spcPts val="0"/>
              </a:spcAft>
              <a:buClr>
                <a:srgbClr val="3F3F3F"/>
              </a:buClr>
              <a:buSzPts val="2400"/>
              <a:buNone/>
            </a:pPr>
            <a:r>
              <a:rPr lang="en-US" b="1">
                <a:solidFill>
                  <a:srgbClr val="912024"/>
                </a:solidFill>
                <a:latin typeface="Libre Franklin"/>
                <a:ea typeface="Libre Franklin"/>
                <a:cs typeface="Libre Franklin"/>
                <a:sym typeface="Libre Franklin"/>
              </a:rPr>
              <a:t>Current Medications: </a:t>
            </a:r>
            <a:endParaRPr b="1">
              <a:solidFill>
                <a:srgbClr val="912024"/>
              </a:solidFill>
              <a:latin typeface="Libre Franklin"/>
              <a:ea typeface="Libre Franklin"/>
              <a:cs typeface="Libre Franklin"/>
              <a:sym typeface="Libre Franklin"/>
            </a:endParaRPr>
          </a:p>
          <a:p>
            <a:pPr marL="0" lvl="0" indent="0" algn="l" rtl="0">
              <a:lnSpc>
                <a:spcPct val="100000"/>
              </a:lnSpc>
              <a:spcBef>
                <a:spcPts val="0"/>
              </a:spcBef>
              <a:spcAft>
                <a:spcPts val="0"/>
              </a:spcAft>
              <a:buClr>
                <a:srgbClr val="3F3F3F"/>
              </a:buClr>
              <a:buSzPts val="2400"/>
              <a:buNone/>
            </a:pPr>
            <a:r>
              <a:rPr lang="en-US">
                <a:solidFill>
                  <a:srgbClr val="912024"/>
                </a:solidFill>
              </a:rPr>
              <a:t>Lisinopril 20mg 1 PO QD </a:t>
            </a:r>
            <a:endParaRPr>
              <a:solidFill>
                <a:srgbClr val="912024"/>
              </a:solidFill>
            </a:endParaRPr>
          </a:p>
          <a:p>
            <a:pPr marL="0" lvl="0" indent="0" algn="l" rtl="0">
              <a:lnSpc>
                <a:spcPct val="100000"/>
              </a:lnSpc>
              <a:spcBef>
                <a:spcPts val="0"/>
              </a:spcBef>
              <a:spcAft>
                <a:spcPts val="0"/>
              </a:spcAft>
              <a:buClr>
                <a:srgbClr val="3F3F3F"/>
              </a:buClr>
              <a:buSzPts val="2400"/>
              <a:buNone/>
            </a:pPr>
            <a:r>
              <a:rPr lang="en-US">
                <a:solidFill>
                  <a:srgbClr val="912024"/>
                </a:solidFill>
              </a:rPr>
              <a:t>(Last filled 11/2/23 30DS)</a:t>
            </a:r>
            <a:endParaRPr>
              <a:solidFill>
                <a:srgbClr val="912024"/>
              </a:solidFill>
            </a:endParaRPr>
          </a:p>
          <a:p>
            <a:pPr marL="0" lvl="0" indent="0" algn="l" rtl="0">
              <a:lnSpc>
                <a:spcPct val="100000"/>
              </a:lnSpc>
              <a:spcBef>
                <a:spcPts val="0"/>
              </a:spcBef>
              <a:spcAft>
                <a:spcPts val="0"/>
              </a:spcAft>
              <a:buClr>
                <a:srgbClr val="3F3F3F"/>
              </a:buClr>
              <a:buSzPts val="2400"/>
              <a:buNone/>
            </a:pPr>
            <a:r>
              <a:rPr lang="en-US">
                <a:solidFill>
                  <a:srgbClr val="912024"/>
                </a:solidFill>
              </a:rPr>
              <a:t>Atorvastatin 40mg 1 PO QHS </a:t>
            </a:r>
            <a:endParaRPr>
              <a:solidFill>
                <a:srgbClr val="912024"/>
              </a:solidFill>
            </a:endParaRPr>
          </a:p>
          <a:p>
            <a:pPr marL="0" lvl="0" indent="0" algn="l" rtl="0">
              <a:lnSpc>
                <a:spcPct val="100000"/>
              </a:lnSpc>
              <a:spcBef>
                <a:spcPts val="0"/>
              </a:spcBef>
              <a:spcAft>
                <a:spcPts val="0"/>
              </a:spcAft>
              <a:buClr>
                <a:srgbClr val="3F3F3F"/>
              </a:buClr>
              <a:buSzPts val="2400"/>
              <a:buNone/>
            </a:pPr>
            <a:r>
              <a:rPr lang="en-US">
                <a:solidFill>
                  <a:srgbClr val="912024"/>
                </a:solidFill>
              </a:rPr>
              <a:t>Furosemide 20mg 1 PO QAM</a:t>
            </a:r>
            <a:endParaRPr>
              <a:solidFill>
                <a:srgbClr val="912024"/>
              </a:solidFill>
            </a:endParaRPr>
          </a:p>
          <a:p>
            <a:pPr marL="0" lvl="0" indent="0" algn="l" rtl="0">
              <a:lnSpc>
                <a:spcPct val="100000"/>
              </a:lnSpc>
              <a:spcBef>
                <a:spcPts val="0"/>
              </a:spcBef>
              <a:spcAft>
                <a:spcPts val="0"/>
              </a:spcAft>
              <a:buClr>
                <a:srgbClr val="3F3F3F"/>
              </a:buClr>
              <a:buSzPts val="2400"/>
              <a:buNone/>
            </a:pPr>
            <a:r>
              <a:rPr lang="en-US">
                <a:solidFill>
                  <a:srgbClr val="912024"/>
                </a:solidFill>
              </a:rPr>
              <a:t>Empagliflozin 10mg 1 PO QD</a:t>
            </a:r>
            <a:endParaRPr>
              <a:solidFill>
                <a:srgbClr val="912024"/>
              </a:solidFill>
            </a:endParaRPr>
          </a:p>
          <a:p>
            <a:pPr marL="0" lvl="0" indent="0" algn="l" rtl="0">
              <a:lnSpc>
                <a:spcPct val="100000"/>
              </a:lnSpc>
              <a:spcBef>
                <a:spcPts val="0"/>
              </a:spcBef>
              <a:spcAft>
                <a:spcPts val="0"/>
              </a:spcAft>
              <a:buClr>
                <a:srgbClr val="3F3F3F"/>
              </a:buClr>
              <a:buSzPts val="2400"/>
              <a:buNone/>
            </a:pPr>
            <a:endParaRPr b="1">
              <a:solidFill>
                <a:srgbClr val="912024"/>
              </a:solidFill>
              <a:latin typeface="Libre Franklin"/>
              <a:ea typeface="Libre Franklin"/>
              <a:cs typeface="Libre Franklin"/>
              <a:sym typeface="Libre Franklin"/>
            </a:endParaRPr>
          </a:p>
          <a:p>
            <a:pPr marL="0" lvl="0" indent="0" algn="l" rtl="0">
              <a:lnSpc>
                <a:spcPct val="100000"/>
              </a:lnSpc>
              <a:spcBef>
                <a:spcPts val="0"/>
              </a:spcBef>
              <a:spcAft>
                <a:spcPts val="0"/>
              </a:spcAft>
              <a:buClr>
                <a:srgbClr val="3F3F3F"/>
              </a:buClr>
              <a:buSzPts val="2400"/>
              <a:buNone/>
            </a:pPr>
            <a:r>
              <a:rPr lang="en-US" b="1">
                <a:solidFill>
                  <a:srgbClr val="912024"/>
                </a:solidFill>
                <a:latin typeface="Libre Franklin"/>
                <a:ea typeface="Libre Franklin"/>
                <a:cs typeface="Libre Franklin"/>
                <a:sym typeface="Libre Franklin"/>
              </a:rPr>
              <a:t>SMBP: </a:t>
            </a:r>
            <a:r>
              <a:rPr lang="en-US">
                <a:solidFill>
                  <a:srgbClr val="912024"/>
                </a:solidFill>
              </a:rPr>
              <a:t>116/78mmHg 1/15/24</a:t>
            </a:r>
            <a:endParaRPr>
              <a:solidFill>
                <a:srgbClr val="912024"/>
              </a:solidFill>
            </a:endParaRPr>
          </a:p>
          <a:p>
            <a:pPr marL="0" lvl="0" indent="0" algn="l" rtl="0">
              <a:lnSpc>
                <a:spcPct val="100000"/>
              </a:lnSpc>
              <a:spcBef>
                <a:spcPts val="0"/>
              </a:spcBef>
              <a:spcAft>
                <a:spcPts val="0"/>
              </a:spcAft>
              <a:buClr>
                <a:srgbClr val="3F3F3F"/>
              </a:buClr>
              <a:buSzPts val="2400"/>
              <a:buNone/>
            </a:pPr>
            <a:endParaRPr b="1">
              <a:solidFill>
                <a:srgbClr val="912024"/>
              </a:solidFill>
              <a:latin typeface="Libre Franklin"/>
              <a:ea typeface="Libre Franklin"/>
              <a:cs typeface="Libre Franklin"/>
              <a:sym typeface="Libre Franklin"/>
            </a:endParaRPr>
          </a:p>
          <a:p>
            <a:pPr marL="0" lvl="0" indent="0" algn="l" rtl="0">
              <a:lnSpc>
                <a:spcPct val="100000"/>
              </a:lnSpc>
              <a:spcBef>
                <a:spcPts val="0"/>
              </a:spcBef>
              <a:spcAft>
                <a:spcPts val="0"/>
              </a:spcAft>
              <a:buClr>
                <a:srgbClr val="3F3F3F"/>
              </a:buClr>
              <a:buSzPts val="2400"/>
              <a:buNone/>
            </a:pPr>
            <a:r>
              <a:rPr lang="en-US" b="1">
                <a:solidFill>
                  <a:srgbClr val="912024"/>
                </a:solidFill>
                <a:latin typeface="Libre Franklin"/>
                <a:ea typeface="Libre Franklin"/>
                <a:cs typeface="Libre Franklin"/>
                <a:sym typeface="Libre Franklin"/>
              </a:rPr>
              <a:t>Cholesterol Markers: </a:t>
            </a:r>
            <a:r>
              <a:rPr lang="en-US">
                <a:solidFill>
                  <a:srgbClr val="912024"/>
                </a:solidFill>
              </a:rPr>
              <a:t> 12/22/22</a:t>
            </a:r>
            <a:endParaRPr>
              <a:solidFill>
                <a:srgbClr val="912024"/>
              </a:solidFill>
            </a:endParaRPr>
          </a:p>
          <a:p>
            <a:pPr marL="0" lvl="0" indent="0" algn="l" rtl="0">
              <a:lnSpc>
                <a:spcPct val="100000"/>
              </a:lnSpc>
              <a:spcBef>
                <a:spcPts val="0"/>
              </a:spcBef>
              <a:spcAft>
                <a:spcPts val="0"/>
              </a:spcAft>
              <a:buClr>
                <a:srgbClr val="3F3F3F"/>
              </a:buClr>
              <a:buSzPts val="2400"/>
              <a:buNone/>
            </a:pPr>
            <a:r>
              <a:rPr lang="en-US">
                <a:solidFill>
                  <a:srgbClr val="912024"/>
                </a:solidFill>
              </a:rPr>
              <a:t>HDL: 28 mg/dL LDL:160mg/dL</a:t>
            </a:r>
            <a:endParaRPr>
              <a:solidFill>
                <a:srgbClr val="912024"/>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g2b0adc599fd_0_8"/>
          <p:cNvSpPr txBox="1">
            <a:spLocks noGrp="1"/>
          </p:cNvSpPr>
          <p:nvPr>
            <p:ph type="title" idx="4294967295"/>
          </p:nvPr>
        </p:nvSpPr>
        <p:spPr>
          <a:xfrm>
            <a:off x="152400" y="99220"/>
            <a:ext cx="11887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Libre Franklin Medium"/>
              <a:buNone/>
            </a:pPr>
            <a:r>
              <a:rPr lang="en-US" sz="5200" b="1">
                <a:solidFill>
                  <a:schemeClr val="accent3"/>
                </a:solidFill>
                <a:latin typeface="Libre Franklin"/>
                <a:ea typeface="Libre Franklin"/>
                <a:cs typeface="Libre Franklin"/>
                <a:sym typeface="Libre Franklin"/>
              </a:rPr>
              <a:t>Zoom Polling Question: Patient Case</a:t>
            </a:r>
            <a:endParaRPr sz="3400" b="1">
              <a:solidFill>
                <a:schemeClr val="accent3"/>
              </a:solidFill>
              <a:latin typeface="Libre Franklin"/>
              <a:ea typeface="Libre Franklin"/>
              <a:cs typeface="Libre Franklin"/>
              <a:sym typeface="Libre Franklin"/>
            </a:endParaRPr>
          </a:p>
        </p:txBody>
      </p:sp>
      <p:sp>
        <p:nvSpPr>
          <p:cNvPr id="251" name="Google Shape;251;g2b0adc599fd_0_8"/>
          <p:cNvSpPr txBox="1">
            <a:spLocks noGrp="1"/>
          </p:cNvSpPr>
          <p:nvPr>
            <p:ph type="body" idx="4294967295"/>
          </p:nvPr>
        </p:nvSpPr>
        <p:spPr>
          <a:xfrm>
            <a:off x="152400" y="1107200"/>
            <a:ext cx="7101000" cy="5651400"/>
          </a:xfrm>
          <a:prstGeom prst="rect">
            <a:avLst/>
          </a:prstGeom>
          <a:noFill/>
          <a:ln>
            <a:noFill/>
          </a:ln>
        </p:spPr>
        <p:txBody>
          <a:bodyPr spcFirstLastPara="1" wrap="square" lIns="91425" tIns="45700" rIns="91425" bIns="45700" anchor="t" anchorCtr="0">
            <a:noAutofit/>
          </a:bodyPr>
          <a:lstStyle/>
          <a:p>
            <a:pPr marL="0" lvl="0" indent="0" algn="l" rtl="0">
              <a:spcBef>
                <a:spcPts val="1800"/>
              </a:spcBef>
              <a:spcAft>
                <a:spcPts val="0"/>
              </a:spcAft>
              <a:buClr>
                <a:srgbClr val="3F3F3F"/>
              </a:buClr>
              <a:buSzPts val="2400"/>
              <a:buNone/>
            </a:pPr>
            <a:r>
              <a:rPr lang="en-US"/>
              <a:t>After calling RT to schedule his annual CMR with the pharmacist, RT shares his home readings for blood pressure and mentions that he has not had labs done in 2023</a:t>
            </a:r>
            <a:endParaRPr/>
          </a:p>
          <a:p>
            <a:pPr marL="0" lvl="0" indent="0" algn="l" rtl="0">
              <a:spcBef>
                <a:spcPts val="1800"/>
              </a:spcBef>
              <a:spcAft>
                <a:spcPts val="0"/>
              </a:spcAft>
              <a:buClr>
                <a:srgbClr val="3F3F3F"/>
              </a:buClr>
              <a:buSzPts val="2400"/>
              <a:buNone/>
            </a:pPr>
            <a:r>
              <a:rPr lang="en-US"/>
              <a:t>How can pharmacy technicians and interns potentially assist with RTs medication therapy management after sufficient training?</a:t>
            </a:r>
            <a:endParaRPr/>
          </a:p>
          <a:p>
            <a:pPr marL="457200" lvl="0" indent="-381000" algn="l" rtl="0">
              <a:spcBef>
                <a:spcPts val="1800"/>
              </a:spcBef>
              <a:spcAft>
                <a:spcPts val="0"/>
              </a:spcAft>
              <a:buSzPts val="2400"/>
              <a:buAutoNum type="alphaLcParenR"/>
            </a:pPr>
            <a:r>
              <a:rPr lang="en-US"/>
              <a:t>Identify potential non-adherence based on previous fill dat and notify the pharmacist</a:t>
            </a:r>
            <a:endParaRPr/>
          </a:p>
          <a:p>
            <a:pPr marL="457200" lvl="0" indent="-381000" algn="l" rtl="0">
              <a:spcBef>
                <a:spcPts val="0"/>
              </a:spcBef>
              <a:spcAft>
                <a:spcPts val="0"/>
              </a:spcAft>
              <a:buSzPts val="2400"/>
              <a:buAutoNum type="alphaLcParenR"/>
            </a:pPr>
            <a:r>
              <a:rPr lang="en-US"/>
              <a:t>Telling RT if his self measure blood pressure is at goal &lt;130/80 mmHg</a:t>
            </a:r>
            <a:endParaRPr/>
          </a:p>
          <a:p>
            <a:pPr marL="457200" lvl="0" indent="-381000" algn="l" rtl="0">
              <a:spcBef>
                <a:spcPts val="0"/>
              </a:spcBef>
              <a:spcAft>
                <a:spcPts val="0"/>
              </a:spcAft>
              <a:buSzPts val="2400"/>
              <a:buAutoNum type="alphaLcParenR"/>
            </a:pPr>
            <a:r>
              <a:rPr lang="en-US"/>
              <a:t>Remind RT about the importance of having cholesterol labs done on an annual basis</a:t>
            </a:r>
            <a:endParaRPr/>
          </a:p>
          <a:p>
            <a:pPr marL="457200" lvl="0" indent="-381000" algn="l" rtl="0">
              <a:spcBef>
                <a:spcPts val="0"/>
              </a:spcBef>
              <a:spcAft>
                <a:spcPts val="0"/>
              </a:spcAft>
              <a:buClr>
                <a:srgbClr val="4A86E8"/>
              </a:buClr>
              <a:buSzPts val="2400"/>
              <a:buAutoNum type="alphaLcParenR"/>
            </a:pPr>
            <a:r>
              <a:rPr lang="en-US" b="1">
                <a:solidFill>
                  <a:srgbClr val="4A86E8"/>
                </a:solidFill>
                <a:latin typeface="Libre Franklin"/>
                <a:ea typeface="Libre Franklin"/>
                <a:cs typeface="Libre Franklin"/>
                <a:sym typeface="Libre Franklin"/>
              </a:rPr>
              <a:t>Correct: All of the above</a:t>
            </a:r>
            <a:endParaRPr b="1">
              <a:solidFill>
                <a:srgbClr val="4A86E8"/>
              </a:solidFill>
              <a:latin typeface="Libre Franklin"/>
              <a:ea typeface="Libre Franklin"/>
              <a:cs typeface="Libre Franklin"/>
              <a:sym typeface="Libre Franklin"/>
            </a:endParaRPr>
          </a:p>
        </p:txBody>
      </p:sp>
      <p:sp>
        <p:nvSpPr>
          <p:cNvPr id="252" name="Google Shape;252;g2b0adc599fd_0_8"/>
          <p:cNvSpPr txBox="1"/>
          <p:nvPr/>
        </p:nvSpPr>
        <p:spPr>
          <a:xfrm>
            <a:off x="6324600" y="1981200"/>
            <a:ext cx="57150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4000" i="1" u="none" strike="noStrike" cap="none">
              <a:solidFill>
                <a:schemeClr val="accent3"/>
              </a:solidFill>
              <a:latin typeface="Libre Franklin"/>
              <a:ea typeface="Libre Franklin"/>
              <a:cs typeface="Libre Franklin"/>
              <a:sym typeface="Libre Franklin"/>
            </a:endParaRPr>
          </a:p>
        </p:txBody>
      </p:sp>
      <p:sp>
        <p:nvSpPr>
          <p:cNvPr id="253" name="Google Shape;253;g2b0adc599fd_0_8"/>
          <p:cNvSpPr txBox="1">
            <a:spLocks noGrp="1"/>
          </p:cNvSpPr>
          <p:nvPr>
            <p:ph type="body" idx="4294967295"/>
          </p:nvPr>
        </p:nvSpPr>
        <p:spPr>
          <a:xfrm>
            <a:off x="7253375" y="1234000"/>
            <a:ext cx="5014800" cy="522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F3F3F"/>
              </a:buClr>
              <a:buSzPts val="2400"/>
              <a:buNone/>
            </a:pPr>
            <a:r>
              <a:rPr lang="en-US" b="1">
                <a:solidFill>
                  <a:srgbClr val="912024"/>
                </a:solidFill>
                <a:latin typeface="Libre Franklin"/>
                <a:ea typeface="Libre Franklin"/>
                <a:cs typeface="Libre Franklin"/>
                <a:sym typeface="Libre Franklin"/>
              </a:rPr>
              <a:t>RT:  50 YO Hispanic Male</a:t>
            </a:r>
            <a:endParaRPr b="1">
              <a:solidFill>
                <a:srgbClr val="912024"/>
              </a:solidFill>
              <a:latin typeface="Libre Franklin"/>
              <a:ea typeface="Libre Franklin"/>
              <a:cs typeface="Libre Franklin"/>
              <a:sym typeface="Libre Franklin"/>
            </a:endParaRPr>
          </a:p>
          <a:p>
            <a:pPr marL="0" lvl="0" indent="0" algn="l" rtl="0">
              <a:lnSpc>
                <a:spcPct val="100000"/>
              </a:lnSpc>
              <a:spcBef>
                <a:spcPts val="0"/>
              </a:spcBef>
              <a:spcAft>
                <a:spcPts val="0"/>
              </a:spcAft>
              <a:buClr>
                <a:srgbClr val="3F3F3F"/>
              </a:buClr>
              <a:buSzPts val="2400"/>
              <a:buNone/>
            </a:pPr>
            <a:r>
              <a:rPr lang="en-US" b="1">
                <a:solidFill>
                  <a:srgbClr val="912024"/>
                </a:solidFill>
                <a:latin typeface="Libre Franklin"/>
                <a:ea typeface="Libre Franklin"/>
                <a:cs typeface="Libre Franklin"/>
                <a:sym typeface="Libre Franklin"/>
              </a:rPr>
              <a:t>PMH: </a:t>
            </a:r>
            <a:r>
              <a:rPr lang="en-US">
                <a:solidFill>
                  <a:srgbClr val="912024"/>
                </a:solidFill>
              </a:rPr>
              <a:t>HF (LVEF &gt; 40%), HTN, Dyslipidemia</a:t>
            </a:r>
            <a:endParaRPr>
              <a:solidFill>
                <a:srgbClr val="912024"/>
              </a:solidFill>
            </a:endParaRPr>
          </a:p>
          <a:p>
            <a:pPr marL="0" lvl="0" indent="0" algn="l" rtl="0">
              <a:lnSpc>
                <a:spcPct val="100000"/>
              </a:lnSpc>
              <a:spcBef>
                <a:spcPts val="0"/>
              </a:spcBef>
              <a:spcAft>
                <a:spcPts val="0"/>
              </a:spcAft>
              <a:buClr>
                <a:srgbClr val="3F3F3F"/>
              </a:buClr>
              <a:buSzPts val="2400"/>
              <a:buNone/>
            </a:pPr>
            <a:endParaRPr b="1">
              <a:solidFill>
                <a:srgbClr val="912024"/>
              </a:solidFill>
              <a:latin typeface="Libre Franklin"/>
              <a:ea typeface="Libre Franklin"/>
              <a:cs typeface="Libre Franklin"/>
              <a:sym typeface="Libre Franklin"/>
            </a:endParaRPr>
          </a:p>
          <a:p>
            <a:pPr marL="0" lvl="0" indent="0" algn="l" rtl="0">
              <a:lnSpc>
                <a:spcPct val="100000"/>
              </a:lnSpc>
              <a:spcBef>
                <a:spcPts val="0"/>
              </a:spcBef>
              <a:spcAft>
                <a:spcPts val="0"/>
              </a:spcAft>
              <a:buClr>
                <a:srgbClr val="3F3F3F"/>
              </a:buClr>
              <a:buSzPts val="2400"/>
              <a:buNone/>
            </a:pPr>
            <a:r>
              <a:rPr lang="en-US" b="1">
                <a:solidFill>
                  <a:srgbClr val="912024"/>
                </a:solidFill>
                <a:latin typeface="Libre Franklin"/>
                <a:ea typeface="Libre Franklin"/>
                <a:cs typeface="Libre Franklin"/>
                <a:sym typeface="Libre Franklin"/>
              </a:rPr>
              <a:t>Current Medications: </a:t>
            </a:r>
            <a:endParaRPr b="1">
              <a:solidFill>
                <a:srgbClr val="912024"/>
              </a:solidFill>
              <a:latin typeface="Libre Franklin"/>
              <a:ea typeface="Libre Franklin"/>
              <a:cs typeface="Libre Franklin"/>
              <a:sym typeface="Libre Franklin"/>
            </a:endParaRPr>
          </a:p>
          <a:p>
            <a:pPr marL="0" lvl="0" indent="0" algn="l" rtl="0">
              <a:lnSpc>
                <a:spcPct val="100000"/>
              </a:lnSpc>
              <a:spcBef>
                <a:spcPts val="0"/>
              </a:spcBef>
              <a:spcAft>
                <a:spcPts val="0"/>
              </a:spcAft>
              <a:buClr>
                <a:srgbClr val="3F3F3F"/>
              </a:buClr>
              <a:buSzPts val="2400"/>
              <a:buNone/>
            </a:pPr>
            <a:r>
              <a:rPr lang="en-US">
                <a:solidFill>
                  <a:srgbClr val="912024"/>
                </a:solidFill>
              </a:rPr>
              <a:t>Lisinopril 20mg 1 PO QD </a:t>
            </a:r>
            <a:endParaRPr>
              <a:solidFill>
                <a:srgbClr val="912024"/>
              </a:solidFill>
            </a:endParaRPr>
          </a:p>
          <a:p>
            <a:pPr marL="0" lvl="0" indent="0" algn="l" rtl="0">
              <a:lnSpc>
                <a:spcPct val="100000"/>
              </a:lnSpc>
              <a:spcBef>
                <a:spcPts val="0"/>
              </a:spcBef>
              <a:spcAft>
                <a:spcPts val="0"/>
              </a:spcAft>
              <a:buClr>
                <a:srgbClr val="3F3F3F"/>
              </a:buClr>
              <a:buSzPts val="2400"/>
              <a:buNone/>
            </a:pPr>
            <a:r>
              <a:rPr lang="en-US">
                <a:solidFill>
                  <a:srgbClr val="912024"/>
                </a:solidFill>
              </a:rPr>
              <a:t>(Last filled 11/2/23 30DS)</a:t>
            </a:r>
            <a:endParaRPr>
              <a:solidFill>
                <a:srgbClr val="912024"/>
              </a:solidFill>
            </a:endParaRPr>
          </a:p>
          <a:p>
            <a:pPr marL="0" lvl="0" indent="0" algn="l" rtl="0">
              <a:lnSpc>
                <a:spcPct val="100000"/>
              </a:lnSpc>
              <a:spcBef>
                <a:spcPts val="0"/>
              </a:spcBef>
              <a:spcAft>
                <a:spcPts val="0"/>
              </a:spcAft>
              <a:buClr>
                <a:srgbClr val="3F3F3F"/>
              </a:buClr>
              <a:buSzPts val="2400"/>
              <a:buNone/>
            </a:pPr>
            <a:r>
              <a:rPr lang="en-US">
                <a:solidFill>
                  <a:srgbClr val="912024"/>
                </a:solidFill>
              </a:rPr>
              <a:t>Atorvastatin 40mg 1 PO QHS </a:t>
            </a:r>
            <a:endParaRPr>
              <a:solidFill>
                <a:srgbClr val="912024"/>
              </a:solidFill>
            </a:endParaRPr>
          </a:p>
          <a:p>
            <a:pPr marL="0" lvl="0" indent="0" algn="l" rtl="0">
              <a:lnSpc>
                <a:spcPct val="100000"/>
              </a:lnSpc>
              <a:spcBef>
                <a:spcPts val="0"/>
              </a:spcBef>
              <a:spcAft>
                <a:spcPts val="0"/>
              </a:spcAft>
              <a:buClr>
                <a:srgbClr val="3F3F3F"/>
              </a:buClr>
              <a:buSzPts val="2400"/>
              <a:buNone/>
            </a:pPr>
            <a:r>
              <a:rPr lang="en-US">
                <a:solidFill>
                  <a:srgbClr val="912024"/>
                </a:solidFill>
              </a:rPr>
              <a:t>Furosemide 20mg 1 PO QAM</a:t>
            </a:r>
            <a:endParaRPr>
              <a:solidFill>
                <a:srgbClr val="912024"/>
              </a:solidFill>
            </a:endParaRPr>
          </a:p>
          <a:p>
            <a:pPr marL="0" lvl="0" indent="0" algn="l" rtl="0">
              <a:lnSpc>
                <a:spcPct val="100000"/>
              </a:lnSpc>
              <a:spcBef>
                <a:spcPts val="0"/>
              </a:spcBef>
              <a:spcAft>
                <a:spcPts val="0"/>
              </a:spcAft>
              <a:buClr>
                <a:srgbClr val="3F3F3F"/>
              </a:buClr>
              <a:buSzPts val="2400"/>
              <a:buNone/>
            </a:pPr>
            <a:r>
              <a:rPr lang="en-US">
                <a:solidFill>
                  <a:srgbClr val="912024"/>
                </a:solidFill>
              </a:rPr>
              <a:t>Empagliflozin 10mg 1 PO QD</a:t>
            </a:r>
            <a:endParaRPr>
              <a:solidFill>
                <a:srgbClr val="912024"/>
              </a:solidFill>
            </a:endParaRPr>
          </a:p>
          <a:p>
            <a:pPr marL="0" lvl="0" indent="0" algn="l" rtl="0">
              <a:lnSpc>
                <a:spcPct val="100000"/>
              </a:lnSpc>
              <a:spcBef>
                <a:spcPts val="0"/>
              </a:spcBef>
              <a:spcAft>
                <a:spcPts val="0"/>
              </a:spcAft>
              <a:buClr>
                <a:srgbClr val="3F3F3F"/>
              </a:buClr>
              <a:buSzPts val="2400"/>
              <a:buNone/>
            </a:pPr>
            <a:endParaRPr b="1">
              <a:solidFill>
                <a:srgbClr val="912024"/>
              </a:solidFill>
              <a:latin typeface="Libre Franklin"/>
              <a:ea typeface="Libre Franklin"/>
              <a:cs typeface="Libre Franklin"/>
              <a:sym typeface="Libre Franklin"/>
            </a:endParaRPr>
          </a:p>
          <a:p>
            <a:pPr marL="0" lvl="0" indent="0" algn="l" rtl="0">
              <a:lnSpc>
                <a:spcPct val="100000"/>
              </a:lnSpc>
              <a:spcBef>
                <a:spcPts val="0"/>
              </a:spcBef>
              <a:spcAft>
                <a:spcPts val="0"/>
              </a:spcAft>
              <a:buClr>
                <a:srgbClr val="3F3F3F"/>
              </a:buClr>
              <a:buSzPts val="2400"/>
              <a:buNone/>
            </a:pPr>
            <a:r>
              <a:rPr lang="en-US" b="1">
                <a:solidFill>
                  <a:srgbClr val="912024"/>
                </a:solidFill>
                <a:latin typeface="Libre Franklin"/>
                <a:ea typeface="Libre Franklin"/>
                <a:cs typeface="Libre Franklin"/>
                <a:sym typeface="Libre Franklin"/>
              </a:rPr>
              <a:t>SMBP: </a:t>
            </a:r>
            <a:r>
              <a:rPr lang="en-US">
                <a:solidFill>
                  <a:srgbClr val="912024"/>
                </a:solidFill>
              </a:rPr>
              <a:t>116/78mmHg 1/15/24</a:t>
            </a:r>
            <a:endParaRPr>
              <a:solidFill>
                <a:srgbClr val="912024"/>
              </a:solidFill>
            </a:endParaRPr>
          </a:p>
          <a:p>
            <a:pPr marL="0" lvl="0" indent="0" algn="l" rtl="0">
              <a:lnSpc>
                <a:spcPct val="100000"/>
              </a:lnSpc>
              <a:spcBef>
                <a:spcPts val="0"/>
              </a:spcBef>
              <a:spcAft>
                <a:spcPts val="0"/>
              </a:spcAft>
              <a:buClr>
                <a:srgbClr val="3F3F3F"/>
              </a:buClr>
              <a:buSzPts val="2400"/>
              <a:buNone/>
            </a:pPr>
            <a:endParaRPr b="1">
              <a:solidFill>
                <a:srgbClr val="912024"/>
              </a:solidFill>
              <a:latin typeface="Libre Franklin"/>
              <a:ea typeface="Libre Franklin"/>
              <a:cs typeface="Libre Franklin"/>
              <a:sym typeface="Libre Franklin"/>
            </a:endParaRPr>
          </a:p>
          <a:p>
            <a:pPr marL="0" lvl="0" indent="0" algn="l" rtl="0">
              <a:lnSpc>
                <a:spcPct val="100000"/>
              </a:lnSpc>
              <a:spcBef>
                <a:spcPts val="0"/>
              </a:spcBef>
              <a:spcAft>
                <a:spcPts val="0"/>
              </a:spcAft>
              <a:buClr>
                <a:srgbClr val="3F3F3F"/>
              </a:buClr>
              <a:buSzPts val="2400"/>
              <a:buNone/>
            </a:pPr>
            <a:r>
              <a:rPr lang="en-US" b="1">
                <a:solidFill>
                  <a:srgbClr val="912024"/>
                </a:solidFill>
                <a:latin typeface="Libre Franklin"/>
                <a:ea typeface="Libre Franklin"/>
                <a:cs typeface="Libre Franklin"/>
                <a:sym typeface="Libre Franklin"/>
              </a:rPr>
              <a:t>Cholesterol Markers: </a:t>
            </a:r>
            <a:r>
              <a:rPr lang="en-US">
                <a:solidFill>
                  <a:srgbClr val="912024"/>
                </a:solidFill>
              </a:rPr>
              <a:t> 12/22/22</a:t>
            </a:r>
            <a:endParaRPr>
              <a:solidFill>
                <a:srgbClr val="912024"/>
              </a:solidFill>
            </a:endParaRPr>
          </a:p>
          <a:p>
            <a:pPr marL="0" lvl="0" indent="0" algn="l" rtl="0">
              <a:lnSpc>
                <a:spcPct val="100000"/>
              </a:lnSpc>
              <a:spcBef>
                <a:spcPts val="0"/>
              </a:spcBef>
              <a:spcAft>
                <a:spcPts val="0"/>
              </a:spcAft>
              <a:buClr>
                <a:srgbClr val="3F3F3F"/>
              </a:buClr>
              <a:buSzPts val="2400"/>
              <a:buNone/>
            </a:pPr>
            <a:r>
              <a:rPr lang="en-US">
                <a:solidFill>
                  <a:srgbClr val="912024"/>
                </a:solidFill>
              </a:rPr>
              <a:t>HDL: 28 mg/dL LDL:160mg/dL</a:t>
            </a:r>
            <a:endParaRPr>
              <a:solidFill>
                <a:srgbClr val="912024"/>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58"/>
        <p:cNvGrpSpPr/>
        <p:nvPr/>
      </p:nvGrpSpPr>
      <p:grpSpPr>
        <a:xfrm>
          <a:off x="0" y="0"/>
          <a:ext cx="0" cy="0"/>
          <a:chOff x="0" y="0"/>
          <a:chExt cx="0" cy="0"/>
        </a:xfrm>
      </p:grpSpPr>
      <p:sp>
        <p:nvSpPr>
          <p:cNvPr id="259" name="Google Shape;259;g2ae9b87de48_0_0"/>
          <p:cNvSpPr txBox="1">
            <a:spLocks noGrp="1"/>
          </p:cNvSpPr>
          <p:nvPr>
            <p:ph type="body" idx="4294967295"/>
          </p:nvPr>
        </p:nvSpPr>
        <p:spPr>
          <a:xfrm>
            <a:off x="170225" y="533400"/>
            <a:ext cx="12477000" cy="6148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4500" b="1">
                <a:solidFill>
                  <a:schemeClr val="accent3"/>
                </a:solidFill>
                <a:latin typeface="Libre Franklin"/>
                <a:ea typeface="Libre Franklin"/>
                <a:cs typeface="Libre Franklin"/>
                <a:sym typeface="Libre Franklin"/>
              </a:rPr>
              <a:t>Trends, Barriers, and Moving Forward:</a:t>
            </a:r>
            <a:endParaRPr sz="4500" b="1">
              <a:solidFill>
                <a:schemeClr val="accent3"/>
              </a:solidFill>
              <a:latin typeface="Libre Franklin"/>
              <a:ea typeface="Libre Franklin"/>
              <a:cs typeface="Libre Franklin"/>
              <a:sym typeface="Libre Franklin"/>
            </a:endParaRPr>
          </a:p>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Libre Franklin"/>
                <a:ea typeface="Libre Franklin"/>
                <a:cs typeface="Libre Franklin"/>
                <a:sym typeface="Libre Franklin"/>
              </a:rPr>
              <a:t>      </a:t>
            </a:r>
            <a:endParaRPr sz="2600">
              <a:solidFill>
                <a:schemeClr val="dk1"/>
              </a:solidFill>
              <a:latin typeface="Libre Franklin"/>
              <a:ea typeface="Libre Franklin"/>
              <a:cs typeface="Libre Franklin"/>
              <a:sym typeface="Libre Franklin"/>
            </a:endParaRPr>
          </a:p>
          <a:p>
            <a:pPr marL="0" lvl="0" indent="0" algn="l" rtl="0">
              <a:lnSpc>
                <a:spcPct val="115000"/>
              </a:lnSpc>
              <a:spcBef>
                <a:spcPts val="0"/>
              </a:spcBef>
              <a:spcAft>
                <a:spcPts val="0"/>
              </a:spcAft>
              <a:buClr>
                <a:schemeClr val="dk1"/>
              </a:buClr>
              <a:buSzPts val="1100"/>
              <a:buFont typeface="Arial"/>
              <a:buNone/>
            </a:pPr>
            <a:r>
              <a:rPr lang="en-US" sz="2600"/>
              <a:t>Community Health Workers (social determinants of health)</a:t>
            </a:r>
            <a:endParaRPr sz="2600"/>
          </a:p>
          <a:p>
            <a:pPr marL="0" lvl="0" indent="0" algn="l" rtl="0">
              <a:lnSpc>
                <a:spcPct val="115000"/>
              </a:lnSpc>
              <a:spcBef>
                <a:spcPts val="0"/>
              </a:spcBef>
              <a:spcAft>
                <a:spcPts val="0"/>
              </a:spcAft>
              <a:buClr>
                <a:schemeClr val="dk1"/>
              </a:buClr>
              <a:buSzPts val="1100"/>
              <a:buFont typeface="Arial"/>
              <a:buNone/>
            </a:pPr>
            <a:endParaRPr sz="2600"/>
          </a:p>
          <a:p>
            <a:pPr marL="0" lvl="0" indent="0" algn="l" rtl="0">
              <a:lnSpc>
                <a:spcPct val="115000"/>
              </a:lnSpc>
              <a:spcBef>
                <a:spcPts val="0"/>
              </a:spcBef>
              <a:spcAft>
                <a:spcPts val="0"/>
              </a:spcAft>
              <a:buClr>
                <a:schemeClr val="dk1"/>
              </a:buClr>
              <a:buSzPts val="1100"/>
              <a:buFont typeface="Arial"/>
              <a:buNone/>
            </a:pPr>
            <a:r>
              <a:rPr lang="en-US" sz="2600"/>
              <a:t>Pharmacist Led Education: Codes for billing (education and services)</a:t>
            </a:r>
            <a:endParaRPr sz="2600"/>
          </a:p>
          <a:p>
            <a:pPr marL="0" lvl="0" indent="0" algn="l" rtl="0">
              <a:lnSpc>
                <a:spcPct val="115000"/>
              </a:lnSpc>
              <a:spcBef>
                <a:spcPts val="0"/>
              </a:spcBef>
              <a:spcAft>
                <a:spcPts val="0"/>
              </a:spcAft>
              <a:buClr>
                <a:schemeClr val="dk1"/>
              </a:buClr>
              <a:buSzPts val="1100"/>
              <a:buFont typeface="Arial"/>
              <a:buNone/>
            </a:pPr>
            <a:endParaRPr sz="2600"/>
          </a:p>
          <a:p>
            <a:pPr marL="0" lvl="0" indent="0" algn="l" rtl="0">
              <a:lnSpc>
                <a:spcPct val="115000"/>
              </a:lnSpc>
              <a:spcBef>
                <a:spcPts val="0"/>
              </a:spcBef>
              <a:spcAft>
                <a:spcPts val="0"/>
              </a:spcAft>
              <a:buClr>
                <a:schemeClr val="dk1"/>
              </a:buClr>
              <a:buSzPts val="1100"/>
              <a:buFont typeface="Arial"/>
              <a:buNone/>
            </a:pPr>
            <a:r>
              <a:rPr lang="en-US" sz="2600"/>
              <a:t>Communication Barriers between providers (how can we overcome these?)</a:t>
            </a:r>
            <a:endParaRPr sz="2600"/>
          </a:p>
          <a:p>
            <a:pPr marL="0" lvl="0" indent="0" algn="l" rtl="0">
              <a:lnSpc>
                <a:spcPct val="115000"/>
              </a:lnSpc>
              <a:spcBef>
                <a:spcPts val="0"/>
              </a:spcBef>
              <a:spcAft>
                <a:spcPts val="0"/>
              </a:spcAft>
              <a:buClr>
                <a:schemeClr val="dk1"/>
              </a:buClr>
              <a:buSzPts val="1100"/>
              <a:buFont typeface="Arial"/>
              <a:buNone/>
            </a:pPr>
            <a:endParaRPr sz="2600"/>
          </a:p>
          <a:p>
            <a:pPr marL="0" lvl="0" indent="0" algn="l" rtl="0">
              <a:lnSpc>
                <a:spcPct val="115000"/>
              </a:lnSpc>
              <a:spcBef>
                <a:spcPts val="0"/>
              </a:spcBef>
              <a:spcAft>
                <a:spcPts val="0"/>
              </a:spcAft>
              <a:buClr>
                <a:schemeClr val="dk1"/>
              </a:buClr>
              <a:buSzPts val="1100"/>
              <a:buFont typeface="Arial"/>
              <a:buNone/>
            </a:pPr>
            <a:r>
              <a:rPr lang="en-US" sz="2600"/>
              <a:t>New indications for medications (insurance reimbursement, cost)</a:t>
            </a:r>
            <a:endParaRPr sz="2600"/>
          </a:p>
          <a:p>
            <a:pPr marL="0" lvl="0" indent="0" algn="l" rtl="0">
              <a:lnSpc>
                <a:spcPct val="115000"/>
              </a:lnSpc>
              <a:spcBef>
                <a:spcPts val="0"/>
              </a:spcBef>
              <a:spcAft>
                <a:spcPts val="0"/>
              </a:spcAft>
              <a:buClr>
                <a:schemeClr val="dk1"/>
              </a:buClr>
              <a:buSzPts val="1100"/>
              <a:buFont typeface="Arial"/>
              <a:buNone/>
            </a:pPr>
            <a:endParaRPr sz="2600"/>
          </a:p>
          <a:p>
            <a:pPr marL="0" lvl="0" indent="0" algn="l" rtl="0">
              <a:lnSpc>
                <a:spcPct val="115000"/>
              </a:lnSpc>
              <a:spcBef>
                <a:spcPts val="0"/>
              </a:spcBef>
              <a:spcAft>
                <a:spcPts val="0"/>
              </a:spcAft>
              <a:buClr>
                <a:schemeClr val="dk1"/>
              </a:buClr>
              <a:buSzPts val="1100"/>
              <a:buFont typeface="Arial"/>
              <a:buNone/>
            </a:pPr>
            <a:r>
              <a:rPr lang="en-US" sz="2600"/>
              <a:t>2024 ADA and other relevant guideline updates</a:t>
            </a:r>
            <a:endParaRPr sz="2600"/>
          </a:p>
          <a:p>
            <a:pPr marL="0" lvl="0" indent="0" algn="l" rtl="0">
              <a:lnSpc>
                <a:spcPct val="115000"/>
              </a:lnSpc>
              <a:spcBef>
                <a:spcPts val="0"/>
              </a:spcBef>
              <a:spcAft>
                <a:spcPts val="0"/>
              </a:spcAft>
              <a:buClr>
                <a:schemeClr val="dk1"/>
              </a:buClr>
              <a:buSzPts val="1100"/>
              <a:buFont typeface="Arial"/>
              <a:buNone/>
            </a:pPr>
            <a:endParaRPr sz="2600"/>
          </a:p>
          <a:p>
            <a:pPr marL="0" lvl="0" indent="0" algn="l" rtl="0">
              <a:lnSpc>
                <a:spcPct val="115000"/>
              </a:lnSpc>
              <a:spcBef>
                <a:spcPts val="0"/>
              </a:spcBef>
              <a:spcAft>
                <a:spcPts val="0"/>
              </a:spcAft>
              <a:buClr>
                <a:schemeClr val="dk1"/>
              </a:buClr>
              <a:buSzPts val="1100"/>
              <a:buFont typeface="Arial"/>
              <a:buNone/>
            </a:pPr>
            <a:endParaRPr sz="2600"/>
          </a:p>
          <a:p>
            <a:pPr marL="0" lvl="0" indent="0" algn="l" rtl="0">
              <a:lnSpc>
                <a:spcPct val="115000"/>
              </a:lnSpc>
              <a:spcBef>
                <a:spcPts val="0"/>
              </a:spcBef>
              <a:spcAft>
                <a:spcPts val="0"/>
              </a:spcAft>
              <a:buClr>
                <a:schemeClr val="dk1"/>
              </a:buClr>
              <a:buSzPts val="1100"/>
              <a:buFont typeface="Arial"/>
              <a:buNone/>
            </a:pPr>
            <a:endParaRPr sz="2600"/>
          </a:p>
        </p:txBody>
      </p:sp>
      <p:pic>
        <p:nvPicPr>
          <p:cNvPr id="260" name="Google Shape;260;g2ae9b87de48_0_0"/>
          <p:cNvPicPr preferRelativeResize="0"/>
          <p:nvPr/>
        </p:nvPicPr>
        <p:blipFill rotWithShape="1">
          <a:blip r:embed="rId3">
            <a:alphaModFix/>
          </a:blip>
          <a:srcRect/>
          <a:stretch/>
        </p:blipFill>
        <p:spPr>
          <a:xfrm>
            <a:off x="10668000" y="161805"/>
            <a:ext cx="1314114" cy="12003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65"/>
        <p:cNvGrpSpPr/>
        <p:nvPr/>
      </p:nvGrpSpPr>
      <p:grpSpPr>
        <a:xfrm>
          <a:off x="0" y="0"/>
          <a:ext cx="0" cy="0"/>
          <a:chOff x="0" y="0"/>
          <a:chExt cx="0" cy="0"/>
        </a:xfrm>
      </p:grpSpPr>
      <p:sp>
        <p:nvSpPr>
          <p:cNvPr id="266" name="Google Shape;266;p14"/>
          <p:cNvSpPr txBox="1">
            <a:spLocks noGrp="1"/>
          </p:cNvSpPr>
          <p:nvPr>
            <p:ph type="title" idx="4294967295"/>
          </p:nvPr>
        </p:nvSpPr>
        <p:spPr>
          <a:xfrm>
            <a:off x="381000" y="1600200"/>
            <a:ext cx="4648200" cy="425569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Clr>
                <a:schemeClr val="lt1"/>
              </a:buClr>
              <a:buSzPts val="5400"/>
              <a:buFont typeface="Libre Franklin Medium"/>
              <a:buNone/>
            </a:pPr>
            <a:r>
              <a:rPr lang="en-US" sz="4000" i="1">
                <a:solidFill>
                  <a:schemeClr val="accent3"/>
                </a:solidFill>
              </a:rPr>
              <a:t>What questions </a:t>
            </a:r>
            <a:br>
              <a:rPr lang="en-US" sz="4000" i="1">
                <a:solidFill>
                  <a:schemeClr val="accent3"/>
                </a:solidFill>
              </a:rPr>
            </a:br>
            <a:r>
              <a:rPr lang="en-US" sz="4000" i="1">
                <a:solidFill>
                  <a:schemeClr val="accent3"/>
                </a:solidFill>
              </a:rPr>
              <a:t>do you have?</a:t>
            </a:r>
            <a:endParaRPr sz="4000" i="1">
              <a:solidFill>
                <a:schemeClr val="accent3"/>
              </a:solidFill>
            </a:endParaRPr>
          </a:p>
        </p:txBody>
      </p:sp>
      <p:pic>
        <p:nvPicPr>
          <p:cNvPr id="267" name="Google Shape;267;p14"/>
          <p:cNvPicPr preferRelativeResize="0"/>
          <p:nvPr/>
        </p:nvPicPr>
        <p:blipFill rotWithShape="1">
          <a:blip r:embed="rId3">
            <a:alphaModFix/>
          </a:blip>
          <a:srcRect/>
          <a:stretch/>
        </p:blipFill>
        <p:spPr>
          <a:xfrm>
            <a:off x="5105400" y="979090"/>
            <a:ext cx="6450795" cy="48767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93"/>
        <p:cNvGrpSpPr/>
        <p:nvPr/>
      </p:nvGrpSpPr>
      <p:grpSpPr>
        <a:xfrm>
          <a:off x="0" y="0"/>
          <a:ext cx="0" cy="0"/>
          <a:chOff x="0" y="0"/>
          <a:chExt cx="0" cy="0"/>
        </a:xfrm>
      </p:grpSpPr>
      <p:sp>
        <p:nvSpPr>
          <p:cNvPr id="94" name="Google Shape;94;p2"/>
          <p:cNvSpPr txBox="1">
            <a:spLocks noGrp="1"/>
          </p:cNvSpPr>
          <p:nvPr>
            <p:ph type="body" idx="4294967295"/>
          </p:nvPr>
        </p:nvSpPr>
        <p:spPr>
          <a:xfrm>
            <a:off x="170225" y="533400"/>
            <a:ext cx="12477000" cy="6148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200" b="1">
                <a:solidFill>
                  <a:schemeClr val="accent3"/>
                </a:solidFill>
                <a:latin typeface="Libre Franklin"/>
                <a:ea typeface="Libre Franklin"/>
                <a:cs typeface="Libre Franklin"/>
                <a:sym typeface="Libre Franklin"/>
              </a:rPr>
              <a:t>Pharmacy Technician Learning Objectives:</a:t>
            </a:r>
            <a:endParaRPr sz="3200" b="1">
              <a:solidFill>
                <a:schemeClr val="accent3"/>
              </a:solidFill>
              <a:latin typeface="Libre Franklin"/>
              <a:ea typeface="Libre Franklin"/>
              <a:cs typeface="Libre Franklin"/>
              <a:sym typeface="Libre Franklin"/>
            </a:endParaRPr>
          </a:p>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Libre Franklin"/>
                <a:ea typeface="Libre Franklin"/>
                <a:cs typeface="Libre Franklin"/>
                <a:sym typeface="Libre Franklin"/>
              </a:rPr>
              <a:t>      </a:t>
            </a:r>
            <a:endParaRPr sz="2600">
              <a:solidFill>
                <a:schemeClr val="dk1"/>
              </a:solidFill>
              <a:latin typeface="Libre Franklin"/>
              <a:ea typeface="Libre Franklin"/>
              <a:cs typeface="Libre Franklin"/>
              <a:sym typeface="Libre Franklin"/>
            </a:endParaRPr>
          </a:p>
          <a:p>
            <a:pPr marL="0" lvl="0" indent="457200" algn="l" rtl="0">
              <a:lnSpc>
                <a:spcPct val="115000"/>
              </a:lnSpc>
              <a:spcBef>
                <a:spcPts val="0"/>
              </a:spcBef>
              <a:spcAft>
                <a:spcPts val="0"/>
              </a:spcAft>
              <a:buClr>
                <a:schemeClr val="dk1"/>
              </a:buClr>
              <a:buSzPts val="1100"/>
              <a:buFont typeface="Arial"/>
              <a:buNone/>
            </a:pPr>
            <a:r>
              <a:rPr lang="en-US" sz="2600">
                <a:solidFill>
                  <a:schemeClr val="dk1"/>
                </a:solidFill>
                <a:latin typeface="Libre Franklin"/>
                <a:ea typeface="Libre Franklin"/>
                <a:cs typeface="Libre Franklin"/>
                <a:sym typeface="Libre Franklin"/>
              </a:rPr>
              <a:t>Remember medication therapy management definition and examples</a:t>
            </a:r>
            <a:endParaRPr sz="2600">
              <a:solidFill>
                <a:schemeClr val="dk1"/>
              </a:solidFill>
              <a:latin typeface="Libre Franklin"/>
              <a:ea typeface="Libre Franklin"/>
              <a:cs typeface="Libre Franklin"/>
              <a:sym typeface="Libre Franklin"/>
            </a:endParaRPr>
          </a:p>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Libre Franklin"/>
                <a:ea typeface="Libre Franklin"/>
                <a:cs typeface="Libre Franklin"/>
                <a:sym typeface="Libre Franklin"/>
              </a:rPr>
              <a:t> 	Analyze benefits of pharmacy technician involvement in MTM   </a:t>
            </a:r>
            <a:endParaRPr sz="2600">
              <a:solidFill>
                <a:schemeClr val="dk1"/>
              </a:solidFill>
              <a:latin typeface="Libre Franklin"/>
              <a:ea typeface="Libre Franklin"/>
              <a:cs typeface="Libre Franklin"/>
              <a:sym typeface="Libre Franklin"/>
            </a:endParaRPr>
          </a:p>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Libre Franklin"/>
                <a:ea typeface="Libre Franklin"/>
                <a:cs typeface="Libre Franklin"/>
                <a:sym typeface="Libre Franklin"/>
              </a:rPr>
              <a:t> 	Understand pharmacy technician roles in cardiovascular MTM</a:t>
            </a:r>
            <a:endParaRPr sz="2600">
              <a:solidFill>
                <a:schemeClr val="dk1"/>
              </a:solidFill>
              <a:latin typeface="Libre Franklin"/>
              <a:ea typeface="Libre Franklin"/>
              <a:cs typeface="Libre Franklin"/>
              <a:sym typeface="Libre Franklin"/>
            </a:endParaRPr>
          </a:p>
          <a:p>
            <a:pPr marL="0" lvl="0" indent="0" algn="l" rtl="0">
              <a:lnSpc>
                <a:spcPct val="115000"/>
              </a:lnSpc>
              <a:spcBef>
                <a:spcPts val="0"/>
              </a:spcBef>
              <a:spcAft>
                <a:spcPts val="0"/>
              </a:spcAft>
              <a:buClr>
                <a:schemeClr val="dk1"/>
              </a:buClr>
              <a:buSzPts val="1100"/>
              <a:buFont typeface="Arial"/>
              <a:buNone/>
            </a:pPr>
            <a:endParaRPr sz="2600" b="1">
              <a:solidFill>
                <a:schemeClr val="accent3"/>
              </a:solidFill>
              <a:latin typeface="Libre Franklin"/>
              <a:ea typeface="Libre Franklin"/>
              <a:cs typeface="Libre Franklin"/>
              <a:sym typeface="Libre Franklin"/>
            </a:endParaRPr>
          </a:p>
          <a:p>
            <a:pPr marL="0" lvl="0" indent="0" algn="l" rtl="0">
              <a:lnSpc>
                <a:spcPct val="115000"/>
              </a:lnSpc>
              <a:spcBef>
                <a:spcPts val="0"/>
              </a:spcBef>
              <a:spcAft>
                <a:spcPts val="0"/>
              </a:spcAft>
              <a:buClr>
                <a:schemeClr val="dk1"/>
              </a:buClr>
              <a:buSzPts val="1100"/>
              <a:buFont typeface="Arial"/>
              <a:buNone/>
            </a:pPr>
            <a:r>
              <a:rPr lang="en-US" sz="3200" b="1">
                <a:solidFill>
                  <a:schemeClr val="accent3"/>
                </a:solidFill>
                <a:latin typeface="Libre Franklin"/>
                <a:ea typeface="Libre Franklin"/>
                <a:cs typeface="Libre Franklin"/>
                <a:sym typeface="Libre Franklin"/>
              </a:rPr>
              <a:t>Pharmacist Learning Objectives: </a:t>
            </a:r>
            <a:endParaRPr sz="3200" b="1">
              <a:solidFill>
                <a:schemeClr val="accent3"/>
              </a:solidFill>
              <a:latin typeface="Libre Franklin"/>
              <a:ea typeface="Libre Franklin"/>
              <a:cs typeface="Libre Franklin"/>
              <a:sym typeface="Libre Franklin"/>
            </a:endParaRPr>
          </a:p>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Libre Franklin"/>
                <a:ea typeface="Libre Franklin"/>
                <a:cs typeface="Libre Franklin"/>
                <a:sym typeface="Libre Franklin"/>
              </a:rPr>
              <a:t>   </a:t>
            </a:r>
            <a:endParaRPr sz="1200">
              <a:solidFill>
                <a:schemeClr val="dk1"/>
              </a:solidFill>
              <a:latin typeface="Libre Franklin"/>
              <a:ea typeface="Libre Franklin"/>
              <a:cs typeface="Libre Franklin"/>
              <a:sym typeface="Libre Franklin"/>
            </a:endParaRPr>
          </a:p>
          <a:p>
            <a:pPr marL="0" lvl="0" indent="457200" algn="l" rtl="0">
              <a:lnSpc>
                <a:spcPct val="115000"/>
              </a:lnSpc>
              <a:spcBef>
                <a:spcPts val="0"/>
              </a:spcBef>
              <a:spcAft>
                <a:spcPts val="0"/>
              </a:spcAft>
              <a:buClr>
                <a:schemeClr val="dk1"/>
              </a:buClr>
              <a:buSzPts val="1100"/>
              <a:buFont typeface="Arial"/>
              <a:buNone/>
            </a:pPr>
            <a:r>
              <a:rPr lang="en-US" sz="2600">
                <a:solidFill>
                  <a:schemeClr val="dk1"/>
                </a:solidFill>
                <a:latin typeface="Libre Franklin"/>
                <a:ea typeface="Libre Franklin"/>
                <a:cs typeface="Libre Franklin"/>
                <a:sym typeface="Libre Franklin"/>
              </a:rPr>
              <a:t>Evaluate the value of cardiovascular MTM in a community pharmacy</a:t>
            </a:r>
            <a:endParaRPr sz="2600">
              <a:solidFill>
                <a:schemeClr val="dk1"/>
              </a:solidFill>
              <a:latin typeface="Libre Franklin"/>
              <a:ea typeface="Libre Franklin"/>
              <a:cs typeface="Libre Franklin"/>
              <a:sym typeface="Libre Franklin"/>
            </a:endParaRPr>
          </a:p>
          <a:p>
            <a:pPr marL="0" lvl="0" indent="457200" algn="l" rtl="0">
              <a:lnSpc>
                <a:spcPct val="115000"/>
              </a:lnSpc>
              <a:spcBef>
                <a:spcPts val="0"/>
              </a:spcBef>
              <a:spcAft>
                <a:spcPts val="0"/>
              </a:spcAft>
              <a:buClr>
                <a:schemeClr val="dk1"/>
              </a:buClr>
              <a:buSzPts val="1100"/>
              <a:buFont typeface="Arial"/>
              <a:buNone/>
            </a:pPr>
            <a:r>
              <a:rPr lang="en-US" sz="2600">
                <a:solidFill>
                  <a:schemeClr val="dk1"/>
                </a:solidFill>
                <a:latin typeface="Libre Franklin"/>
                <a:ea typeface="Libre Franklin"/>
                <a:cs typeface="Libre Franklin"/>
                <a:sym typeface="Libre Franklin"/>
              </a:rPr>
              <a:t>Analyze pharmacy technician and intern roles in MTM services</a:t>
            </a:r>
            <a:endParaRPr sz="2600">
              <a:solidFill>
                <a:schemeClr val="dk1"/>
              </a:solidFill>
              <a:latin typeface="Libre Franklin"/>
              <a:ea typeface="Libre Franklin"/>
              <a:cs typeface="Libre Franklin"/>
              <a:sym typeface="Libre Franklin"/>
            </a:endParaRPr>
          </a:p>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Libre Franklin"/>
                <a:ea typeface="Libre Franklin"/>
                <a:cs typeface="Libre Franklin"/>
                <a:sym typeface="Libre Franklin"/>
              </a:rPr>
              <a:t>  	Apply examples of cardiovascular MTM within a community pharmacy</a:t>
            </a:r>
            <a:endParaRPr sz="2600">
              <a:solidFill>
                <a:schemeClr val="dk1"/>
              </a:solidFill>
              <a:latin typeface="Libre Franklin"/>
              <a:ea typeface="Libre Franklin"/>
              <a:cs typeface="Libre Franklin"/>
              <a:sym typeface="Libre Franklin"/>
            </a:endParaRPr>
          </a:p>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Libre Franklin"/>
                <a:ea typeface="Libre Franklin"/>
                <a:cs typeface="Libre Franklin"/>
                <a:sym typeface="Libre Franklin"/>
              </a:rPr>
              <a:t>   Understand examples of star rating MTM services and impacts</a:t>
            </a:r>
            <a:endParaRPr sz="2600"/>
          </a:p>
        </p:txBody>
      </p:sp>
      <p:pic>
        <p:nvPicPr>
          <p:cNvPr id="95" name="Google Shape;95;p2"/>
          <p:cNvPicPr preferRelativeResize="0"/>
          <p:nvPr/>
        </p:nvPicPr>
        <p:blipFill rotWithShape="1">
          <a:blip r:embed="rId3">
            <a:alphaModFix/>
          </a:blip>
          <a:srcRect/>
          <a:stretch/>
        </p:blipFill>
        <p:spPr>
          <a:xfrm>
            <a:off x="10668000" y="161805"/>
            <a:ext cx="1314114" cy="1200392"/>
          </a:xfrm>
          <a:prstGeom prst="rect">
            <a:avLst/>
          </a:prstGeom>
          <a:noFill/>
          <a:ln>
            <a:noFill/>
          </a:ln>
        </p:spPr>
      </p:pic>
      <p:pic>
        <p:nvPicPr>
          <p:cNvPr id="96" name="Google Shape;96;p2"/>
          <p:cNvPicPr preferRelativeResize="0"/>
          <p:nvPr/>
        </p:nvPicPr>
        <p:blipFill rotWithShape="1">
          <a:blip r:embed="rId3">
            <a:alphaModFix/>
          </a:blip>
          <a:srcRect/>
          <a:stretch/>
        </p:blipFill>
        <p:spPr>
          <a:xfrm>
            <a:off x="10668000" y="3007305"/>
            <a:ext cx="1314114" cy="12003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272"/>
        <p:cNvGrpSpPr/>
        <p:nvPr/>
      </p:nvGrpSpPr>
      <p:grpSpPr>
        <a:xfrm>
          <a:off x="0" y="0"/>
          <a:ext cx="0" cy="0"/>
          <a:chOff x="0" y="0"/>
          <a:chExt cx="0" cy="0"/>
        </a:xfrm>
      </p:grpSpPr>
      <p:sp>
        <p:nvSpPr>
          <p:cNvPr id="273" name="Google Shape;273;p15"/>
          <p:cNvSpPr txBox="1">
            <a:spLocks noGrp="1"/>
          </p:cNvSpPr>
          <p:nvPr>
            <p:ph type="title" idx="4294967295"/>
          </p:nvPr>
        </p:nvSpPr>
        <p:spPr>
          <a:xfrm>
            <a:off x="471800" y="-1866701"/>
            <a:ext cx="7772400" cy="27549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Clr>
                <a:schemeClr val="lt1"/>
              </a:buClr>
              <a:buSzPts val="5400"/>
              <a:buFont typeface="Libre Franklin Medium"/>
              <a:buNone/>
            </a:pPr>
            <a:r>
              <a:rPr lang="en-US">
                <a:solidFill>
                  <a:schemeClr val="dk1"/>
                </a:solidFill>
              </a:rPr>
              <a:t>Resources:</a:t>
            </a:r>
            <a:endParaRPr>
              <a:solidFill>
                <a:schemeClr val="dk1"/>
              </a:solidFill>
            </a:endParaRPr>
          </a:p>
        </p:txBody>
      </p:sp>
      <p:sp>
        <p:nvSpPr>
          <p:cNvPr id="274" name="Google Shape;274;p15"/>
          <p:cNvSpPr txBox="1">
            <a:spLocks noGrp="1"/>
          </p:cNvSpPr>
          <p:nvPr>
            <p:ph type="body" idx="4294967295"/>
          </p:nvPr>
        </p:nvSpPr>
        <p:spPr>
          <a:xfrm>
            <a:off x="685800" y="581775"/>
            <a:ext cx="8153400" cy="528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endParaRPr/>
          </a:p>
          <a:p>
            <a:pPr marL="0" lvl="0" indent="0" algn="l" rtl="0">
              <a:lnSpc>
                <a:spcPct val="90000"/>
              </a:lnSpc>
              <a:spcBef>
                <a:spcPts val="1800"/>
              </a:spcBef>
              <a:spcAft>
                <a:spcPts val="0"/>
              </a:spcAft>
              <a:buClr>
                <a:schemeClr val="lt1"/>
              </a:buClr>
              <a:buSzPts val="2000"/>
              <a:buNone/>
            </a:pPr>
            <a:endParaRPr/>
          </a:p>
        </p:txBody>
      </p:sp>
      <p:sp>
        <p:nvSpPr>
          <p:cNvPr id="275" name="Google Shape;275;p15"/>
          <p:cNvSpPr txBox="1"/>
          <p:nvPr/>
        </p:nvSpPr>
        <p:spPr>
          <a:xfrm>
            <a:off x="249900" y="705025"/>
            <a:ext cx="11692200" cy="5818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chemeClr val="dk1"/>
                </a:solidFill>
                <a:latin typeface="Libre Franklin Medium"/>
                <a:ea typeface="Libre Franklin Medium"/>
                <a:cs typeface="Libre Franklin Medium"/>
                <a:sym typeface="Libre Franklin Medium"/>
              </a:rPr>
              <a:t>2023 American Heart Association Focused Update on Adult Advanced Cardiovascular Life Support: An Update to the American Heart Association Guidelines for Cardiopulmonary Resuscitation and Emergency Cardiovascular Care: Sarah M. Perman, MD, MSCE, FAHAVice Chair, Jonathan Elmer, MD, MS, Carolina B. Maciel, MD, MSCR, Anezi Uzendu, MD, Teresa May, DO, Bryn E. Mumma, MD, MAS, Jason A. Bartos, MD, PhD, Amber J. Rodriguez, PhD, Michael C. Kurz, MD, MS, FAHA, Ashish R. Panchal, MD, PhD, Jon C. Rittenberger, MD, MSChair, on behalf of the American Heart Association</a:t>
            </a:r>
            <a:endParaRPr sz="13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endParaRPr sz="13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r>
              <a:rPr lang="en-US" sz="1300">
                <a:solidFill>
                  <a:schemeClr val="dk1"/>
                </a:solidFill>
                <a:latin typeface="Libre Franklin Medium"/>
                <a:ea typeface="Libre Franklin Medium"/>
                <a:cs typeface="Libre Franklin Medium"/>
                <a:sym typeface="Libre Franklin Medium"/>
              </a:rPr>
              <a:t>Academy of Managed Care Pharmacy, American Pharmacists Association. Medicare star ratings: stakeholder proceedings on community pharmacy and managed care partnerships in quality. J Am Pharm Assoc (2003). 2014 May-Jun;54(3):228-40. doi: 10.1331/JAPhA.2014.13180. PMID: 24770440.</a:t>
            </a:r>
            <a:endParaRPr sz="1300">
              <a:solidFill>
                <a:schemeClr val="dk1"/>
              </a:solidFill>
            </a:endParaRPr>
          </a:p>
          <a:p>
            <a:pPr marL="0" marR="0" lvl="0" indent="0" algn="l" rtl="0">
              <a:spcBef>
                <a:spcPts val="0"/>
              </a:spcBef>
              <a:spcAft>
                <a:spcPts val="0"/>
              </a:spcAft>
              <a:buNone/>
            </a:pPr>
            <a:endParaRPr sz="13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r>
              <a:rPr lang="en-US" sz="1300">
                <a:solidFill>
                  <a:schemeClr val="dk1"/>
                </a:solidFill>
                <a:latin typeface="Libre Franklin Medium"/>
                <a:ea typeface="Libre Franklin Medium"/>
                <a:cs typeface="Libre Franklin Medium"/>
                <a:sym typeface="Libre Franklin Medium"/>
              </a:rPr>
              <a:t>American Pharmacists Association; National Association of Chain Drug Stores Foundation. Medication therapy management in pharmacy practice: core elements of an MTM service model (version 2.0). J Am Pharm Assoc (2003). 2008 May-Jun;48(3):341-53. doi: 10.1331/JAPhA.2008.08514. PMID: 18595820</a:t>
            </a:r>
            <a:endParaRPr sz="13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endParaRPr sz="13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r>
              <a:rPr lang="en-US" sz="1300">
                <a:solidFill>
                  <a:schemeClr val="dk1"/>
                </a:solidFill>
                <a:latin typeface="Libre Franklin Medium"/>
                <a:ea typeface="Libre Franklin Medium"/>
                <a:cs typeface="Libre Franklin Medium"/>
                <a:sym typeface="Libre Franklin Medium"/>
              </a:rPr>
              <a:t>Burnside TPT, Scott NJ, Smith MG. Implementation of technician-driven medication therapy management program in community pharmacies. J Am Pharm Assoc (2003). 2019 Jul-Aug;59(4S):S156-S160.e2. doi: 10.1016/j.japh.2019.06.014. PMID: 31326039.</a:t>
            </a:r>
            <a:endParaRPr sz="13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endParaRPr sz="13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r>
              <a:rPr lang="en-US" sz="1300">
                <a:solidFill>
                  <a:schemeClr val="dk1"/>
                </a:solidFill>
                <a:latin typeface="Libre Franklin Medium"/>
                <a:ea typeface="Libre Franklin Medium"/>
                <a:cs typeface="Libre Franklin Medium"/>
                <a:sym typeface="Libre Franklin Medium"/>
              </a:rPr>
              <a:t>CDC. Adult immunization schedule by vaccine and age group. Centers for Disease Control and Prevention. Published 2022. https://www.cdc.gov/vaccines/schedules/hcp/imz/adult.html</a:t>
            </a:r>
            <a:endParaRPr sz="13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r>
              <a:rPr lang="en-US" sz="1300">
                <a:solidFill>
                  <a:schemeClr val="dk1"/>
                </a:solidFill>
                <a:latin typeface="Libre Franklin Medium"/>
                <a:ea typeface="Libre Franklin Medium"/>
                <a:cs typeface="Libre Franklin Medium"/>
                <a:sym typeface="Libre Franklin Medium"/>
              </a:rPr>
              <a:t>‌</a:t>
            </a:r>
            <a:endParaRPr sz="13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r>
              <a:rPr lang="en-US" sz="1300">
                <a:solidFill>
                  <a:schemeClr val="dk1"/>
                </a:solidFill>
                <a:latin typeface="Libre Franklin Medium"/>
                <a:ea typeface="Libre Franklin Medium"/>
                <a:cs typeface="Libre Franklin Medium"/>
                <a:sym typeface="Libre Franklin Medium"/>
              </a:rPr>
              <a:t>CDC. Community Pharmacists and Medication Therapy Management. Centers for Disease Control and Prevention. Published May 30, 2019. https://www.cdc.gov/dhdsp/pubs/guides/best-practices/pharmacist-mtm.htm</a:t>
            </a:r>
            <a:endParaRPr sz="1300">
              <a:solidFill>
                <a:schemeClr val="dk1"/>
              </a:solidFill>
            </a:endParaRPr>
          </a:p>
          <a:p>
            <a:pPr marL="0" marR="0" lvl="0" indent="0" algn="l" rtl="0">
              <a:spcBef>
                <a:spcPts val="0"/>
              </a:spcBef>
              <a:spcAft>
                <a:spcPts val="0"/>
              </a:spcAft>
              <a:buNone/>
            </a:pPr>
            <a:endParaRPr sz="13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r>
              <a:rPr lang="en-US" sz="1300">
                <a:solidFill>
                  <a:schemeClr val="dk1"/>
                </a:solidFill>
                <a:latin typeface="Libre Franklin Medium"/>
                <a:ea typeface="Libre Franklin Medium"/>
                <a:cs typeface="Libre Franklin Medium"/>
                <a:sym typeface="Libre Franklin Medium"/>
              </a:rPr>
              <a:t>Kravetz JD, Walsh RF. Team-Based Hypertension Management to Improve Blood Pressure Control. </a:t>
            </a:r>
            <a:r>
              <a:rPr lang="en-US" sz="1300" i="1">
                <a:solidFill>
                  <a:schemeClr val="dk1"/>
                </a:solidFill>
                <a:latin typeface="Libre Franklin Medium"/>
                <a:ea typeface="Libre Franklin Medium"/>
                <a:cs typeface="Libre Franklin Medium"/>
                <a:sym typeface="Libre Franklin Medium"/>
              </a:rPr>
              <a:t>Journal of Primary Care &amp; Community Health</a:t>
            </a:r>
            <a:r>
              <a:rPr lang="en-US" sz="1300">
                <a:solidFill>
                  <a:schemeClr val="dk1"/>
                </a:solidFill>
                <a:latin typeface="Libre Franklin Medium"/>
                <a:ea typeface="Libre Franklin Medium"/>
                <a:cs typeface="Libre Franklin Medium"/>
                <a:sym typeface="Libre Franklin Medium"/>
              </a:rPr>
              <a:t>. 2016;7(4):272-275. doi:10.1177/2150131916645580 </a:t>
            </a:r>
            <a:endParaRPr sz="1300">
              <a:solidFill>
                <a:schemeClr val="dk1"/>
              </a:solidFill>
            </a:endParaRPr>
          </a:p>
          <a:p>
            <a:pPr marL="0" marR="0" lvl="0" indent="0" algn="l" rtl="0">
              <a:spcBef>
                <a:spcPts val="0"/>
              </a:spcBef>
              <a:spcAft>
                <a:spcPts val="0"/>
              </a:spcAft>
              <a:buNone/>
            </a:pPr>
            <a:endParaRPr sz="13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r>
              <a:rPr lang="en-US" sz="1300">
                <a:solidFill>
                  <a:schemeClr val="dk1"/>
                </a:solidFill>
                <a:latin typeface="Libre Franklin Medium"/>
                <a:ea typeface="Libre Franklin Medium"/>
                <a:cs typeface="Libre Franklin Medium"/>
                <a:sym typeface="Libre Franklin Medium"/>
              </a:rPr>
              <a:t>Lengel M, Kuhn CH, Worley M, Wehr AM, McAuley JW. Pharmacy technician involvement in community pharmacy medication therapy management. J Am Pharm Assoc (2003). 2018 Mar-Apr;58(2):179-185.e2. doi: 10.1016/j.japh.2017.12.011. Epub 2018 Feb 1. PMID: 29396178.</a:t>
            </a:r>
            <a:endParaRPr sz="13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endParaRPr sz="11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endParaRPr sz="1000">
              <a:solidFill>
                <a:schemeClr val="lt1"/>
              </a:solidFill>
              <a:latin typeface="Libre Franklin Medium"/>
              <a:ea typeface="Libre Franklin Medium"/>
              <a:cs typeface="Libre Franklin Medium"/>
              <a:sym typeface="Libre Franklin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280"/>
        <p:cNvGrpSpPr/>
        <p:nvPr/>
      </p:nvGrpSpPr>
      <p:grpSpPr>
        <a:xfrm>
          <a:off x="0" y="0"/>
          <a:ext cx="0" cy="0"/>
          <a:chOff x="0" y="0"/>
          <a:chExt cx="0" cy="0"/>
        </a:xfrm>
      </p:grpSpPr>
      <p:sp>
        <p:nvSpPr>
          <p:cNvPr id="281" name="Google Shape;281;g2b0adc599fd_1_16"/>
          <p:cNvSpPr txBox="1">
            <a:spLocks noGrp="1"/>
          </p:cNvSpPr>
          <p:nvPr>
            <p:ph type="title" idx="4294967295"/>
          </p:nvPr>
        </p:nvSpPr>
        <p:spPr>
          <a:xfrm>
            <a:off x="457200" y="-1779151"/>
            <a:ext cx="7772400" cy="27549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Clr>
                <a:schemeClr val="lt1"/>
              </a:buClr>
              <a:buSzPts val="5400"/>
              <a:buFont typeface="Libre Franklin Medium"/>
              <a:buNone/>
            </a:pPr>
            <a:r>
              <a:rPr lang="en-US">
                <a:solidFill>
                  <a:schemeClr val="dk1"/>
                </a:solidFill>
              </a:rPr>
              <a:t>Resources Continued:</a:t>
            </a:r>
            <a:endParaRPr>
              <a:solidFill>
                <a:schemeClr val="dk1"/>
              </a:solidFill>
            </a:endParaRPr>
          </a:p>
        </p:txBody>
      </p:sp>
      <p:sp>
        <p:nvSpPr>
          <p:cNvPr id="282" name="Google Shape;282;g2b0adc599fd_1_16"/>
          <p:cNvSpPr txBox="1">
            <a:spLocks noGrp="1"/>
          </p:cNvSpPr>
          <p:nvPr>
            <p:ph type="body" idx="4294967295"/>
          </p:nvPr>
        </p:nvSpPr>
        <p:spPr>
          <a:xfrm>
            <a:off x="685800" y="581775"/>
            <a:ext cx="8153400" cy="528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endParaRPr/>
          </a:p>
          <a:p>
            <a:pPr marL="0" lvl="0" indent="0" algn="l" rtl="0">
              <a:lnSpc>
                <a:spcPct val="90000"/>
              </a:lnSpc>
              <a:spcBef>
                <a:spcPts val="1800"/>
              </a:spcBef>
              <a:spcAft>
                <a:spcPts val="0"/>
              </a:spcAft>
              <a:buClr>
                <a:schemeClr val="lt1"/>
              </a:buClr>
              <a:buSzPts val="2000"/>
              <a:buNone/>
            </a:pPr>
            <a:endParaRPr/>
          </a:p>
        </p:txBody>
      </p:sp>
      <p:sp>
        <p:nvSpPr>
          <p:cNvPr id="283" name="Google Shape;283;g2b0adc599fd_1_16"/>
          <p:cNvSpPr txBox="1"/>
          <p:nvPr/>
        </p:nvSpPr>
        <p:spPr>
          <a:xfrm>
            <a:off x="249900" y="821750"/>
            <a:ext cx="11692200" cy="638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1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r>
              <a:rPr lang="en-US" sz="1300">
                <a:solidFill>
                  <a:schemeClr val="dk1"/>
                </a:solidFill>
                <a:latin typeface="Libre Franklin Medium"/>
                <a:ea typeface="Libre Franklin Medium"/>
                <a:cs typeface="Libre Franklin Medium"/>
                <a:sym typeface="Libre Franklin Medium"/>
              </a:rPr>
              <a:t>Medication Therapy Management (MTM). APhA Foundation. Published August 13, 2013. https://www.aphafoundation.org/medication-therapy-management</a:t>
            </a:r>
            <a:endParaRPr sz="13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endParaRPr sz="13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r>
              <a:rPr lang="en-US" sz="1300">
                <a:solidFill>
                  <a:schemeClr val="dk1"/>
                </a:solidFill>
                <a:latin typeface="Libre Franklin Medium"/>
                <a:ea typeface="Libre Franklin Medium"/>
                <a:cs typeface="Libre Franklin Medium"/>
                <a:sym typeface="Libre Franklin Medium"/>
              </a:rPr>
              <a:t>“Older Adults’ Experiences with Comprehensive Medication Reviews.” National Poll on Healthy Aging, www.healthyagingpoll.org/reports-more/report/older-adults-experiences-comprehensive-medication-reviews. Accessed 4 Oct. 2022.</a:t>
            </a:r>
            <a:endParaRPr sz="13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endParaRPr sz="13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r>
              <a:rPr lang="en-US" sz="1300">
                <a:solidFill>
                  <a:schemeClr val="dk1"/>
                </a:solidFill>
                <a:latin typeface="Libre Franklin Medium"/>
                <a:ea typeface="Libre Franklin Medium"/>
                <a:cs typeface="Libre Franklin Medium"/>
                <a:sym typeface="Libre Franklin Medium"/>
              </a:rPr>
              <a:t>Olson KL, Stine JM, Stadler SL, Angleson J, Campbell SM, Friesleben C, Schimmer JJ. Using pharmacy technicians and electronic health record capabilities to improve outcomes for patients with cardiovascular disease. J Am Pharm Assoc (2003). 2022 Mar-Apr;62(2):604-611. doi: 10.1016/j.japh.2021.10.014. Epub 2021 Oct 20. PMID: 34753672.</a:t>
            </a:r>
            <a:endParaRPr sz="13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endParaRPr sz="13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r>
              <a:rPr lang="en-US" sz="1300">
                <a:solidFill>
                  <a:schemeClr val="dk1"/>
                </a:solidFill>
                <a:latin typeface="Libre Franklin Medium"/>
                <a:ea typeface="Libre Franklin Medium"/>
                <a:cs typeface="Libre Franklin Medium"/>
                <a:sym typeface="Libre Franklin Medium"/>
              </a:rPr>
              <a:t>Owen JA. Medicare star ratings: Stakeholder proceedings on community pharmacy and managed care partnerships in quality. </a:t>
            </a:r>
            <a:r>
              <a:rPr lang="en-US" sz="1300" i="1">
                <a:solidFill>
                  <a:schemeClr val="dk1"/>
                </a:solidFill>
                <a:latin typeface="Libre Franklin Medium"/>
                <a:ea typeface="Libre Franklin Medium"/>
                <a:cs typeface="Libre Franklin Medium"/>
                <a:sym typeface="Libre Franklin Medium"/>
              </a:rPr>
              <a:t>Journal of the American Pharmacists Association</a:t>
            </a:r>
            <a:r>
              <a:rPr lang="en-US" sz="1300">
                <a:solidFill>
                  <a:schemeClr val="dk1"/>
                </a:solidFill>
                <a:latin typeface="Libre Franklin Medium"/>
                <a:ea typeface="Libre Franklin Medium"/>
                <a:cs typeface="Libre Franklin Medium"/>
                <a:sym typeface="Libre Franklin Medium"/>
              </a:rPr>
              <a:t>. 2014;54(3):228-240. doi:10.1331/japha.2014.13180 </a:t>
            </a:r>
            <a:endParaRPr sz="13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endParaRPr sz="13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r>
              <a:rPr lang="en-US" sz="1300">
                <a:solidFill>
                  <a:schemeClr val="dk1"/>
                </a:solidFill>
                <a:latin typeface="Libre Franklin Medium"/>
                <a:ea typeface="Libre Franklin Medium"/>
                <a:cs typeface="Libre Franklin Medium"/>
                <a:sym typeface="Libre Franklin Medium"/>
              </a:rPr>
              <a:t>Palaniappan M, Selvarajan S, George M, Subramaniyan G, Dkhar SA, Pillai AA, Jayaraman B, Chandrasekaran A. Pattern of Adverse Drug Reactions Reported with Cardiovascular Drugs in a Tertiary Care Teaching Hospital. J Clin Diagn Res. 2015 Nov;9(11):FC01-4. doi: 10.7860/JCDR/2015/13810.6704. Epub 2015 Nov 1. PMID: 26675485; PMCID: PMC4668425.</a:t>
            </a:r>
            <a:endParaRPr sz="13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endParaRPr sz="13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r>
              <a:rPr lang="en-US" sz="1300">
                <a:solidFill>
                  <a:schemeClr val="dk1"/>
                </a:solidFill>
                <a:latin typeface="Libre Franklin Medium"/>
                <a:ea typeface="Libre Franklin Medium"/>
                <a:cs typeface="Libre Franklin Medium"/>
                <a:sym typeface="Libre Franklin Medium"/>
              </a:rPr>
              <a:t>Taylor AM, Axon DR, Campbell P, Fair MK, Nelson M, Boesen K, Martin R, Warholak TL. What Patients Know About Services to Help Manage Chronic Diseases and Medications: Findings from Focus Groups on Medication Therapy Management. J Manag Care Spec Pharm. 2018 Sep;24(9):904-910. doi: 10.18553/jmcp.2018.24.9.904. PMID: 30156456; PMCID: PMC10398267.</a:t>
            </a:r>
            <a:endParaRPr sz="13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endParaRPr sz="13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r>
              <a:rPr lang="en-US" sz="1300">
                <a:solidFill>
                  <a:schemeClr val="dk1"/>
                </a:solidFill>
                <a:latin typeface="Libre Franklin Medium"/>
                <a:ea typeface="Libre Franklin Medium"/>
                <a:cs typeface="Libre Franklin Medium"/>
                <a:sym typeface="Libre Franklin Medium"/>
              </a:rPr>
              <a:t>Viswanathan M, Golin CE, Jones CD, Ashok M, Blalock SJ, Wines RC, Coker-Schwimmer EJ, Rosen DL, Sista P, Lohr KN. Interventions to improve adherence to self-administered medications for chronic diseases in the United States: a systematic review. Ann Intern Med. 2012 Dec 4;157(11):785-95. doi: 10.7326/0003-4819-157-11-201212040-00538. PMID: 22964778.</a:t>
            </a:r>
            <a:endParaRPr sz="13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endParaRPr sz="13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r>
              <a:rPr lang="en-US" sz="1300">
                <a:solidFill>
                  <a:schemeClr val="dk1"/>
                </a:solidFill>
                <a:latin typeface="Libre Franklin Medium"/>
                <a:ea typeface="Libre Franklin Medium"/>
                <a:cs typeface="Libre Franklin Medium"/>
                <a:sym typeface="Libre Franklin Medium"/>
              </a:rPr>
              <a:t>Wittayanukorn S, Westrick SC, Hansen RA, Billor N, Braxton-Lloyd K, Fox BI, Garza KB. Evaluation of medication therapy management services for patients with cardiovascular disease in a self-insured employer health plan. J Manag Care Pharm. 2013 Jun;19(5):385-95. doi: 10.18553/jmcp.2013.19.5.385. PMID: 23697476; PMCID: PMC10437721.</a:t>
            </a:r>
            <a:endParaRPr sz="13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endParaRPr sz="12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endParaRPr sz="1200">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endParaRPr sz="1000">
              <a:solidFill>
                <a:schemeClr val="lt1"/>
              </a:solidFill>
              <a:latin typeface="Libre Franklin Medium"/>
              <a:ea typeface="Libre Franklin Medium"/>
              <a:cs typeface="Libre Franklin Medium"/>
              <a:sym typeface="Libre Franklin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01"/>
        <p:cNvGrpSpPr/>
        <p:nvPr/>
      </p:nvGrpSpPr>
      <p:grpSpPr>
        <a:xfrm>
          <a:off x="0" y="0"/>
          <a:ext cx="0" cy="0"/>
          <a:chOff x="0" y="0"/>
          <a:chExt cx="0" cy="0"/>
        </a:xfrm>
      </p:grpSpPr>
      <p:sp>
        <p:nvSpPr>
          <p:cNvPr id="102" name="Google Shape;102;p3"/>
          <p:cNvSpPr txBox="1">
            <a:spLocks noGrp="1"/>
          </p:cNvSpPr>
          <p:nvPr>
            <p:ph type="title" idx="4294967295"/>
          </p:nvPr>
        </p:nvSpPr>
        <p:spPr>
          <a:xfrm>
            <a:off x="152400" y="99220"/>
            <a:ext cx="11887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Libre Franklin Medium"/>
              <a:buNone/>
            </a:pPr>
            <a:r>
              <a:rPr lang="en-US" sz="5200" b="1">
                <a:solidFill>
                  <a:schemeClr val="accent3"/>
                </a:solidFill>
                <a:latin typeface="Libre Franklin"/>
                <a:ea typeface="Libre Franklin"/>
                <a:cs typeface="Libre Franklin"/>
                <a:sym typeface="Libre Franklin"/>
              </a:rPr>
              <a:t>Medication Therapy Management</a:t>
            </a:r>
            <a:endParaRPr sz="3400" b="1">
              <a:solidFill>
                <a:schemeClr val="accent3"/>
              </a:solidFill>
              <a:latin typeface="Libre Franklin"/>
              <a:ea typeface="Libre Franklin"/>
              <a:cs typeface="Libre Franklin"/>
              <a:sym typeface="Libre Franklin"/>
            </a:endParaRPr>
          </a:p>
        </p:txBody>
      </p:sp>
      <p:sp>
        <p:nvSpPr>
          <p:cNvPr id="103" name="Google Shape;103;p3"/>
          <p:cNvSpPr txBox="1">
            <a:spLocks noGrp="1"/>
          </p:cNvSpPr>
          <p:nvPr>
            <p:ph type="body" idx="4294967295"/>
          </p:nvPr>
        </p:nvSpPr>
        <p:spPr>
          <a:xfrm>
            <a:off x="152400" y="1447649"/>
            <a:ext cx="5943600" cy="48537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800"/>
              </a:spcBef>
              <a:spcAft>
                <a:spcPts val="0"/>
              </a:spcAft>
              <a:buNone/>
            </a:pPr>
            <a:r>
              <a:rPr lang="en-US" sz="2600"/>
              <a:t>Ensures the best therapeutic outcomes for patients</a:t>
            </a:r>
            <a:endParaRPr sz="2600"/>
          </a:p>
          <a:p>
            <a:pPr marL="228600" lvl="0" indent="0" algn="l" rtl="0">
              <a:lnSpc>
                <a:spcPct val="90000"/>
              </a:lnSpc>
              <a:spcBef>
                <a:spcPts val="1800"/>
              </a:spcBef>
              <a:spcAft>
                <a:spcPts val="0"/>
              </a:spcAft>
              <a:buNone/>
            </a:pPr>
            <a:r>
              <a:rPr lang="en-US" sz="2600"/>
              <a:t>Provides ongoing medication management and monitoring</a:t>
            </a:r>
            <a:endParaRPr sz="2600"/>
          </a:p>
          <a:p>
            <a:pPr marL="228600" lvl="0" indent="0" algn="l" rtl="0">
              <a:lnSpc>
                <a:spcPct val="90000"/>
              </a:lnSpc>
              <a:spcBef>
                <a:spcPts val="1800"/>
              </a:spcBef>
              <a:spcAft>
                <a:spcPts val="0"/>
              </a:spcAft>
              <a:buNone/>
            </a:pPr>
            <a:r>
              <a:rPr lang="en-US" sz="2600"/>
              <a:t>Optimizes therapeutic effectiveness </a:t>
            </a:r>
            <a:endParaRPr sz="2600"/>
          </a:p>
          <a:p>
            <a:pPr marL="228600" lvl="0" indent="0" algn="l" rtl="0">
              <a:lnSpc>
                <a:spcPct val="90000"/>
              </a:lnSpc>
              <a:spcBef>
                <a:spcPts val="1800"/>
              </a:spcBef>
              <a:spcAft>
                <a:spcPts val="0"/>
              </a:spcAft>
              <a:buNone/>
            </a:pPr>
            <a:r>
              <a:rPr lang="en-US" sz="2600"/>
              <a:t>Occurs annually with ongoing follow-up and monitoring as needed</a:t>
            </a:r>
            <a:endParaRPr sz="2600"/>
          </a:p>
          <a:p>
            <a:pPr marL="228600" lvl="0" indent="-76200" algn="l" rtl="0">
              <a:lnSpc>
                <a:spcPct val="90000"/>
              </a:lnSpc>
              <a:spcBef>
                <a:spcPts val="1800"/>
              </a:spcBef>
              <a:spcAft>
                <a:spcPts val="0"/>
              </a:spcAft>
              <a:buClr>
                <a:srgbClr val="3F3F3F"/>
              </a:buClr>
              <a:buSzPts val="2400"/>
              <a:buNone/>
            </a:pPr>
            <a:endParaRPr/>
          </a:p>
        </p:txBody>
      </p:sp>
      <p:sp>
        <p:nvSpPr>
          <p:cNvPr id="104" name="Google Shape;104;p3"/>
          <p:cNvSpPr txBox="1"/>
          <p:nvPr/>
        </p:nvSpPr>
        <p:spPr>
          <a:xfrm>
            <a:off x="6324600" y="1981200"/>
            <a:ext cx="5715000" cy="3786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i="1" u="none" strike="noStrike" cap="none">
                <a:solidFill>
                  <a:schemeClr val="accent3"/>
                </a:solidFill>
                <a:latin typeface="Libre Franklin"/>
                <a:ea typeface="Libre Franklin"/>
                <a:cs typeface="Libre Franklin"/>
                <a:sym typeface="Libre Franklin"/>
              </a:rPr>
              <a:t>85% of Medicare enrollees who had not had a medication review didn’t know they could be eligible for one</a:t>
            </a:r>
            <a:endParaRPr sz="4000" i="1" u="none" strike="noStrike" cap="none">
              <a:solidFill>
                <a:schemeClr val="accent3"/>
              </a:solidFill>
              <a:latin typeface="Libre Franklin"/>
              <a:ea typeface="Libre Franklin"/>
              <a:cs typeface="Libre Franklin"/>
              <a:sym typeface="Libre Franklin"/>
            </a:endParaRPr>
          </a:p>
        </p:txBody>
      </p:sp>
      <p:sp>
        <p:nvSpPr>
          <p:cNvPr id="105" name="Google Shape;105;p3"/>
          <p:cNvSpPr txBox="1"/>
          <p:nvPr/>
        </p:nvSpPr>
        <p:spPr>
          <a:xfrm>
            <a:off x="6779575" y="6324075"/>
            <a:ext cx="54126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800"/>
              <a:buFont typeface="Libre Franklin Medium"/>
              <a:buNone/>
            </a:pPr>
            <a:r>
              <a:rPr lang="en-US" sz="800" b="0" i="0" u="none" strike="noStrike" cap="none">
                <a:solidFill>
                  <a:schemeClr val="lt1"/>
                </a:solidFill>
                <a:latin typeface="Libre Franklin Medium"/>
                <a:ea typeface="Libre Franklin Medium"/>
                <a:cs typeface="Libre Franklin Medium"/>
                <a:sym typeface="Libre Franklin Medium"/>
              </a:rPr>
              <a:t>Medication therapy management in pharmacy practice: Core elements of an MTM service model (version 2.0)</a:t>
            </a:r>
            <a:endParaRPr sz="800" b="0" i="0" u="none" strike="noStrike" cap="none">
              <a:solidFill>
                <a:schemeClr val="lt1"/>
              </a:solidFill>
              <a:latin typeface="Libre Franklin Medium"/>
              <a:ea typeface="Libre Franklin Medium"/>
              <a:cs typeface="Libre Franklin Medium"/>
              <a:sym typeface="Libre Franklin Medium"/>
            </a:endParaRPr>
          </a:p>
          <a:p>
            <a:pPr marL="0" marR="0" lvl="0" indent="0" algn="l" rtl="0">
              <a:lnSpc>
                <a:spcPct val="100000"/>
              </a:lnSpc>
              <a:spcBef>
                <a:spcPts val="0"/>
              </a:spcBef>
              <a:spcAft>
                <a:spcPts val="0"/>
              </a:spcAft>
              <a:buClr>
                <a:schemeClr val="dk1"/>
              </a:buClr>
              <a:buSzPts val="800"/>
              <a:buFont typeface="Libre Franklin Medium"/>
              <a:buNone/>
            </a:pPr>
            <a:r>
              <a:rPr lang="en-US" sz="800">
                <a:solidFill>
                  <a:schemeClr val="lt1"/>
                </a:solidFill>
                <a:latin typeface="Libre Franklin Medium"/>
                <a:ea typeface="Libre Franklin Medium"/>
                <a:cs typeface="Libre Franklin Medium"/>
                <a:sym typeface="Libre Franklin Medium"/>
              </a:rPr>
              <a:t>Medication Therapy Management (MTM). APhA Foundation.</a:t>
            </a:r>
            <a:endParaRPr sz="800">
              <a:solidFill>
                <a:schemeClr val="lt1"/>
              </a:solidFill>
              <a:latin typeface="Libre Franklin Medium"/>
              <a:ea typeface="Libre Franklin Medium"/>
              <a:cs typeface="Libre Franklin Medium"/>
              <a:sym typeface="Libre Franklin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10"/>
        <p:cNvGrpSpPr/>
        <p:nvPr/>
      </p:nvGrpSpPr>
      <p:grpSpPr>
        <a:xfrm>
          <a:off x="0" y="0"/>
          <a:ext cx="0" cy="0"/>
          <a:chOff x="0" y="0"/>
          <a:chExt cx="0" cy="0"/>
        </a:xfrm>
      </p:grpSpPr>
      <p:sp>
        <p:nvSpPr>
          <p:cNvPr id="111" name="Google Shape;111;g2acccba7202_0_0"/>
          <p:cNvSpPr txBox="1">
            <a:spLocks noGrp="1"/>
          </p:cNvSpPr>
          <p:nvPr>
            <p:ph type="title" idx="4294967295"/>
          </p:nvPr>
        </p:nvSpPr>
        <p:spPr>
          <a:xfrm>
            <a:off x="152400" y="99220"/>
            <a:ext cx="11887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Libre Franklin Medium"/>
              <a:buNone/>
            </a:pPr>
            <a:r>
              <a:rPr lang="en-US" sz="5200" b="1">
                <a:solidFill>
                  <a:schemeClr val="accent3"/>
                </a:solidFill>
                <a:latin typeface="Libre Franklin"/>
                <a:ea typeface="Libre Franklin"/>
                <a:cs typeface="Libre Franklin"/>
                <a:sym typeface="Libre Franklin"/>
              </a:rPr>
              <a:t>Why do we need MTM?</a:t>
            </a:r>
            <a:endParaRPr sz="5400" b="1">
              <a:solidFill>
                <a:schemeClr val="accent3"/>
              </a:solidFill>
              <a:latin typeface="Libre Franklin"/>
              <a:ea typeface="Libre Franklin"/>
              <a:cs typeface="Libre Franklin"/>
              <a:sym typeface="Libre Franklin"/>
            </a:endParaRPr>
          </a:p>
        </p:txBody>
      </p:sp>
      <p:sp>
        <p:nvSpPr>
          <p:cNvPr id="112" name="Google Shape;112;g2acccba7202_0_0"/>
          <p:cNvSpPr txBox="1">
            <a:spLocks noGrp="1"/>
          </p:cNvSpPr>
          <p:nvPr>
            <p:ph type="body" idx="4294967295"/>
          </p:nvPr>
        </p:nvSpPr>
        <p:spPr>
          <a:xfrm>
            <a:off x="152400" y="1552100"/>
            <a:ext cx="5943600" cy="52065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800"/>
              </a:spcBef>
              <a:spcAft>
                <a:spcPts val="0"/>
              </a:spcAft>
              <a:buNone/>
            </a:pPr>
            <a:r>
              <a:rPr lang="en-US" sz="2600"/>
              <a:t>Decrease health care costs: reduced physician visits, ED visits, hospital admissions</a:t>
            </a:r>
            <a:endParaRPr sz="2600"/>
          </a:p>
          <a:p>
            <a:pPr marL="228600" lvl="0" indent="0" algn="l" rtl="0">
              <a:lnSpc>
                <a:spcPct val="90000"/>
              </a:lnSpc>
              <a:spcBef>
                <a:spcPts val="1800"/>
              </a:spcBef>
              <a:spcAft>
                <a:spcPts val="0"/>
              </a:spcAft>
              <a:buNone/>
            </a:pPr>
            <a:r>
              <a:rPr lang="en-US" sz="2600"/>
              <a:t>Increase patient awareness of MTM services</a:t>
            </a:r>
            <a:endParaRPr sz="2600"/>
          </a:p>
          <a:p>
            <a:pPr marL="228600" lvl="0" indent="0" algn="l" rtl="0">
              <a:lnSpc>
                <a:spcPct val="90000"/>
              </a:lnSpc>
              <a:spcBef>
                <a:spcPts val="1800"/>
              </a:spcBef>
              <a:spcAft>
                <a:spcPts val="0"/>
              </a:spcAft>
              <a:buNone/>
            </a:pPr>
            <a:r>
              <a:rPr lang="en-US" sz="2600"/>
              <a:t>Increase patient education leading to increased medication adherence</a:t>
            </a:r>
            <a:endParaRPr sz="2600"/>
          </a:p>
          <a:p>
            <a:pPr marL="228600" lvl="0" indent="0" algn="l" rtl="0">
              <a:lnSpc>
                <a:spcPct val="90000"/>
              </a:lnSpc>
              <a:spcBef>
                <a:spcPts val="1800"/>
              </a:spcBef>
              <a:spcAft>
                <a:spcPts val="0"/>
              </a:spcAft>
              <a:buNone/>
            </a:pPr>
            <a:r>
              <a:rPr lang="en-US" sz="2600"/>
              <a:t>Better patient and safety outcomes</a:t>
            </a:r>
            <a:endParaRPr sz="2600"/>
          </a:p>
          <a:p>
            <a:pPr marL="228600" lvl="0" indent="0" algn="l" rtl="0">
              <a:lnSpc>
                <a:spcPct val="90000"/>
              </a:lnSpc>
              <a:spcBef>
                <a:spcPts val="1800"/>
              </a:spcBef>
              <a:spcAft>
                <a:spcPts val="0"/>
              </a:spcAft>
              <a:buNone/>
            </a:pPr>
            <a:endParaRPr sz="2600"/>
          </a:p>
        </p:txBody>
      </p:sp>
      <p:sp>
        <p:nvSpPr>
          <p:cNvPr id="113" name="Google Shape;113;g2acccba7202_0_0"/>
          <p:cNvSpPr txBox="1"/>
          <p:nvPr/>
        </p:nvSpPr>
        <p:spPr>
          <a:xfrm>
            <a:off x="6324600" y="1552100"/>
            <a:ext cx="5715000" cy="4402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i="1">
                <a:solidFill>
                  <a:schemeClr val="accent3"/>
                </a:solidFill>
                <a:latin typeface="Libre Franklin"/>
                <a:ea typeface="Libre Franklin"/>
                <a:cs typeface="Libre Franklin"/>
                <a:sym typeface="Libre Franklin"/>
              </a:rPr>
              <a:t>Nonadherence costs the U.S. health care system more than $100 billion per year and possibly ~$300 billion annually.</a:t>
            </a:r>
            <a:endParaRPr sz="4000" i="1">
              <a:solidFill>
                <a:schemeClr val="accent3"/>
              </a:solidFill>
              <a:latin typeface="Libre Franklin"/>
              <a:ea typeface="Libre Franklin"/>
              <a:cs typeface="Libre Franklin"/>
              <a:sym typeface="Libre Franklin"/>
            </a:endParaRPr>
          </a:p>
          <a:p>
            <a:pPr marL="0" marR="0" lvl="0" indent="0" algn="ctr" rtl="0">
              <a:spcBef>
                <a:spcPts val="0"/>
              </a:spcBef>
              <a:spcAft>
                <a:spcPts val="0"/>
              </a:spcAft>
              <a:buClr>
                <a:srgbClr val="000000"/>
              </a:buClr>
              <a:buFont typeface="Arial"/>
              <a:buNone/>
            </a:pPr>
            <a:endParaRPr sz="4000" i="1">
              <a:solidFill>
                <a:schemeClr val="accent3"/>
              </a:solidFill>
              <a:latin typeface="Libre Franklin"/>
              <a:ea typeface="Libre Franklin"/>
              <a:cs typeface="Libre Franklin"/>
              <a:sym typeface="Libre Franklin"/>
            </a:endParaRPr>
          </a:p>
        </p:txBody>
      </p:sp>
      <p:sp>
        <p:nvSpPr>
          <p:cNvPr id="114" name="Google Shape;114;g2acccba7202_0_0"/>
          <p:cNvSpPr txBox="1"/>
          <p:nvPr/>
        </p:nvSpPr>
        <p:spPr>
          <a:xfrm>
            <a:off x="6096000" y="6324075"/>
            <a:ext cx="6096000" cy="585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800" b="1" dirty="0">
                <a:solidFill>
                  <a:schemeClr val="lt1"/>
                </a:solidFill>
                <a:latin typeface="Libre Franklin"/>
                <a:ea typeface="Libre Franklin"/>
                <a:cs typeface="Libre Franklin"/>
                <a:sym typeface="Libre Franklin"/>
              </a:rPr>
              <a:t>Interventions to Improve Adherence to Self-administered Medications for Chronic Diseases in the United States</a:t>
            </a:r>
            <a:endParaRPr sz="800" b="1" dirty="0">
              <a:solidFill>
                <a:schemeClr val="lt1"/>
              </a:solidFill>
              <a:latin typeface="Libre Franklin"/>
              <a:ea typeface="Libre Franklin"/>
              <a:cs typeface="Libre Franklin"/>
              <a:sym typeface="Libre Franklin"/>
            </a:endParaRPr>
          </a:p>
          <a:p>
            <a:pPr marL="0" lvl="0" indent="0" algn="l" rtl="0">
              <a:spcBef>
                <a:spcPts val="0"/>
              </a:spcBef>
              <a:spcAft>
                <a:spcPts val="0"/>
              </a:spcAft>
              <a:buClr>
                <a:schemeClr val="dk1"/>
              </a:buClr>
              <a:buFont typeface="Arial"/>
              <a:buNone/>
            </a:pPr>
            <a:r>
              <a:rPr lang="en-US" sz="800" b="1" dirty="0">
                <a:solidFill>
                  <a:schemeClr val="lt1"/>
                </a:solidFill>
                <a:latin typeface="Libre Franklin"/>
                <a:ea typeface="Libre Franklin"/>
                <a:cs typeface="Libre Franklin"/>
                <a:sym typeface="Libre Franklin"/>
              </a:rPr>
              <a:t>What Patients Know About Services to Help Manage Chronic Diseases and Medications: Findings from Focus Groups on Medication Therapy Management</a:t>
            </a:r>
            <a:endParaRPr sz="800" b="1" dirty="0">
              <a:solidFill>
                <a:schemeClr val="lt1"/>
              </a:solidFill>
              <a:latin typeface="Libre Franklin"/>
              <a:ea typeface="Libre Franklin"/>
              <a:cs typeface="Libre Franklin"/>
              <a:sym typeface="Libre Franklin"/>
            </a:endParaRPr>
          </a:p>
          <a:p>
            <a:pPr marL="0" lvl="0" indent="0" algn="l" rtl="0">
              <a:spcBef>
                <a:spcPts val="0"/>
              </a:spcBef>
              <a:spcAft>
                <a:spcPts val="0"/>
              </a:spcAft>
              <a:buClr>
                <a:schemeClr val="dk1"/>
              </a:buClr>
              <a:buFont typeface="Arial"/>
              <a:buNone/>
            </a:pPr>
            <a:endParaRPr sz="800" b="1" dirty="0">
              <a:solidFill>
                <a:schemeClr val="lt1"/>
              </a:solidFill>
              <a:latin typeface="Libre Franklin"/>
              <a:ea typeface="Libre Franklin"/>
              <a:cs typeface="Libre Franklin"/>
              <a:sym typeface="Libre Frankli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19"/>
        <p:cNvGrpSpPr/>
        <p:nvPr/>
      </p:nvGrpSpPr>
      <p:grpSpPr>
        <a:xfrm>
          <a:off x="0" y="0"/>
          <a:ext cx="0" cy="0"/>
          <a:chOff x="0" y="0"/>
          <a:chExt cx="0" cy="0"/>
        </a:xfrm>
      </p:grpSpPr>
      <p:sp>
        <p:nvSpPr>
          <p:cNvPr id="120" name="Google Shape;120;p8"/>
          <p:cNvSpPr txBox="1">
            <a:spLocks noGrp="1"/>
          </p:cNvSpPr>
          <p:nvPr>
            <p:ph type="body" idx="1"/>
          </p:nvPr>
        </p:nvSpPr>
        <p:spPr>
          <a:xfrm>
            <a:off x="119950" y="1334975"/>
            <a:ext cx="6433200" cy="50658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None/>
            </a:pPr>
            <a:r>
              <a:rPr lang="en-US" sz="2600"/>
              <a:t>Past Medical History:</a:t>
            </a:r>
            <a:endParaRPr sz="2600"/>
          </a:p>
          <a:p>
            <a:pPr marL="228600" lvl="0" indent="0" algn="l" rtl="0">
              <a:lnSpc>
                <a:spcPct val="90000"/>
              </a:lnSpc>
              <a:spcBef>
                <a:spcPts val="0"/>
              </a:spcBef>
              <a:spcAft>
                <a:spcPts val="0"/>
              </a:spcAft>
              <a:buNone/>
            </a:pPr>
            <a:r>
              <a:rPr lang="en-US" sz="2600"/>
              <a:t>Medications and Immunizations</a:t>
            </a:r>
            <a:endParaRPr sz="2600"/>
          </a:p>
          <a:p>
            <a:pPr marL="228600" lvl="0" indent="0" algn="l" rtl="0">
              <a:lnSpc>
                <a:spcPct val="90000"/>
              </a:lnSpc>
              <a:spcBef>
                <a:spcPts val="1800"/>
              </a:spcBef>
              <a:spcAft>
                <a:spcPts val="0"/>
              </a:spcAft>
              <a:buNone/>
            </a:pPr>
            <a:r>
              <a:rPr lang="en-US" sz="2600"/>
              <a:t>Evaluate and educate for side effects and adverse effects of medications</a:t>
            </a:r>
            <a:endParaRPr sz="2600"/>
          </a:p>
          <a:p>
            <a:pPr marL="228600" lvl="0" indent="0" algn="l" rtl="0">
              <a:lnSpc>
                <a:spcPct val="90000"/>
              </a:lnSpc>
              <a:spcBef>
                <a:spcPts val="1800"/>
              </a:spcBef>
              <a:spcAft>
                <a:spcPts val="0"/>
              </a:spcAft>
              <a:buNone/>
            </a:pPr>
            <a:r>
              <a:rPr lang="en-US" sz="2600"/>
              <a:t>Evaluate and educate for potential Drug-Drug Interactions</a:t>
            </a:r>
            <a:endParaRPr sz="2600"/>
          </a:p>
          <a:p>
            <a:pPr marL="228600" lvl="0" indent="0" algn="l" rtl="0">
              <a:lnSpc>
                <a:spcPct val="90000"/>
              </a:lnSpc>
              <a:spcBef>
                <a:spcPts val="1800"/>
              </a:spcBef>
              <a:spcAft>
                <a:spcPts val="0"/>
              </a:spcAft>
              <a:buNone/>
            </a:pPr>
            <a:r>
              <a:rPr lang="en-US" sz="2600"/>
              <a:t>Assess appropriate medication selection, Medication Adherence/Barriers</a:t>
            </a:r>
            <a:endParaRPr sz="2600"/>
          </a:p>
          <a:p>
            <a:pPr marL="228600" lvl="0" indent="0" algn="l" rtl="0">
              <a:lnSpc>
                <a:spcPct val="90000"/>
              </a:lnSpc>
              <a:spcBef>
                <a:spcPts val="1800"/>
              </a:spcBef>
              <a:spcAft>
                <a:spcPts val="0"/>
              </a:spcAft>
              <a:buNone/>
            </a:pPr>
            <a:r>
              <a:rPr lang="en-US" sz="2600"/>
              <a:t>Provide Patient Education/ Recommend and Assess Monitoring</a:t>
            </a:r>
            <a:endParaRPr sz="2600"/>
          </a:p>
          <a:p>
            <a:pPr marL="228600" lvl="0" indent="-76200" algn="l" rtl="0">
              <a:lnSpc>
                <a:spcPct val="90000"/>
              </a:lnSpc>
              <a:spcBef>
                <a:spcPts val="1800"/>
              </a:spcBef>
              <a:spcAft>
                <a:spcPts val="0"/>
              </a:spcAft>
              <a:buClr>
                <a:srgbClr val="3F3F3F"/>
              </a:buClr>
              <a:buSzPts val="2400"/>
              <a:buNone/>
            </a:pPr>
            <a:endParaRPr/>
          </a:p>
          <a:p>
            <a:pPr marL="228600" lvl="0" indent="-76200" algn="l" rtl="0">
              <a:lnSpc>
                <a:spcPct val="90000"/>
              </a:lnSpc>
              <a:spcBef>
                <a:spcPts val="1800"/>
              </a:spcBef>
              <a:spcAft>
                <a:spcPts val="0"/>
              </a:spcAft>
              <a:buClr>
                <a:srgbClr val="3F3F3F"/>
              </a:buClr>
              <a:buSzPts val="2400"/>
              <a:buNone/>
            </a:pPr>
            <a:endParaRPr/>
          </a:p>
        </p:txBody>
      </p:sp>
      <p:sp>
        <p:nvSpPr>
          <p:cNvPr id="121" name="Google Shape;121;p8"/>
          <p:cNvSpPr txBox="1"/>
          <p:nvPr/>
        </p:nvSpPr>
        <p:spPr>
          <a:xfrm>
            <a:off x="6324600" y="1981200"/>
            <a:ext cx="57150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solidFill>
                <a:schemeClr val="accent3"/>
              </a:solidFill>
            </a:endParaRPr>
          </a:p>
        </p:txBody>
      </p:sp>
      <p:sp>
        <p:nvSpPr>
          <p:cNvPr id="122" name="Google Shape;122;p8"/>
          <p:cNvSpPr txBox="1"/>
          <p:nvPr/>
        </p:nvSpPr>
        <p:spPr>
          <a:xfrm>
            <a:off x="7399050" y="5939075"/>
            <a:ext cx="43992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800"/>
              <a:buFont typeface="Libre Franklin Medium"/>
              <a:buNone/>
            </a:pPr>
            <a:r>
              <a:rPr lang="en-US" sz="800" b="1" dirty="0">
                <a:solidFill>
                  <a:schemeClr val="lt1"/>
                </a:solidFill>
                <a:latin typeface="Libre Franklin Medium"/>
                <a:ea typeface="Libre Franklin Medium"/>
                <a:cs typeface="Libre Franklin Medium"/>
                <a:sym typeface="Libre Franklin Medium"/>
              </a:rPr>
              <a:t>Medication therapy management in pharmacy practice: Core elements of an MTM service model (version 2.0)</a:t>
            </a:r>
            <a:endParaRPr sz="800" b="1" dirty="0">
              <a:solidFill>
                <a:schemeClr val="lt1"/>
              </a:solidFill>
              <a:latin typeface="Libre Franklin Medium"/>
              <a:ea typeface="Libre Franklin Medium"/>
              <a:cs typeface="Libre Franklin Medium"/>
              <a:sym typeface="Libre Franklin Medium"/>
            </a:endParaRPr>
          </a:p>
          <a:p>
            <a:pPr marL="0" marR="0" lvl="0" indent="0" algn="l" rtl="0">
              <a:lnSpc>
                <a:spcPct val="100000"/>
              </a:lnSpc>
              <a:spcBef>
                <a:spcPts val="0"/>
              </a:spcBef>
              <a:spcAft>
                <a:spcPts val="0"/>
              </a:spcAft>
              <a:buClr>
                <a:schemeClr val="dk1"/>
              </a:buClr>
              <a:buSzPts val="800"/>
              <a:buFont typeface="Libre Franklin Medium"/>
              <a:buNone/>
            </a:pPr>
            <a:r>
              <a:rPr lang="en-US" sz="800" b="1" dirty="0">
                <a:solidFill>
                  <a:schemeClr val="lt1"/>
                </a:solidFill>
                <a:latin typeface="Libre Franklin Medium"/>
                <a:ea typeface="Libre Franklin Medium"/>
                <a:cs typeface="Libre Franklin Medium"/>
                <a:sym typeface="Libre Franklin Medium"/>
              </a:rPr>
              <a:t>Adult Immunization Schedule 2023 AHA/ACC/ACCP/ASPC/NLA/PCNA Guideline</a:t>
            </a:r>
            <a:endParaRPr sz="800" b="1" dirty="0">
              <a:solidFill>
                <a:schemeClr val="lt1"/>
              </a:solidFill>
              <a:latin typeface="Libre Franklin Medium"/>
              <a:ea typeface="Libre Franklin Medium"/>
              <a:cs typeface="Libre Franklin Medium"/>
              <a:sym typeface="Libre Franklin Medium"/>
            </a:endParaRPr>
          </a:p>
          <a:p>
            <a:pPr marL="0" marR="0" lvl="0" indent="0" algn="l" rtl="0">
              <a:lnSpc>
                <a:spcPct val="100000"/>
              </a:lnSpc>
              <a:spcBef>
                <a:spcPts val="0"/>
              </a:spcBef>
              <a:spcAft>
                <a:spcPts val="0"/>
              </a:spcAft>
              <a:buClr>
                <a:schemeClr val="dk1"/>
              </a:buClr>
              <a:buSzPts val="800"/>
              <a:buFont typeface="Libre Franklin Medium"/>
              <a:buNone/>
            </a:pPr>
            <a:r>
              <a:rPr lang="en-US" sz="800" b="1" dirty="0">
                <a:solidFill>
                  <a:schemeClr val="lt1"/>
                </a:solidFill>
                <a:latin typeface="Libre Franklin Medium"/>
                <a:ea typeface="Libre Franklin Medium"/>
                <a:cs typeface="Libre Franklin Medium"/>
                <a:sym typeface="Libre Franklin Medium"/>
              </a:rPr>
              <a:t>Pattern of Adverse Drug Reactions Reported with Cardiovascular Drugs</a:t>
            </a:r>
            <a:endParaRPr sz="800" b="1" dirty="0">
              <a:solidFill>
                <a:schemeClr val="lt1"/>
              </a:solidFill>
              <a:latin typeface="Libre Franklin Medium"/>
              <a:ea typeface="Libre Franklin Medium"/>
              <a:cs typeface="Libre Franklin Medium"/>
              <a:sym typeface="Libre Franklin Medium"/>
            </a:endParaRPr>
          </a:p>
          <a:p>
            <a:pPr marL="0" marR="0" lvl="0" indent="0" algn="l" rtl="0">
              <a:lnSpc>
                <a:spcPct val="100000"/>
              </a:lnSpc>
              <a:spcBef>
                <a:spcPts val="0"/>
              </a:spcBef>
              <a:spcAft>
                <a:spcPts val="0"/>
              </a:spcAft>
              <a:buClr>
                <a:schemeClr val="dk1"/>
              </a:buClr>
              <a:buSzPts val="800"/>
              <a:buFont typeface="Libre Franklin Medium"/>
              <a:buNone/>
            </a:pPr>
            <a:r>
              <a:rPr lang="en-US" sz="800" b="1" dirty="0">
                <a:solidFill>
                  <a:schemeClr val="lt1"/>
                </a:solidFill>
                <a:latin typeface="Libre Franklin Medium"/>
                <a:ea typeface="Libre Franklin Medium"/>
                <a:cs typeface="Libre Franklin Medium"/>
                <a:sym typeface="Libre Franklin Medium"/>
              </a:rPr>
              <a:t>2023 AHA/ACC/ACCP/ASPC/NLA/PCNA Chronic Coronary Disease Guideline</a:t>
            </a:r>
            <a:endParaRPr sz="800" b="1" dirty="0">
              <a:solidFill>
                <a:schemeClr val="lt1"/>
              </a:solidFill>
              <a:latin typeface="Libre Franklin Medium"/>
              <a:ea typeface="Libre Franklin Medium"/>
              <a:cs typeface="Libre Franklin Medium"/>
              <a:sym typeface="Libre Franklin Medium"/>
            </a:endParaRPr>
          </a:p>
        </p:txBody>
      </p:sp>
      <p:sp>
        <p:nvSpPr>
          <p:cNvPr id="123" name="Google Shape;123;p8"/>
          <p:cNvSpPr txBox="1">
            <a:spLocks noGrp="1"/>
          </p:cNvSpPr>
          <p:nvPr>
            <p:ph type="title"/>
          </p:nvPr>
        </p:nvSpPr>
        <p:spPr>
          <a:xfrm>
            <a:off x="119950" y="0"/>
            <a:ext cx="7190400" cy="1752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Libre Franklin Medium"/>
              <a:buNone/>
            </a:pPr>
            <a:r>
              <a:rPr lang="en-US" sz="5200" b="1">
                <a:solidFill>
                  <a:schemeClr val="accent3"/>
                </a:solidFill>
                <a:latin typeface="Libre Franklin"/>
                <a:ea typeface="Libre Franklin"/>
                <a:cs typeface="Libre Franklin"/>
                <a:sym typeface="Libre Franklin"/>
              </a:rPr>
              <a:t>Cardiovascular MTM</a:t>
            </a:r>
            <a:endParaRPr sz="3400" b="1">
              <a:solidFill>
                <a:schemeClr val="accent3"/>
              </a:solidFill>
              <a:latin typeface="Libre Franklin"/>
              <a:ea typeface="Libre Franklin"/>
              <a:cs typeface="Libre Franklin"/>
              <a:sym typeface="Libre Franklin"/>
            </a:endParaRPr>
          </a:p>
        </p:txBody>
      </p:sp>
      <p:pic>
        <p:nvPicPr>
          <p:cNvPr id="124" name="Google Shape;124;p8"/>
          <p:cNvPicPr preferRelativeResize="0"/>
          <p:nvPr/>
        </p:nvPicPr>
        <p:blipFill rotWithShape="1">
          <a:blip r:embed="rId3">
            <a:alphaModFix/>
          </a:blip>
          <a:srcRect r="20798"/>
          <a:stretch/>
        </p:blipFill>
        <p:spPr>
          <a:xfrm>
            <a:off x="7399101" y="1334975"/>
            <a:ext cx="4399300" cy="43046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g2ad2002bda8_0_18"/>
          <p:cNvSpPr txBox="1">
            <a:spLocks noGrp="1"/>
          </p:cNvSpPr>
          <p:nvPr>
            <p:ph type="title" idx="4294967295"/>
          </p:nvPr>
        </p:nvSpPr>
        <p:spPr>
          <a:xfrm>
            <a:off x="152400" y="922997"/>
            <a:ext cx="11887200" cy="501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5400"/>
              <a:buFont typeface="Libre Franklin Medium"/>
              <a:buNone/>
            </a:pPr>
            <a:r>
              <a:rPr lang="en-US" sz="5200" b="1">
                <a:solidFill>
                  <a:schemeClr val="accent3"/>
                </a:solidFill>
                <a:latin typeface="Libre Franklin"/>
                <a:ea typeface="Libre Franklin"/>
                <a:cs typeface="Libre Franklin"/>
                <a:sym typeface="Libre Franklin"/>
              </a:rPr>
              <a:t>CLINICAL PRACTICE GUIDELINE 2023: </a:t>
            </a:r>
            <a:r>
              <a:rPr lang="en-US" sz="3000" b="1">
                <a:solidFill>
                  <a:schemeClr val="accent3"/>
                </a:solidFill>
                <a:latin typeface="Libre Franklin"/>
                <a:ea typeface="Libre Franklin"/>
                <a:cs typeface="Libre Franklin"/>
                <a:sym typeface="Libre Franklin"/>
              </a:rPr>
              <a:t>AHA/ACC/ACCP/ASPC/NLA/PCNA Guideline for the Management of Patients With Chronic Coronary Disease</a:t>
            </a:r>
            <a:endParaRPr sz="3000" b="1">
              <a:solidFill>
                <a:schemeClr val="accent3"/>
              </a:solidFill>
              <a:latin typeface="Libre Franklin"/>
              <a:ea typeface="Libre Franklin"/>
              <a:cs typeface="Libre Franklin"/>
              <a:sym typeface="Libre Franklin"/>
            </a:endParaRPr>
          </a:p>
        </p:txBody>
      </p:sp>
      <p:sp>
        <p:nvSpPr>
          <p:cNvPr id="131" name="Google Shape;131;g2ad2002bda8_0_18"/>
          <p:cNvSpPr txBox="1"/>
          <p:nvPr/>
        </p:nvSpPr>
        <p:spPr>
          <a:xfrm>
            <a:off x="6324600" y="1981200"/>
            <a:ext cx="57150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4000" i="1" u="none" strike="noStrike" cap="none">
              <a:solidFill>
                <a:schemeClr val="accent3"/>
              </a:solidFill>
              <a:latin typeface="Libre Franklin"/>
              <a:ea typeface="Libre Franklin"/>
              <a:cs typeface="Libre Franklin"/>
              <a:sym typeface="Libre Franklin"/>
            </a:endParaRPr>
          </a:p>
        </p:txBody>
      </p:sp>
      <p:pic>
        <p:nvPicPr>
          <p:cNvPr id="132" name="Google Shape;132;g2ad2002bda8_0_18"/>
          <p:cNvPicPr preferRelativeResize="0"/>
          <p:nvPr/>
        </p:nvPicPr>
        <p:blipFill>
          <a:blip r:embed="rId3">
            <a:alphaModFix/>
          </a:blip>
          <a:stretch>
            <a:fillRect/>
          </a:stretch>
        </p:blipFill>
        <p:spPr>
          <a:xfrm>
            <a:off x="324400" y="2110625"/>
            <a:ext cx="4553613" cy="1941550"/>
          </a:xfrm>
          <a:prstGeom prst="rect">
            <a:avLst/>
          </a:prstGeom>
          <a:noFill/>
          <a:ln>
            <a:noFill/>
          </a:ln>
        </p:spPr>
      </p:pic>
      <p:pic>
        <p:nvPicPr>
          <p:cNvPr id="133" name="Google Shape;133;g2ad2002bda8_0_18"/>
          <p:cNvPicPr preferRelativeResize="0"/>
          <p:nvPr/>
        </p:nvPicPr>
        <p:blipFill>
          <a:blip r:embed="rId4">
            <a:alphaModFix/>
          </a:blip>
          <a:stretch>
            <a:fillRect/>
          </a:stretch>
        </p:blipFill>
        <p:spPr>
          <a:xfrm>
            <a:off x="390450" y="4206847"/>
            <a:ext cx="4553625" cy="2444753"/>
          </a:xfrm>
          <a:prstGeom prst="rect">
            <a:avLst/>
          </a:prstGeom>
          <a:noFill/>
          <a:ln>
            <a:noFill/>
          </a:ln>
        </p:spPr>
      </p:pic>
      <p:pic>
        <p:nvPicPr>
          <p:cNvPr id="134" name="Google Shape;134;g2ad2002bda8_0_18"/>
          <p:cNvPicPr preferRelativeResize="0"/>
          <p:nvPr/>
        </p:nvPicPr>
        <p:blipFill>
          <a:blip r:embed="rId5">
            <a:alphaModFix/>
          </a:blip>
          <a:stretch>
            <a:fillRect/>
          </a:stretch>
        </p:blipFill>
        <p:spPr>
          <a:xfrm>
            <a:off x="421500" y="5711725"/>
            <a:ext cx="4359424" cy="1146275"/>
          </a:xfrm>
          <a:prstGeom prst="rect">
            <a:avLst/>
          </a:prstGeom>
          <a:noFill/>
          <a:ln>
            <a:noFill/>
          </a:ln>
        </p:spPr>
      </p:pic>
      <p:pic>
        <p:nvPicPr>
          <p:cNvPr id="135" name="Google Shape;135;g2ad2002bda8_0_18"/>
          <p:cNvPicPr preferRelativeResize="0"/>
          <p:nvPr/>
        </p:nvPicPr>
        <p:blipFill>
          <a:blip r:embed="rId6">
            <a:alphaModFix/>
          </a:blip>
          <a:stretch>
            <a:fillRect/>
          </a:stretch>
        </p:blipFill>
        <p:spPr>
          <a:xfrm>
            <a:off x="6150375" y="2206925"/>
            <a:ext cx="4359425" cy="708000"/>
          </a:xfrm>
          <a:prstGeom prst="rect">
            <a:avLst/>
          </a:prstGeom>
          <a:noFill/>
          <a:ln>
            <a:noFill/>
          </a:ln>
        </p:spPr>
      </p:pic>
      <p:pic>
        <p:nvPicPr>
          <p:cNvPr id="136" name="Google Shape;136;g2ad2002bda8_0_18"/>
          <p:cNvPicPr preferRelativeResize="0"/>
          <p:nvPr/>
        </p:nvPicPr>
        <p:blipFill>
          <a:blip r:embed="rId7">
            <a:alphaModFix/>
          </a:blip>
          <a:stretch>
            <a:fillRect/>
          </a:stretch>
        </p:blipFill>
        <p:spPr>
          <a:xfrm>
            <a:off x="6130400" y="2914925"/>
            <a:ext cx="4359424" cy="946525"/>
          </a:xfrm>
          <a:prstGeom prst="rect">
            <a:avLst/>
          </a:prstGeom>
          <a:noFill/>
          <a:ln>
            <a:noFill/>
          </a:ln>
        </p:spPr>
      </p:pic>
      <p:pic>
        <p:nvPicPr>
          <p:cNvPr id="137" name="Google Shape;137;g2ad2002bda8_0_18"/>
          <p:cNvPicPr preferRelativeResize="0"/>
          <p:nvPr/>
        </p:nvPicPr>
        <p:blipFill>
          <a:blip r:embed="rId8">
            <a:alphaModFix/>
          </a:blip>
          <a:stretch>
            <a:fillRect/>
          </a:stretch>
        </p:blipFill>
        <p:spPr>
          <a:xfrm>
            <a:off x="6096000" y="3929375"/>
            <a:ext cx="4249114" cy="2999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42"/>
        <p:cNvGrpSpPr/>
        <p:nvPr/>
      </p:nvGrpSpPr>
      <p:grpSpPr>
        <a:xfrm>
          <a:off x="0" y="0"/>
          <a:ext cx="0" cy="0"/>
          <a:chOff x="0" y="0"/>
          <a:chExt cx="0" cy="0"/>
        </a:xfrm>
      </p:grpSpPr>
      <p:sp>
        <p:nvSpPr>
          <p:cNvPr id="143" name="Google Shape;143;g2ad2002bda8_0_8"/>
          <p:cNvSpPr txBox="1">
            <a:spLocks noGrp="1"/>
          </p:cNvSpPr>
          <p:nvPr>
            <p:ph type="body" idx="1"/>
          </p:nvPr>
        </p:nvSpPr>
        <p:spPr>
          <a:xfrm>
            <a:off x="609600" y="1362275"/>
            <a:ext cx="5943600" cy="5038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800"/>
              </a:spcBef>
              <a:spcAft>
                <a:spcPts val="0"/>
              </a:spcAft>
              <a:buClr>
                <a:srgbClr val="3F3F3F"/>
              </a:buClr>
              <a:buSzPts val="2400"/>
              <a:buNone/>
            </a:pPr>
            <a:r>
              <a:rPr lang="en-US"/>
              <a:t>RT is a 50 year old male patient who presents to your pharmacy to pick up a new medication (Empagliflozin 10mg tablet take 1 PO QD). He has a few questions before starting to take this medication and wants to know why he was prescribed this medication.</a:t>
            </a:r>
            <a:endParaRPr/>
          </a:p>
          <a:p>
            <a:pPr marL="0" lvl="0" indent="0" algn="l" rtl="0">
              <a:lnSpc>
                <a:spcPct val="90000"/>
              </a:lnSpc>
              <a:spcBef>
                <a:spcPts val="1800"/>
              </a:spcBef>
              <a:spcAft>
                <a:spcPts val="0"/>
              </a:spcAft>
              <a:buClr>
                <a:srgbClr val="3F3F3F"/>
              </a:buClr>
              <a:buSzPts val="2400"/>
              <a:buNone/>
            </a:pPr>
            <a:r>
              <a:rPr lang="en-US"/>
              <a:t>You hear your pharmacy intern tell RT that this medication if for diabetes to help lower his blood sugar</a:t>
            </a:r>
            <a:endParaRPr/>
          </a:p>
          <a:p>
            <a:pPr marL="0" lvl="0" indent="0" algn="l" rtl="0">
              <a:lnSpc>
                <a:spcPct val="90000"/>
              </a:lnSpc>
              <a:spcBef>
                <a:spcPts val="1800"/>
              </a:spcBef>
              <a:spcAft>
                <a:spcPts val="0"/>
              </a:spcAft>
              <a:buClr>
                <a:srgbClr val="3F3F3F"/>
              </a:buClr>
              <a:buSzPts val="2400"/>
              <a:buNone/>
            </a:pPr>
            <a:r>
              <a:rPr lang="en-US"/>
              <a:t>RT becomes upset and states he does not have diabetes or any issues with his “sugars” and he is refusing to pick up or start taking this new medication</a:t>
            </a:r>
            <a:endParaRPr/>
          </a:p>
        </p:txBody>
      </p:sp>
      <p:sp>
        <p:nvSpPr>
          <p:cNvPr id="144" name="Google Shape;144;g2ad2002bda8_0_8"/>
          <p:cNvSpPr txBox="1"/>
          <p:nvPr/>
        </p:nvSpPr>
        <p:spPr>
          <a:xfrm>
            <a:off x="6324600" y="1981200"/>
            <a:ext cx="57150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solidFill>
                <a:schemeClr val="accent3"/>
              </a:solidFill>
            </a:endParaRPr>
          </a:p>
        </p:txBody>
      </p:sp>
      <p:sp>
        <p:nvSpPr>
          <p:cNvPr id="145" name="Google Shape;145;g2ad2002bda8_0_8"/>
          <p:cNvSpPr txBox="1"/>
          <p:nvPr/>
        </p:nvSpPr>
        <p:spPr>
          <a:xfrm>
            <a:off x="7808050" y="5939068"/>
            <a:ext cx="35814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800"/>
              <a:buFont typeface="Libre Franklin Medium"/>
              <a:buNone/>
            </a:pPr>
            <a:endParaRPr sz="800">
              <a:solidFill>
                <a:schemeClr val="lt1"/>
              </a:solidFill>
              <a:latin typeface="Libre Franklin Medium"/>
              <a:ea typeface="Libre Franklin Medium"/>
              <a:cs typeface="Libre Franklin Medium"/>
              <a:sym typeface="Libre Franklin Medium"/>
            </a:endParaRPr>
          </a:p>
        </p:txBody>
      </p:sp>
      <p:sp>
        <p:nvSpPr>
          <p:cNvPr id="146" name="Google Shape;146;g2ad2002bda8_0_8"/>
          <p:cNvSpPr txBox="1">
            <a:spLocks noGrp="1"/>
          </p:cNvSpPr>
          <p:nvPr>
            <p:ph type="title"/>
          </p:nvPr>
        </p:nvSpPr>
        <p:spPr>
          <a:xfrm>
            <a:off x="119950" y="0"/>
            <a:ext cx="7190400" cy="1752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5400"/>
              <a:buFont typeface="Libre Franklin Medium"/>
              <a:buNone/>
            </a:pPr>
            <a:r>
              <a:rPr lang="en-US" sz="5200" b="1">
                <a:solidFill>
                  <a:schemeClr val="accent3"/>
                </a:solidFill>
                <a:latin typeface="Libre Franklin"/>
                <a:ea typeface="Libre Franklin"/>
                <a:cs typeface="Libre Franklin"/>
                <a:sym typeface="Libre Franklin"/>
              </a:rPr>
              <a:t>Patient Case</a:t>
            </a:r>
            <a:endParaRPr sz="3400" b="1">
              <a:solidFill>
                <a:schemeClr val="accent3"/>
              </a:solidFill>
              <a:latin typeface="Libre Franklin"/>
              <a:ea typeface="Libre Franklin"/>
              <a:cs typeface="Libre Franklin"/>
              <a:sym typeface="Libre Franklin"/>
            </a:endParaRPr>
          </a:p>
        </p:txBody>
      </p:sp>
      <p:pic>
        <p:nvPicPr>
          <p:cNvPr id="147" name="Google Shape;147;g2ad2002bda8_0_8"/>
          <p:cNvPicPr preferRelativeResize="0"/>
          <p:nvPr/>
        </p:nvPicPr>
        <p:blipFill rotWithShape="1">
          <a:blip r:embed="rId3">
            <a:alphaModFix/>
          </a:blip>
          <a:srcRect l="19315" r="19364"/>
          <a:stretch/>
        </p:blipFill>
        <p:spPr>
          <a:xfrm>
            <a:off x="7394704" y="1181500"/>
            <a:ext cx="4408101" cy="4313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g265bf70d930_0_0"/>
          <p:cNvSpPr txBox="1">
            <a:spLocks noGrp="1"/>
          </p:cNvSpPr>
          <p:nvPr>
            <p:ph type="title" idx="4294967295"/>
          </p:nvPr>
        </p:nvSpPr>
        <p:spPr>
          <a:xfrm>
            <a:off x="152400" y="99220"/>
            <a:ext cx="11887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Libre Franklin Medium"/>
              <a:buNone/>
            </a:pPr>
            <a:r>
              <a:rPr lang="en-US" sz="5200" b="1">
                <a:solidFill>
                  <a:schemeClr val="accent3"/>
                </a:solidFill>
                <a:latin typeface="Libre Franklin"/>
                <a:ea typeface="Libre Franklin"/>
                <a:cs typeface="Libre Franklin"/>
                <a:sym typeface="Libre Franklin"/>
              </a:rPr>
              <a:t>Zoom Polling Question: Patient Case</a:t>
            </a:r>
            <a:endParaRPr sz="3400" b="1">
              <a:solidFill>
                <a:schemeClr val="accent3"/>
              </a:solidFill>
              <a:latin typeface="Libre Franklin"/>
              <a:ea typeface="Libre Franklin"/>
              <a:cs typeface="Libre Franklin"/>
              <a:sym typeface="Libre Franklin"/>
            </a:endParaRPr>
          </a:p>
        </p:txBody>
      </p:sp>
      <p:sp>
        <p:nvSpPr>
          <p:cNvPr id="154" name="Google Shape;154;g265bf70d930_0_0"/>
          <p:cNvSpPr txBox="1">
            <a:spLocks noGrp="1"/>
          </p:cNvSpPr>
          <p:nvPr>
            <p:ph type="body" idx="4294967295"/>
          </p:nvPr>
        </p:nvSpPr>
        <p:spPr>
          <a:xfrm>
            <a:off x="152400" y="1107200"/>
            <a:ext cx="7141800" cy="5651400"/>
          </a:xfrm>
          <a:prstGeom prst="rect">
            <a:avLst/>
          </a:prstGeom>
          <a:noFill/>
          <a:ln>
            <a:noFill/>
          </a:ln>
        </p:spPr>
        <p:txBody>
          <a:bodyPr spcFirstLastPara="1" wrap="square" lIns="91425" tIns="45700" rIns="91425" bIns="45700" anchor="t" anchorCtr="0">
            <a:noAutofit/>
          </a:bodyPr>
          <a:lstStyle/>
          <a:p>
            <a:pPr marL="0" lvl="0" indent="0" algn="l" rtl="0">
              <a:spcBef>
                <a:spcPts val="1800"/>
              </a:spcBef>
              <a:spcAft>
                <a:spcPts val="0"/>
              </a:spcAft>
              <a:buClr>
                <a:srgbClr val="3F3F3F"/>
              </a:buClr>
              <a:buSzPts val="2400"/>
              <a:buNone/>
            </a:pPr>
            <a:r>
              <a:rPr lang="en-US" dirty="0"/>
              <a:t>RT presents to your pharmacy to pick up Empagliflozin. You hear your pharmacy intern tell RT that this medication is for diabetes. </a:t>
            </a:r>
            <a:endParaRPr dirty="0"/>
          </a:p>
          <a:p>
            <a:pPr marL="0" lvl="0" indent="0" algn="l" rtl="0">
              <a:spcBef>
                <a:spcPts val="1800"/>
              </a:spcBef>
              <a:spcAft>
                <a:spcPts val="0"/>
              </a:spcAft>
              <a:buClr>
                <a:srgbClr val="3F3F3F"/>
              </a:buClr>
              <a:buSzPts val="2400"/>
              <a:buNone/>
            </a:pPr>
            <a:r>
              <a:rPr lang="en-US" dirty="0"/>
              <a:t>RT becomes upset and is refusing to pick up his new medication. After overhearing the patient become upset you:</a:t>
            </a:r>
            <a:endParaRPr dirty="0"/>
          </a:p>
          <a:p>
            <a:pPr marL="457200" lvl="0" indent="-381000" algn="l" rtl="0">
              <a:spcBef>
                <a:spcPts val="1800"/>
              </a:spcBef>
              <a:spcAft>
                <a:spcPts val="0"/>
              </a:spcAft>
              <a:buSzPts val="2400"/>
              <a:buAutoNum type="alphaLcParenR"/>
            </a:pPr>
            <a:r>
              <a:rPr lang="en-US" dirty="0"/>
              <a:t>Apologize to RT for the misinformation return the medication to stock</a:t>
            </a:r>
            <a:endParaRPr dirty="0"/>
          </a:p>
          <a:p>
            <a:pPr marL="457200" lvl="0" indent="-381000" algn="l" rtl="0">
              <a:spcBef>
                <a:spcPts val="0"/>
              </a:spcBef>
              <a:spcAft>
                <a:spcPts val="0"/>
              </a:spcAft>
              <a:buSzPts val="2400"/>
              <a:buAutoNum type="alphaLcParenR"/>
            </a:pPr>
            <a:r>
              <a:rPr lang="en-US" dirty="0"/>
              <a:t>Tell RT he has diabetes and needs to pick up this medication for his diabetes</a:t>
            </a:r>
            <a:endParaRPr dirty="0"/>
          </a:p>
          <a:p>
            <a:pPr marL="457200" lvl="0" indent="-381000" algn="l" rtl="0">
              <a:spcBef>
                <a:spcPts val="0"/>
              </a:spcBef>
              <a:spcAft>
                <a:spcPts val="0"/>
              </a:spcAft>
              <a:buSzPts val="2400"/>
              <a:buAutoNum type="alphaLcParenR"/>
            </a:pPr>
            <a:r>
              <a:rPr lang="en-US" dirty="0"/>
              <a:t>Contact RTs provider and tell them they prescribed the wrong medication</a:t>
            </a:r>
            <a:endParaRPr dirty="0"/>
          </a:p>
          <a:p>
            <a:pPr marL="457200" lvl="0" indent="-381000" algn="l" rtl="0">
              <a:spcBef>
                <a:spcPts val="0"/>
              </a:spcBef>
              <a:spcAft>
                <a:spcPts val="0"/>
              </a:spcAft>
              <a:buSzPts val="2400"/>
              <a:buAutoNum type="alphaLcParenR"/>
            </a:pPr>
            <a:r>
              <a:rPr lang="en-US" dirty="0"/>
              <a:t>Educate RT about the use of Empagliflozin in HF and reduce morbidity and mortality</a:t>
            </a:r>
            <a:endParaRPr dirty="0"/>
          </a:p>
        </p:txBody>
      </p:sp>
      <p:sp>
        <p:nvSpPr>
          <p:cNvPr id="155" name="Google Shape;155;g265bf70d930_0_0"/>
          <p:cNvSpPr txBox="1"/>
          <p:nvPr/>
        </p:nvSpPr>
        <p:spPr>
          <a:xfrm>
            <a:off x="6324600" y="1981200"/>
            <a:ext cx="57150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4000" i="1" u="none" strike="noStrike" cap="none">
              <a:solidFill>
                <a:schemeClr val="accent3"/>
              </a:solidFill>
              <a:latin typeface="Libre Franklin"/>
              <a:ea typeface="Libre Franklin"/>
              <a:cs typeface="Libre Franklin"/>
              <a:sym typeface="Libre Franklin"/>
            </a:endParaRPr>
          </a:p>
        </p:txBody>
      </p:sp>
      <p:sp>
        <p:nvSpPr>
          <p:cNvPr id="156" name="Google Shape;156;g265bf70d930_0_0"/>
          <p:cNvSpPr txBox="1">
            <a:spLocks noGrp="1"/>
          </p:cNvSpPr>
          <p:nvPr>
            <p:ph type="body" idx="4294967295"/>
          </p:nvPr>
        </p:nvSpPr>
        <p:spPr>
          <a:xfrm>
            <a:off x="7165425" y="1234000"/>
            <a:ext cx="4874100" cy="522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F3F3F"/>
              </a:buClr>
              <a:buSzPts val="2400"/>
              <a:buNone/>
            </a:pPr>
            <a:r>
              <a:rPr lang="en-US" b="1">
                <a:solidFill>
                  <a:srgbClr val="912024"/>
                </a:solidFill>
                <a:latin typeface="Libre Franklin"/>
                <a:ea typeface="Libre Franklin"/>
                <a:cs typeface="Libre Franklin"/>
                <a:sym typeface="Libre Franklin"/>
              </a:rPr>
              <a:t>RT:  50 YO Hispanic Male</a:t>
            </a:r>
            <a:endParaRPr b="1">
              <a:solidFill>
                <a:srgbClr val="912024"/>
              </a:solidFill>
              <a:latin typeface="Libre Franklin"/>
              <a:ea typeface="Libre Franklin"/>
              <a:cs typeface="Libre Franklin"/>
              <a:sym typeface="Libre Franklin"/>
            </a:endParaRPr>
          </a:p>
          <a:p>
            <a:pPr marL="0" lvl="0" indent="0" algn="l" rtl="0">
              <a:lnSpc>
                <a:spcPct val="100000"/>
              </a:lnSpc>
              <a:spcBef>
                <a:spcPts val="0"/>
              </a:spcBef>
              <a:spcAft>
                <a:spcPts val="0"/>
              </a:spcAft>
              <a:buClr>
                <a:srgbClr val="3F3F3F"/>
              </a:buClr>
              <a:buSzPts val="2400"/>
              <a:buNone/>
            </a:pPr>
            <a:endParaRPr b="1">
              <a:solidFill>
                <a:srgbClr val="912024"/>
              </a:solidFill>
              <a:latin typeface="Libre Franklin"/>
              <a:ea typeface="Libre Franklin"/>
              <a:cs typeface="Libre Franklin"/>
              <a:sym typeface="Libre Franklin"/>
            </a:endParaRPr>
          </a:p>
          <a:p>
            <a:pPr marL="0" lvl="0" indent="0" algn="l" rtl="0">
              <a:lnSpc>
                <a:spcPct val="100000"/>
              </a:lnSpc>
              <a:spcBef>
                <a:spcPts val="0"/>
              </a:spcBef>
              <a:spcAft>
                <a:spcPts val="0"/>
              </a:spcAft>
              <a:buClr>
                <a:srgbClr val="3F3F3F"/>
              </a:buClr>
              <a:buSzPts val="2400"/>
              <a:buNone/>
            </a:pPr>
            <a:r>
              <a:rPr lang="en-US" b="1">
                <a:solidFill>
                  <a:srgbClr val="912024"/>
                </a:solidFill>
                <a:latin typeface="Libre Franklin"/>
                <a:ea typeface="Libre Franklin"/>
                <a:cs typeface="Libre Franklin"/>
                <a:sym typeface="Libre Franklin"/>
              </a:rPr>
              <a:t>PMH: HF (LVEF &gt; 40%), HTN, Dyslipidemia</a:t>
            </a:r>
            <a:endParaRPr b="1">
              <a:solidFill>
                <a:srgbClr val="912024"/>
              </a:solidFill>
              <a:latin typeface="Libre Franklin"/>
              <a:ea typeface="Libre Franklin"/>
              <a:cs typeface="Libre Franklin"/>
              <a:sym typeface="Libre Franklin"/>
            </a:endParaRPr>
          </a:p>
          <a:p>
            <a:pPr marL="0" lvl="0" indent="0" algn="l" rtl="0">
              <a:lnSpc>
                <a:spcPct val="100000"/>
              </a:lnSpc>
              <a:spcBef>
                <a:spcPts val="0"/>
              </a:spcBef>
              <a:spcAft>
                <a:spcPts val="0"/>
              </a:spcAft>
              <a:buClr>
                <a:srgbClr val="3F3F3F"/>
              </a:buClr>
              <a:buSzPts val="2400"/>
              <a:buNone/>
            </a:pPr>
            <a:endParaRPr b="1">
              <a:solidFill>
                <a:srgbClr val="912024"/>
              </a:solidFill>
              <a:latin typeface="Libre Franklin"/>
              <a:ea typeface="Libre Franklin"/>
              <a:cs typeface="Libre Franklin"/>
              <a:sym typeface="Libre Franklin"/>
            </a:endParaRPr>
          </a:p>
          <a:p>
            <a:pPr marL="0" lvl="0" indent="0" algn="l" rtl="0">
              <a:lnSpc>
                <a:spcPct val="100000"/>
              </a:lnSpc>
              <a:spcBef>
                <a:spcPts val="0"/>
              </a:spcBef>
              <a:spcAft>
                <a:spcPts val="0"/>
              </a:spcAft>
              <a:buClr>
                <a:srgbClr val="3F3F3F"/>
              </a:buClr>
              <a:buSzPts val="2400"/>
              <a:buNone/>
            </a:pPr>
            <a:r>
              <a:rPr lang="en-US" b="1">
                <a:solidFill>
                  <a:srgbClr val="912024"/>
                </a:solidFill>
                <a:latin typeface="Libre Franklin"/>
                <a:ea typeface="Libre Franklin"/>
                <a:cs typeface="Libre Franklin"/>
                <a:sym typeface="Libre Franklin"/>
              </a:rPr>
              <a:t>NKDA</a:t>
            </a:r>
            <a:br>
              <a:rPr lang="en-US" b="1">
                <a:solidFill>
                  <a:srgbClr val="912024"/>
                </a:solidFill>
                <a:latin typeface="Libre Franklin"/>
                <a:ea typeface="Libre Franklin"/>
                <a:cs typeface="Libre Franklin"/>
                <a:sym typeface="Libre Franklin"/>
              </a:rPr>
            </a:br>
            <a:endParaRPr b="1">
              <a:solidFill>
                <a:srgbClr val="912024"/>
              </a:solidFill>
              <a:latin typeface="Libre Franklin"/>
              <a:ea typeface="Libre Franklin"/>
              <a:cs typeface="Libre Franklin"/>
              <a:sym typeface="Libre Franklin"/>
            </a:endParaRPr>
          </a:p>
          <a:p>
            <a:pPr marL="0" lvl="0" indent="0" algn="l" rtl="0">
              <a:lnSpc>
                <a:spcPct val="100000"/>
              </a:lnSpc>
              <a:spcBef>
                <a:spcPts val="0"/>
              </a:spcBef>
              <a:spcAft>
                <a:spcPts val="0"/>
              </a:spcAft>
              <a:buClr>
                <a:srgbClr val="3F3F3F"/>
              </a:buClr>
              <a:buSzPts val="2400"/>
              <a:buNone/>
            </a:pPr>
            <a:r>
              <a:rPr lang="en-US" b="1">
                <a:solidFill>
                  <a:srgbClr val="912024"/>
                </a:solidFill>
                <a:latin typeface="Libre Franklin"/>
                <a:ea typeface="Libre Franklin"/>
                <a:cs typeface="Libre Franklin"/>
                <a:sym typeface="Libre Franklin"/>
              </a:rPr>
              <a:t>Current Medications: </a:t>
            </a:r>
            <a:endParaRPr b="1">
              <a:solidFill>
                <a:srgbClr val="912024"/>
              </a:solidFill>
              <a:latin typeface="Libre Franklin"/>
              <a:ea typeface="Libre Franklin"/>
              <a:cs typeface="Libre Franklin"/>
              <a:sym typeface="Libre Franklin"/>
            </a:endParaRPr>
          </a:p>
          <a:p>
            <a:pPr marL="0" lvl="0" indent="0" algn="l" rtl="0">
              <a:lnSpc>
                <a:spcPct val="100000"/>
              </a:lnSpc>
              <a:spcBef>
                <a:spcPts val="0"/>
              </a:spcBef>
              <a:spcAft>
                <a:spcPts val="0"/>
              </a:spcAft>
              <a:buClr>
                <a:srgbClr val="3F3F3F"/>
              </a:buClr>
              <a:buSzPts val="2400"/>
              <a:buNone/>
            </a:pPr>
            <a:r>
              <a:rPr lang="en-US" b="1">
                <a:solidFill>
                  <a:srgbClr val="912024"/>
                </a:solidFill>
                <a:latin typeface="Libre Franklin"/>
                <a:ea typeface="Libre Franklin"/>
                <a:cs typeface="Libre Franklin"/>
                <a:sym typeface="Libre Franklin"/>
              </a:rPr>
              <a:t>Lisinopril 20mg 1 PO QD</a:t>
            </a:r>
            <a:endParaRPr b="1">
              <a:solidFill>
                <a:srgbClr val="912024"/>
              </a:solidFill>
              <a:latin typeface="Libre Franklin"/>
              <a:ea typeface="Libre Franklin"/>
              <a:cs typeface="Libre Franklin"/>
              <a:sym typeface="Libre Franklin"/>
            </a:endParaRPr>
          </a:p>
          <a:p>
            <a:pPr marL="0" lvl="0" indent="0" algn="l" rtl="0">
              <a:lnSpc>
                <a:spcPct val="100000"/>
              </a:lnSpc>
              <a:spcBef>
                <a:spcPts val="0"/>
              </a:spcBef>
              <a:spcAft>
                <a:spcPts val="0"/>
              </a:spcAft>
              <a:buClr>
                <a:srgbClr val="3F3F3F"/>
              </a:buClr>
              <a:buSzPts val="2400"/>
              <a:buNone/>
            </a:pPr>
            <a:r>
              <a:rPr lang="en-US" b="1">
                <a:solidFill>
                  <a:srgbClr val="912024"/>
                </a:solidFill>
                <a:latin typeface="Libre Franklin"/>
                <a:ea typeface="Libre Franklin"/>
                <a:cs typeface="Libre Franklin"/>
                <a:sym typeface="Libre Franklin"/>
              </a:rPr>
              <a:t>Atorvastatin 40mg 1 PO QHS Furosemide 20mg 1 PO QAM</a:t>
            </a:r>
            <a:endParaRPr b="1">
              <a:solidFill>
                <a:srgbClr val="912024"/>
              </a:solidFill>
              <a:latin typeface="Libre Franklin"/>
              <a:ea typeface="Libre Franklin"/>
              <a:cs typeface="Libre Franklin"/>
              <a:sym typeface="Libre Franklin"/>
            </a:endParaRPr>
          </a:p>
          <a:p>
            <a:pPr marL="0" lvl="0" indent="0" algn="l" rtl="0">
              <a:lnSpc>
                <a:spcPct val="100000"/>
              </a:lnSpc>
              <a:spcBef>
                <a:spcPts val="0"/>
              </a:spcBef>
              <a:spcAft>
                <a:spcPts val="0"/>
              </a:spcAft>
              <a:buClr>
                <a:srgbClr val="3F3F3F"/>
              </a:buClr>
              <a:buSzPts val="2400"/>
              <a:buNone/>
            </a:pPr>
            <a:endParaRPr b="1">
              <a:solidFill>
                <a:srgbClr val="912024"/>
              </a:solidFill>
              <a:latin typeface="Libre Franklin"/>
              <a:ea typeface="Libre Franklin"/>
              <a:cs typeface="Libre Franklin"/>
              <a:sym typeface="Libre Franklin"/>
            </a:endParaRPr>
          </a:p>
          <a:p>
            <a:pPr marL="0" lvl="0" indent="0" algn="l" rtl="0">
              <a:lnSpc>
                <a:spcPct val="100000"/>
              </a:lnSpc>
              <a:spcBef>
                <a:spcPts val="0"/>
              </a:spcBef>
              <a:spcAft>
                <a:spcPts val="0"/>
              </a:spcAft>
              <a:buClr>
                <a:srgbClr val="3F3F3F"/>
              </a:buClr>
              <a:buSzPts val="2400"/>
              <a:buNone/>
            </a:pPr>
            <a:r>
              <a:rPr lang="en-US" b="1">
                <a:solidFill>
                  <a:srgbClr val="912024"/>
                </a:solidFill>
                <a:latin typeface="Libre Franklin"/>
                <a:ea typeface="Libre Franklin"/>
                <a:cs typeface="Libre Franklin"/>
                <a:sym typeface="Libre Franklin"/>
              </a:rPr>
              <a:t>New Rx: Empagliflozin 10mg 1 PO QD</a:t>
            </a:r>
            <a:endParaRPr b="1">
              <a:solidFill>
                <a:srgbClr val="912024"/>
              </a:solidFill>
              <a:latin typeface="Libre Franklin"/>
              <a:ea typeface="Libre Franklin"/>
              <a:cs typeface="Libre Franklin"/>
              <a:sym typeface="Libre Frankli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g2b0adc599fd_0_0"/>
          <p:cNvSpPr txBox="1">
            <a:spLocks noGrp="1"/>
          </p:cNvSpPr>
          <p:nvPr>
            <p:ph type="title" idx="4294967295"/>
          </p:nvPr>
        </p:nvSpPr>
        <p:spPr>
          <a:xfrm>
            <a:off x="152400" y="99220"/>
            <a:ext cx="11887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Libre Franklin Medium"/>
              <a:buNone/>
            </a:pPr>
            <a:r>
              <a:rPr lang="en-US" sz="5200" b="1">
                <a:solidFill>
                  <a:schemeClr val="accent3"/>
                </a:solidFill>
                <a:latin typeface="Libre Franklin"/>
                <a:ea typeface="Libre Franklin"/>
                <a:cs typeface="Libre Franklin"/>
                <a:sym typeface="Libre Franklin"/>
              </a:rPr>
              <a:t>Zoom Polling Question: Patient Case</a:t>
            </a:r>
            <a:endParaRPr sz="3400" b="1">
              <a:solidFill>
                <a:schemeClr val="accent3"/>
              </a:solidFill>
              <a:latin typeface="Libre Franklin"/>
              <a:ea typeface="Libre Franklin"/>
              <a:cs typeface="Libre Franklin"/>
              <a:sym typeface="Libre Franklin"/>
            </a:endParaRPr>
          </a:p>
        </p:txBody>
      </p:sp>
      <p:sp>
        <p:nvSpPr>
          <p:cNvPr id="163" name="Google Shape;163;g2b0adc599fd_0_0"/>
          <p:cNvSpPr txBox="1">
            <a:spLocks noGrp="1"/>
          </p:cNvSpPr>
          <p:nvPr>
            <p:ph type="body" idx="4294967295"/>
          </p:nvPr>
        </p:nvSpPr>
        <p:spPr>
          <a:xfrm>
            <a:off x="152400" y="1107200"/>
            <a:ext cx="7141800" cy="5651400"/>
          </a:xfrm>
          <a:prstGeom prst="rect">
            <a:avLst/>
          </a:prstGeom>
          <a:noFill/>
          <a:ln>
            <a:noFill/>
          </a:ln>
        </p:spPr>
        <p:txBody>
          <a:bodyPr spcFirstLastPara="1" wrap="square" lIns="91425" tIns="45700" rIns="91425" bIns="45700" anchor="t" anchorCtr="0">
            <a:noAutofit/>
          </a:bodyPr>
          <a:lstStyle/>
          <a:p>
            <a:pPr marL="0" lvl="0" indent="0" algn="l" rtl="0">
              <a:spcBef>
                <a:spcPts val="1800"/>
              </a:spcBef>
              <a:spcAft>
                <a:spcPts val="0"/>
              </a:spcAft>
              <a:buClr>
                <a:srgbClr val="3F3F3F"/>
              </a:buClr>
              <a:buSzPts val="2400"/>
              <a:buNone/>
            </a:pPr>
            <a:r>
              <a:rPr lang="en-US" dirty="0"/>
              <a:t>RT presents to your pharmacy to pick up Empagliflozin. You hear your pharmacy intern tell RT that this medication is for diabetes. </a:t>
            </a:r>
            <a:endParaRPr dirty="0"/>
          </a:p>
          <a:p>
            <a:pPr marL="0" lvl="0" indent="0" algn="l" rtl="0">
              <a:spcBef>
                <a:spcPts val="1800"/>
              </a:spcBef>
              <a:spcAft>
                <a:spcPts val="0"/>
              </a:spcAft>
              <a:buClr>
                <a:srgbClr val="3F3F3F"/>
              </a:buClr>
              <a:buSzPts val="2400"/>
              <a:buNone/>
            </a:pPr>
            <a:r>
              <a:rPr lang="en-US" dirty="0"/>
              <a:t>RT becomes upset and is refusing to pick up his new </a:t>
            </a:r>
            <a:r>
              <a:rPr lang="en-US" dirty="0" err="1"/>
              <a:t>medication.After</a:t>
            </a:r>
            <a:r>
              <a:rPr lang="en-US" dirty="0"/>
              <a:t> overhearing the patient become upset you:</a:t>
            </a:r>
            <a:endParaRPr dirty="0"/>
          </a:p>
          <a:p>
            <a:pPr marL="457200" lvl="0" indent="-381000" algn="l" rtl="0">
              <a:spcBef>
                <a:spcPts val="1800"/>
              </a:spcBef>
              <a:spcAft>
                <a:spcPts val="0"/>
              </a:spcAft>
              <a:buSzPts val="2400"/>
              <a:buAutoNum type="alphaLcParenR"/>
            </a:pPr>
            <a:r>
              <a:rPr lang="en-US" dirty="0"/>
              <a:t>Apologize to RT for the misinformation return the medication to stock</a:t>
            </a:r>
            <a:endParaRPr dirty="0"/>
          </a:p>
          <a:p>
            <a:pPr marL="457200" lvl="0" indent="-381000" algn="l" rtl="0">
              <a:spcBef>
                <a:spcPts val="0"/>
              </a:spcBef>
              <a:spcAft>
                <a:spcPts val="0"/>
              </a:spcAft>
              <a:buSzPts val="2400"/>
              <a:buAutoNum type="alphaLcParenR"/>
            </a:pPr>
            <a:r>
              <a:rPr lang="en-US" dirty="0"/>
              <a:t>Tell RT he has diabetes and needs to pick up this medication for his diabetes</a:t>
            </a:r>
            <a:endParaRPr dirty="0"/>
          </a:p>
          <a:p>
            <a:pPr marL="457200" lvl="0" indent="-381000" algn="l" rtl="0">
              <a:spcBef>
                <a:spcPts val="0"/>
              </a:spcBef>
              <a:spcAft>
                <a:spcPts val="0"/>
              </a:spcAft>
              <a:buSzPts val="2400"/>
              <a:buAutoNum type="alphaLcParenR"/>
            </a:pPr>
            <a:r>
              <a:rPr lang="en-US" dirty="0"/>
              <a:t>Contact RTs provider and tell them they prescribed the wrong medication</a:t>
            </a:r>
            <a:endParaRPr dirty="0"/>
          </a:p>
          <a:p>
            <a:pPr marL="457200" lvl="0" indent="-381000" algn="l" rtl="0">
              <a:spcBef>
                <a:spcPts val="0"/>
              </a:spcBef>
              <a:spcAft>
                <a:spcPts val="0"/>
              </a:spcAft>
              <a:buClr>
                <a:srgbClr val="4A86E8"/>
              </a:buClr>
              <a:buSzPts val="2400"/>
              <a:buAutoNum type="alphaLcParenR"/>
            </a:pPr>
            <a:r>
              <a:rPr lang="en-US" b="1" dirty="0">
                <a:solidFill>
                  <a:srgbClr val="4A86E8"/>
                </a:solidFill>
                <a:latin typeface="Libre Franklin"/>
                <a:ea typeface="Libre Franklin"/>
                <a:cs typeface="Libre Franklin"/>
                <a:sym typeface="Libre Franklin"/>
              </a:rPr>
              <a:t>Correct: Educate RT about the use of Empagliflozin in HF and reduce morbidity and mortality</a:t>
            </a:r>
            <a:endParaRPr b="1" dirty="0">
              <a:solidFill>
                <a:srgbClr val="4A86E8"/>
              </a:solidFill>
              <a:latin typeface="Libre Franklin"/>
              <a:ea typeface="Libre Franklin"/>
              <a:cs typeface="Libre Franklin"/>
              <a:sym typeface="Libre Franklin"/>
            </a:endParaRPr>
          </a:p>
        </p:txBody>
      </p:sp>
      <p:sp>
        <p:nvSpPr>
          <p:cNvPr id="164" name="Google Shape;164;g2b0adc599fd_0_0"/>
          <p:cNvSpPr txBox="1"/>
          <p:nvPr/>
        </p:nvSpPr>
        <p:spPr>
          <a:xfrm>
            <a:off x="6324600" y="1981200"/>
            <a:ext cx="57150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4000" i="1" u="none" strike="noStrike" cap="none">
              <a:solidFill>
                <a:schemeClr val="accent3"/>
              </a:solidFill>
              <a:latin typeface="Libre Franklin"/>
              <a:ea typeface="Libre Franklin"/>
              <a:cs typeface="Libre Franklin"/>
              <a:sym typeface="Libre Franklin"/>
            </a:endParaRPr>
          </a:p>
        </p:txBody>
      </p:sp>
      <p:sp>
        <p:nvSpPr>
          <p:cNvPr id="165" name="Google Shape;165;g2b0adc599fd_0_0"/>
          <p:cNvSpPr txBox="1">
            <a:spLocks noGrp="1"/>
          </p:cNvSpPr>
          <p:nvPr>
            <p:ph type="body" idx="4294967295"/>
          </p:nvPr>
        </p:nvSpPr>
        <p:spPr>
          <a:xfrm>
            <a:off x="7165425" y="1234000"/>
            <a:ext cx="4874100" cy="522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F3F3F"/>
              </a:buClr>
              <a:buSzPts val="2400"/>
              <a:buNone/>
            </a:pPr>
            <a:r>
              <a:rPr lang="en-US" b="1">
                <a:solidFill>
                  <a:srgbClr val="912024"/>
                </a:solidFill>
                <a:latin typeface="Libre Franklin"/>
                <a:ea typeface="Libre Franklin"/>
                <a:cs typeface="Libre Franklin"/>
                <a:sym typeface="Libre Franklin"/>
              </a:rPr>
              <a:t>RT:  50 YO Hispanic Male</a:t>
            </a:r>
            <a:endParaRPr b="1">
              <a:solidFill>
                <a:srgbClr val="912024"/>
              </a:solidFill>
              <a:latin typeface="Libre Franklin"/>
              <a:ea typeface="Libre Franklin"/>
              <a:cs typeface="Libre Franklin"/>
              <a:sym typeface="Libre Franklin"/>
            </a:endParaRPr>
          </a:p>
          <a:p>
            <a:pPr marL="0" lvl="0" indent="0" algn="l" rtl="0">
              <a:lnSpc>
                <a:spcPct val="100000"/>
              </a:lnSpc>
              <a:spcBef>
                <a:spcPts val="0"/>
              </a:spcBef>
              <a:spcAft>
                <a:spcPts val="0"/>
              </a:spcAft>
              <a:buClr>
                <a:srgbClr val="3F3F3F"/>
              </a:buClr>
              <a:buSzPts val="2400"/>
              <a:buNone/>
            </a:pPr>
            <a:endParaRPr b="1">
              <a:solidFill>
                <a:srgbClr val="912024"/>
              </a:solidFill>
              <a:latin typeface="Libre Franklin"/>
              <a:ea typeface="Libre Franklin"/>
              <a:cs typeface="Libre Franklin"/>
              <a:sym typeface="Libre Franklin"/>
            </a:endParaRPr>
          </a:p>
          <a:p>
            <a:pPr marL="0" lvl="0" indent="0" algn="l" rtl="0">
              <a:lnSpc>
                <a:spcPct val="100000"/>
              </a:lnSpc>
              <a:spcBef>
                <a:spcPts val="0"/>
              </a:spcBef>
              <a:spcAft>
                <a:spcPts val="0"/>
              </a:spcAft>
              <a:buClr>
                <a:srgbClr val="3F3F3F"/>
              </a:buClr>
              <a:buSzPts val="2400"/>
              <a:buNone/>
            </a:pPr>
            <a:r>
              <a:rPr lang="en-US" b="1">
                <a:solidFill>
                  <a:srgbClr val="912024"/>
                </a:solidFill>
                <a:latin typeface="Libre Franklin"/>
                <a:ea typeface="Libre Franklin"/>
                <a:cs typeface="Libre Franklin"/>
                <a:sym typeface="Libre Franklin"/>
              </a:rPr>
              <a:t>PMH: HF (LVEF &gt; 40%), HTN, Dyslipidemia</a:t>
            </a:r>
            <a:endParaRPr b="1">
              <a:solidFill>
                <a:srgbClr val="912024"/>
              </a:solidFill>
              <a:latin typeface="Libre Franklin"/>
              <a:ea typeface="Libre Franklin"/>
              <a:cs typeface="Libre Franklin"/>
              <a:sym typeface="Libre Franklin"/>
            </a:endParaRPr>
          </a:p>
          <a:p>
            <a:pPr marL="0" lvl="0" indent="0" algn="l" rtl="0">
              <a:lnSpc>
                <a:spcPct val="100000"/>
              </a:lnSpc>
              <a:spcBef>
                <a:spcPts val="0"/>
              </a:spcBef>
              <a:spcAft>
                <a:spcPts val="0"/>
              </a:spcAft>
              <a:buClr>
                <a:srgbClr val="3F3F3F"/>
              </a:buClr>
              <a:buSzPts val="2400"/>
              <a:buNone/>
            </a:pPr>
            <a:endParaRPr b="1">
              <a:solidFill>
                <a:srgbClr val="912024"/>
              </a:solidFill>
              <a:latin typeface="Libre Franklin"/>
              <a:ea typeface="Libre Franklin"/>
              <a:cs typeface="Libre Franklin"/>
              <a:sym typeface="Libre Franklin"/>
            </a:endParaRPr>
          </a:p>
          <a:p>
            <a:pPr marL="0" lvl="0" indent="0" algn="l" rtl="0">
              <a:lnSpc>
                <a:spcPct val="100000"/>
              </a:lnSpc>
              <a:spcBef>
                <a:spcPts val="0"/>
              </a:spcBef>
              <a:spcAft>
                <a:spcPts val="0"/>
              </a:spcAft>
              <a:buClr>
                <a:srgbClr val="3F3F3F"/>
              </a:buClr>
              <a:buSzPts val="2400"/>
              <a:buNone/>
            </a:pPr>
            <a:r>
              <a:rPr lang="en-US" b="1">
                <a:solidFill>
                  <a:srgbClr val="912024"/>
                </a:solidFill>
                <a:latin typeface="Libre Franklin"/>
                <a:ea typeface="Libre Franklin"/>
                <a:cs typeface="Libre Franklin"/>
                <a:sym typeface="Libre Franklin"/>
              </a:rPr>
              <a:t>NKDA</a:t>
            </a:r>
            <a:br>
              <a:rPr lang="en-US" b="1">
                <a:solidFill>
                  <a:srgbClr val="912024"/>
                </a:solidFill>
                <a:latin typeface="Libre Franklin"/>
                <a:ea typeface="Libre Franklin"/>
                <a:cs typeface="Libre Franklin"/>
                <a:sym typeface="Libre Franklin"/>
              </a:rPr>
            </a:br>
            <a:endParaRPr b="1">
              <a:solidFill>
                <a:srgbClr val="912024"/>
              </a:solidFill>
              <a:latin typeface="Libre Franklin"/>
              <a:ea typeface="Libre Franklin"/>
              <a:cs typeface="Libre Franklin"/>
              <a:sym typeface="Libre Franklin"/>
            </a:endParaRPr>
          </a:p>
          <a:p>
            <a:pPr marL="0" lvl="0" indent="0" algn="l" rtl="0">
              <a:lnSpc>
                <a:spcPct val="100000"/>
              </a:lnSpc>
              <a:spcBef>
                <a:spcPts val="0"/>
              </a:spcBef>
              <a:spcAft>
                <a:spcPts val="0"/>
              </a:spcAft>
              <a:buClr>
                <a:srgbClr val="3F3F3F"/>
              </a:buClr>
              <a:buSzPts val="2400"/>
              <a:buNone/>
            </a:pPr>
            <a:r>
              <a:rPr lang="en-US" b="1">
                <a:solidFill>
                  <a:srgbClr val="912024"/>
                </a:solidFill>
                <a:latin typeface="Libre Franklin"/>
                <a:ea typeface="Libre Franklin"/>
                <a:cs typeface="Libre Franklin"/>
                <a:sym typeface="Libre Franklin"/>
              </a:rPr>
              <a:t>Current Medications: </a:t>
            </a:r>
            <a:endParaRPr b="1">
              <a:solidFill>
                <a:srgbClr val="912024"/>
              </a:solidFill>
              <a:latin typeface="Libre Franklin"/>
              <a:ea typeface="Libre Franklin"/>
              <a:cs typeface="Libre Franklin"/>
              <a:sym typeface="Libre Franklin"/>
            </a:endParaRPr>
          </a:p>
          <a:p>
            <a:pPr marL="0" lvl="0" indent="0" algn="l" rtl="0">
              <a:lnSpc>
                <a:spcPct val="100000"/>
              </a:lnSpc>
              <a:spcBef>
                <a:spcPts val="0"/>
              </a:spcBef>
              <a:spcAft>
                <a:spcPts val="0"/>
              </a:spcAft>
              <a:buClr>
                <a:srgbClr val="3F3F3F"/>
              </a:buClr>
              <a:buSzPts val="2400"/>
              <a:buNone/>
            </a:pPr>
            <a:r>
              <a:rPr lang="en-US" b="1">
                <a:solidFill>
                  <a:srgbClr val="912024"/>
                </a:solidFill>
                <a:latin typeface="Libre Franklin"/>
                <a:ea typeface="Libre Franklin"/>
                <a:cs typeface="Libre Franklin"/>
                <a:sym typeface="Libre Franklin"/>
              </a:rPr>
              <a:t>Lisinopril 20mg 1 PO QD</a:t>
            </a:r>
            <a:endParaRPr b="1">
              <a:solidFill>
                <a:srgbClr val="912024"/>
              </a:solidFill>
              <a:latin typeface="Libre Franklin"/>
              <a:ea typeface="Libre Franklin"/>
              <a:cs typeface="Libre Franklin"/>
              <a:sym typeface="Libre Franklin"/>
            </a:endParaRPr>
          </a:p>
          <a:p>
            <a:pPr marL="0" lvl="0" indent="0" algn="l" rtl="0">
              <a:lnSpc>
                <a:spcPct val="100000"/>
              </a:lnSpc>
              <a:spcBef>
                <a:spcPts val="0"/>
              </a:spcBef>
              <a:spcAft>
                <a:spcPts val="0"/>
              </a:spcAft>
              <a:buClr>
                <a:srgbClr val="3F3F3F"/>
              </a:buClr>
              <a:buSzPts val="2400"/>
              <a:buNone/>
            </a:pPr>
            <a:r>
              <a:rPr lang="en-US" b="1">
                <a:solidFill>
                  <a:srgbClr val="912024"/>
                </a:solidFill>
                <a:latin typeface="Libre Franklin"/>
                <a:ea typeface="Libre Franklin"/>
                <a:cs typeface="Libre Franklin"/>
                <a:sym typeface="Libre Franklin"/>
              </a:rPr>
              <a:t>Atorvastatin 40mg 1 PO QHS Furosemide 20mg 1 PO QAM</a:t>
            </a:r>
            <a:endParaRPr b="1">
              <a:solidFill>
                <a:srgbClr val="912024"/>
              </a:solidFill>
              <a:latin typeface="Libre Franklin"/>
              <a:ea typeface="Libre Franklin"/>
              <a:cs typeface="Libre Franklin"/>
              <a:sym typeface="Libre Franklin"/>
            </a:endParaRPr>
          </a:p>
          <a:p>
            <a:pPr marL="0" lvl="0" indent="0" algn="l" rtl="0">
              <a:lnSpc>
                <a:spcPct val="100000"/>
              </a:lnSpc>
              <a:spcBef>
                <a:spcPts val="0"/>
              </a:spcBef>
              <a:spcAft>
                <a:spcPts val="0"/>
              </a:spcAft>
              <a:buClr>
                <a:srgbClr val="3F3F3F"/>
              </a:buClr>
              <a:buSzPts val="2400"/>
              <a:buNone/>
            </a:pPr>
            <a:endParaRPr b="1">
              <a:solidFill>
                <a:srgbClr val="912024"/>
              </a:solidFill>
              <a:latin typeface="Libre Franklin"/>
              <a:ea typeface="Libre Franklin"/>
              <a:cs typeface="Libre Franklin"/>
              <a:sym typeface="Libre Franklin"/>
            </a:endParaRPr>
          </a:p>
          <a:p>
            <a:pPr marL="0" lvl="0" indent="0" algn="l" rtl="0">
              <a:lnSpc>
                <a:spcPct val="100000"/>
              </a:lnSpc>
              <a:spcBef>
                <a:spcPts val="0"/>
              </a:spcBef>
              <a:spcAft>
                <a:spcPts val="0"/>
              </a:spcAft>
              <a:buClr>
                <a:srgbClr val="3F3F3F"/>
              </a:buClr>
              <a:buSzPts val="2400"/>
              <a:buNone/>
            </a:pPr>
            <a:r>
              <a:rPr lang="en-US" b="1">
                <a:solidFill>
                  <a:srgbClr val="912024"/>
                </a:solidFill>
                <a:latin typeface="Libre Franklin"/>
                <a:ea typeface="Libre Franklin"/>
                <a:cs typeface="Libre Franklin"/>
                <a:sym typeface="Libre Franklin"/>
              </a:rPr>
              <a:t>New Rx: Empagliflozin 10mg 1 PO QD</a:t>
            </a:r>
            <a:endParaRPr b="1">
              <a:solidFill>
                <a:srgbClr val="912024"/>
              </a:solidFill>
              <a:latin typeface="Libre Franklin"/>
              <a:ea typeface="Libre Franklin"/>
              <a:cs typeface="Libre Franklin"/>
              <a:sym typeface="Libre Frankli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Medical Design 16x9">
  <a:themeElements>
    <a:clrScheme name="MedicalHealth">
      <a:dk1>
        <a:srgbClr val="000000"/>
      </a:dk1>
      <a:lt1>
        <a:srgbClr val="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MedicalHealth">
      <a:dk1>
        <a:srgbClr val="000000"/>
      </a:dk1>
      <a:lt1>
        <a:srgbClr val="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4487</Words>
  <Application>Microsoft Office PowerPoint</Application>
  <PresentationFormat>Widescreen</PresentationFormat>
  <Paragraphs>376</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Inter</vt:lpstr>
      <vt:lpstr>Arial</vt:lpstr>
      <vt:lpstr>Libre Franklin Medium</vt:lpstr>
      <vt:lpstr>Libre Franklin</vt:lpstr>
      <vt:lpstr>Medical Design 16x9</vt:lpstr>
      <vt:lpstr>Cardiovascular Medication Therapy Management (MTM) in a Community Pharmacy</vt:lpstr>
      <vt:lpstr>PowerPoint Presentation</vt:lpstr>
      <vt:lpstr>Medication Therapy Management</vt:lpstr>
      <vt:lpstr>Why do we need MTM?</vt:lpstr>
      <vt:lpstr>Cardiovascular MTM</vt:lpstr>
      <vt:lpstr>CLINICAL PRACTICE GUIDELINE 2023: AHA/ACC/ACCP/ASPC/NLA/PCNA Guideline for the Management of Patients With Chronic Coronary Disease</vt:lpstr>
      <vt:lpstr>Patient Case</vt:lpstr>
      <vt:lpstr>Zoom Polling Question: Patient Case</vt:lpstr>
      <vt:lpstr>Zoom Polling Question: Patient Case</vt:lpstr>
      <vt:lpstr>PowerPoint Presentation</vt:lpstr>
      <vt:lpstr>Benefits of Team Based Care in Cardiovascular Disease</vt:lpstr>
      <vt:lpstr>Pharmacy Technicians/Interns  &amp; MTM Services</vt:lpstr>
      <vt:lpstr>Cardiovascular MTM for Pharmacy Technicians and Interns </vt:lpstr>
      <vt:lpstr>PowerPoint Presentation</vt:lpstr>
      <vt:lpstr>Star Rating Performance Metrics:</vt:lpstr>
      <vt:lpstr>Zoom Polling Question: Patient Case</vt:lpstr>
      <vt:lpstr>Zoom Polling Question: Patient Case</vt:lpstr>
      <vt:lpstr>PowerPoint Presentation</vt:lpstr>
      <vt:lpstr>What questions  do you have?</vt:lpstr>
      <vt:lpstr>Resources:</vt:lpstr>
      <vt:lpstr>Resources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Medication Therapy Management (MTM) in a Community Pharmacy</dc:title>
  <dc:creator>Jay Guthrie</dc:creator>
  <cp:lastModifiedBy>Julie Weston</cp:lastModifiedBy>
  <cp:revision>1</cp:revision>
  <dcterms:created xsi:type="dcterms:W3CDTF">2021-05-18T19:14:26Z</dcterms:created>
  <dcterms:modified xsi:type="dcterms:W3CDTF">2024-01-17T23:27:24Z</dcterms:modified>
</cp:coreProperties>
</file>