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8"/>
  </p:notesMasterIdLst>
  <p:handoutMasterIdLst>
    <p:handoutMasterId r:id="rId49"/>
  </p:handoutMasterIdLst>
  <p:sldIdLst>
    <p:sldId id="299" r:id="rId3"/>
    <p:sldId id="300" r:id="rId4"/>
    <p:sldId id="301" r:id="rId5"/>
    <p:sldId id="259" r:id="rId6"/>
    <p:sldId id="315" r:id="rId7"/>
    <p:sldId id="258" r:id="rId8"/>
    <p:sldId id="260" r:id="rId9"/>
    <p:sldId id="297" r:id="rId10"/>
    <p:sldId id="281" r:id="rId11"/>
    <p:sldId id="276" r:id="rId12"/>
    <p:sldId id="262" r:id="rId13"/>
    <p:sldId id="298" r:id="rId14"/>
    <p:sldId id="263" r:id="rId15"/>
    <p:sldId id="271" r:id="rId16"/>
    <p:sldId id="265" r:id="rId17"/>
    <p:sldId id="292" r:id="rId18"/>
    <p:sldId id="318" r:id="rId19"/>
    <p:sldId id="273" r:id="rId20"/>
    <p:sldId id="266" r:id="rId21"/>
    <p:sldId id="278" r:id="rId22"/>
    <p:sldId id="277" r:id="rId23"/>
    <p:sldId id="283" r:id="rId24"/>
    <p:sldId id="280" r:id="rId25"/>
    <p:sldId id="279" r:id="rId26"/>
    <p:sldId id="267" r:id="rId27"/>
    <p:sldId id="269" r:id="rId28"/>
    <p:sldId id="270" r:id="rId29"/>
    <p:sldId id="316" r:id="rId30"/>
    <p:sldId id="317" r:id="rId31"/>
    <p:sldId id="282" r:id="rId32"/>
    <p:sldId id="302" r:id="rId33"/>
    <p:sldId id="319" r:id="rId34"/>
    <p:sldId id="320" r:id="rId35"/>
    <p:sldId id="303" r:id="rId36"/>
    <p:sldId id="304" r:id="rId37"/>
    <p:sldId id="305" r:id="rId38"/>
    <p:sldId id="309" r:id="rId39"/>
    <p:sldId id="306" r:id="rId40"/>
    <p:sldId id="307" r:id="rId41"/>
    <p:sldId id="308" r:id="rId42"/>
    <p:sldId id="310" r:id="rId43"/>
    <p:sldId id="321" r:id="rId44"/>
    <p:sldId id="322" r:id="rId45"/>
    <p:sldId id="311" r:id="rId46"/>
    <p:sldId id="313" r:id="rId47"/>
  </p:sldIdLst>
  <p:sldSz cx="12192000" cy="6858000"/>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la Walraven" initials="CW" lastIdx="10" clrIdx="0"/>
  <p:cmAuthor id="1" name="Carla J Walraven" initials="CJW" lastIdx="7" clrIdx="1">
    <p:extLst>
      <p:ext uri="{19B8F6BF-5375-455C-9EA6-DF929625EA0E}">
        <p15:presenceInfo xmlns:p15="http://schemas.microsoft.com/office/powerpoint/2012/main" userId="Carla J Walrav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86"/>
    <a:srgbClr val="D1F1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77730" autoAdjust="0"/>
  </p:normalViewPr>
  <p:slideViewPr>
    <p:cSldViewPr snapToGrid="0">
      <p:cViewPr>
        <p:scale>
          <a:sx n="40" d="100"/>
          <a:sy n="40" d="100"/>
        </p:scale>
        <p:origin x="1670" y="22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hyperlink" Target="http://game-icons.net/lorc/originals/sands-of-time.html" TargetMode="External"/><Relationship Id="rId1" Type="http://schemas.openxmlformats.org/officeDocument/2006/relationships/image" Target="../media/image6.png"/><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hyperlink" Target="http://game-icons.net/lorc/originals/sands-of-time.html" TargetMode="External"/><Relationship Id="rId1" Type="http://schemas.openxmlformats.org/officeDocument/2006/relationships/image" Target="../media/image6.png"/><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494A53-1030-434D-A1AC-FCFA32E1D647}"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endParaRPr lang="en-US"/>
        </a:p>
      </dgm:t>
    </dgm:pt>
    <dgm:pt modelId="{C34127C1-AEBD-4D98-A954-5400A86F9803}">
      <dgm:prSet custT="1"/>
      <dgm:spPr/>
      <dgm:t>
        <a:bodyPr/>
        <a:lstStyle/>
        <a:p>
          <a:r>
            <a:rPr lang="en-US" sz="1600"/>
            <a:t>Duration</a:t>
          </a:r>
        </a:p>
      </dgm:t>
    </dgm:pt>
    <dgm:pt modelId="{C2665896-E0D8-449A-86A4-FFC259BE5A26}" type="parTrans" cxnId="{97C8BF77-20DF-4C84-A493-725C4906B12A}">
      <dgm:prSet/>
      <dgm:spPr/>
      <dgm:t>
        <a:bodyPr/>
        <a:lstStyle/>
        <a:p>
          <a:endParaRPr lang="en-US"/>
        </a:p>
      </dgm:t>
    </dgm:pt>
    <dgm:pt modelId="{4DB1926F-3EF8-4B43-B2C3-AA8AA852B1A1}" type="sibTrans" cxnId="{97C8BF77-20DF-4C84-A493-725C4906B12A}">
      <dgm:prSet/>
      <dgm:spPr/>
      <dgm:t>
        <a:bodyPr/>
        <a:lstStyle/>
        <a:p>
          <a:endParaRPr lang="en-US"/>
        </a:p>
      </dgm:t>
    </dgm:pt>
    <dgm:pt modelId="{1B388081-BA54-4FCC-BDEF-1782D7A9C122}">
      <dgm:prSet custT="1"/>
      <dgm:spPr/>
      <dgm:t>
        <a:bodyPr/>
        <a:lstStyle/>
        <a:p>
          <a:r>
            <a:rPr lang="en-US" sz="1600"/>
            <a:t>Atypical coverage</a:t>
          </a:r>
        </a:p>
      </dgm:t>
    </dgm:pt>
    <dgm:pt modelId="{706C7666-98B2-4452-A398-73FA8ED1C38A}" type="parTrans" cxnId="{9C76E6FD-495B-4068-B138-9684BD0EB261}">
      <dgm:prSet/>
      <dgm:spPr/>
      <dgm:t>
        <a:bodyPr/>
        <a:lstStyle/>
        <a:p>
          <a:endParaRPr lang="en-US"/>
        </a:p>
      </dgm:t>
    </dgm:pt>
    <dgm:pt modelId="{AAD7054A-5377-49A5-857E-415F91DF6FE9}" type="sibTrans" cxnId="{9C76E6FD-495B-4068-B138-9684BD0EB261}">
      <dgm:prSet/>
      <dgm:spPr/>
      <dgm:t>
        <a:bodyPr/>
        <a:lstStyle/>
        <a:p>
          <a:endParaRPr lang="en-US"/>
        </a:p>
      </dgm:t>
    </dgm:pt>
    <dgm:pt modelId="{04A67FC6-0725-47AE-A1AA-D147A60AC655}">
      <dgm:prSet custT="1"/>
      <dgm:spPr/>
      <dgm:t>
        <a:bodyPr/>
        <a:lstStyle/>
        <a:p>
          <a:r>
            <a:rPr lang="en-US" sz="1600"/>
            <a:t>Risk factors </a:t>
          </a:r>
        </a:p>
      </dgm:t>
    </dgm:pt>
    <dgm:pt modelId="{A016EDB3-F87B-4643-A0FD-9F943910686A}" type="parTrans" cxnId="{43169663-B726-4A1A-8227-81AEC2BC01B0}">
      <dgm:prSet/>
      <dgm:spPr/>
      <dgm:t>
        <a:bodyPr/>
        <a:lstStyle/>
        <a:p>
          <a:endParaRPr lang="en-US"/>
        </a:p>
      </dgm:t>
    </dgm:pt>
    <dgm:pt modelId="{404F97B1-97D1-42EF-B241-1B8A628347F7}" type="sibTrans" cxnId="{43169663-B726-4A1A-8227-81AEC2BC01B0}">
      <dgm:prSet/>
      <dgm:spPr/>
      <dgm:t>
        <a:bodyPr/>
        <a:lstStyle/>
        <a:p>
          <a:endParaRPr lang="en-US"/>
        </a:p>
      </dgm:t>
    </dgm:pt>
    <dgm:pt modelId="{E85A168B-D936-43DE-9040-90C28FB5F2FA}">
      <dgm:prSet custT="1"/>
      <dgm:spPr/>
      <dgm:t>
        <a:bodyPr/>
        <a:lstStyle/>
        <a:p>
          <a:r>
            <a:rPr lang="en-US" sz="1600"/>
            <a:t>Resistance </a:t>
          </a:r>
        </a:p>
      </dgm:t>
    </dgm:pt>
    <dgm:pt modelId="{35016392-5002-4B9C-8847-684CE47AB61F}" type="parTrans" cxnId="{ED6C14A0-A2F3-46F8-91C2-1EF1A9A68A12}">
      <dgm:prSet/>
      <dgm:spPr/>
      <dgm:t>
        <a:bodyPr/>
        <a:lstStyle/>
        <a:p>
          <a:endParaRPr lang="en-US"/>
        </a:p>
      </dgm:t>
    </dgm:pt>
    <dgm:pt modelId="{1B146302-6CE0-47C5-9809-BB636132BD73}" type="sibTrans" cxnId="{ED6C14A0-A2F3-46F8-91C2-1EF1A9A68A12}">
      <dgm:prSet/>
      <dgm:spPr/>
      <dgm:t>
        <a:bodyPr/>
        <a:lstStyle/>
        <a:p>
          <a:endParaRPr lang="en-US"/>
        </a:p>
      </dgm:t>
    </dgm:pt>
    <dgm:pt modelId="{A1C4DABA-A0F9-4988-A4D9-FE6A63E949AA}">
      <dgm:prSet custT="1"/>
      <dgm:spPr/>
      <dgm:t>
        <a:bodyPr/>
        <a:lstStyle/>
        <a:p>
          <a:r>
            <a:rPr lang="en-US" sz="1600"/>
            <a:t>Steroids </a:t>
          </a:r>
        </a:p>
      </dgm:t>
    </dgm:pt>
    <dgm:pt modelId="{0407735A-C25E-4FFB-89DA-C72C1484DD50}" type="parTrans" cxnId="{21FB52FF-98A0-4437-A824-BE9FEF587447}">
      <dgm:prSet/>
      <dgm:spPr/>
      <dgm:t>
        <a:bodyPr/>
        <a:lstStyle/>
        <a:p>
          <a:endParaRPr lang="en-US"/>
        </a:p>
      </dgm:t>
    </dgm:pt>
    <dgm:pt modelId="{31ABB573-4B1C-440B-ACF1-1DD590484753}" type="sibTrans" cxnId="{21FB52FF-98A0-4437-A824-BE9FEF587447}">
      <dgm:prSet/>
      <dgm:spPr/>
      <dgm:t>
        <a:bodyPr/>
        <a:lstStyle/>
        <a:p>
          <a:endParaRPr lang="en-US"/>
        </a:p>
      </dgm:t>
    </dgm:pt>
    <dgm:pt modelId="{45B73BC8-08CF-42C1-B9CC-D25EB2DFB23F}">
      <dgm:prSet custT="1"/>
      <dgm:spPr/>
      <dgm:t>
        <a:bodyPr/>
        <a:lstStyle/>
        <a:p>
          <a:r>
            <a:rPr lang="en-US" sz="1600"/>
            <a:t>Aspiration pneumonia </a:t>
          </a:r>
        </a:p>
      </dgm:t>
    </dgm:pt>
    <dgm:pt modelId="{3632DCA9-DD34-45A2-9981-4375FE388395}" type="parTrans" cxnId="{559864E4-8C40-4C93-AC2C-CA80B8B012AF}">
      <dgm:prSet/>
      <dgm:spPr/>
      <dgm:t>
        <a:bodyPr/>
        <a:lstStyle/>
        <a:p>
          <a:endParaRPr lang="en-US"/>
        </a:p>
      </dgm:t>
    </dgm:pt>
    <dgm:pt modelId="{BCA77C4D-045E-4BB7-B00D-0A8157F1081C}" type="sibTrans" cxnId="{559864E4-8C40-4C93-AC2C-CA80B8B012AF}">
      <dgm:prSet/>
      <dgm:spPr/>
      <dgm:t>
        <a:bodyPr/>
        <a:lstStyle/>
        <a:p>
          <a:endParaRPr lang="en-US"/>
        </a:p>
      </dgm:t>
    </dgm:pt>
    <dgm:pt modelId="{29227B9E-D4ED-46EC-8B74-976727EDFEBF}" type="pres">
      <dgm:prSet presAssocID="{51494A53-1030-434D-A1AC-FCFA32E1D647}" presName="diagram" presStyleCnt="0">
        <dgm:presLayoutVars>
          <dgm:dir/>
        </dgm:presLayoutVars>
      </dgm:prSet>
      <dgm:spPr/>
    </dgm:pt>
    <dgm:pt modelId="{6A128D8C-B8A6-49C1-B21D-2DB472457AF9}" type="pres">
      <dgm:prSet presAssocID="{C34127C1-AEBD-4D98-A954-5400A86F9803}" presName="composite" presStyleCnt="0"/>
      <dgm:spPr/>
    </dgm:pt>
    <dgm:pt modelId="{940B4B35-67CA-4746-AE82-B38EE1E73D2D}" type="pres">
      <dgm:prSet presAssocID="{C34127C1-AEBD-4D98-A954-5400A86F9803}" presName="Image" presStyleLbl="bgShp" presStyleIdx="0" presStyleCnt="6"/>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9000" b="-9000"/>
          </a:stretch>
        </a:blipFill>
      </dgm:spPr>
    </dgm:pt>
    <dgm:pt modelId="{CAFFC643-D7C0-43ED-93A0-8C16808749F7}" type="pres">
      <dgm:prSet presAssocID="{C34127C1-AEBD-4D98-A954-5400A86F9803}" presName="Parent" presStyleLbl="node0" presStyleIdx="0" presStyleCnt="6">
        <dgm:presLayoutVars>
          <dgm:bulletEnabled val="1"/>
        </dgm:presLayoutVars>
      </dgm:prSet>
      <dgm:spPr/>
    </dgm:pt>
    <dgm:pt modelId="{FD1B450E-5764-44B5-B136-649E053FD30A}" type="pres">
      <dgm:prSet presAssocID="{4DB1926F-3EF8-4B43-B2C3-AA8AA852B1A1}" presName="sibTrans" presStyleCnt="0"/>
      <dgm:spPr/>
    </dgm:pt>
    <dgm:pt modelId="{F86981B6-9DAB-4801-BC06-A16C41C4A709}" type="pres">
      <dgm:prSet presAssocID="{1B388081-BA54-4FCC-BDEF-1782D7A9C122}" presName="composite" presStyleCnt="0"/>
      <dgm:spPr/>
    </dgm:pt>
    <dgm:pt modelId="{26D5C42B-2343-4623-B947-2FA2D30104C9}" type="pres">
      <dgm:prSet presAssocID="{1B388081-BA54-4FCC-BDEF-1782D7A9C122}" presName="Image" presStyleLbl="bgShp" presStyleIdx="1" presStyleCnt="6"/>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8000" b="-8000"/>
          </a:stretch>
        </a:blipFill>
      </dgm:spPr>
    </dgm:pt>
    <dgm:pt modelId="{EC6ABBBA-86AD-4981-A51B-099C4C037A04}" type="pres">
      <dgm:prSet presAssocID="{1B388081-BA54-4FCC-BDEF-1782D7A9C122}" presName="Parent" presStyleLbl="node0" presStyleIdx="1" presStyleCnt="6">
        <dgm:presLayoutVars>
          <dgm:bulletEnabled val="1"/>
        </dgm:presLayoutVars>
      </dgm:prSet>
      <dgm:spPr/>
    </dgm:pt>
    <dgm:pt modelId="{A323E42F-B756-4615-8AD2-57311D006B51}" type="pres">
      <dgm:prSet presAssocID="{AAD7054A-5377-49A5-857E-415F91DF6FE9}" presName="sibTrans" presStyleCnt="0"/>
      <dgm:spPr/>
    </dgm:pt>
    <dgm:pt modelId="{E5833CA3-E2C6-4EA2-926E-CB7359A3B04A}" type="pres">
      <dgm:prSet presAssocID="{04A67FC6-0725-47AE-A1AA-D147A60AC655}" presName="composite" presStyleCnt="0"/>
      <dgm:spPr/>
    </dgm:pt>
    <dgm:pt modelId="{7C9500B6-F9AC-4C0A-8739-4523D27A16FA}" type="pres">
      <dgm:prSet presAssocID="{04A67FC6-0725-47AE-A1AA-D147A60AC655}" presName="Image" presStyleLbl="bgShp" presStyleIdx="2"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l="-35000" r="-35000"/>
          </a:stretch>
        </a:blipFill>
      </dgm:spPr>
    </dgm:pt>
    <dgm:pt modelId="{7AB77C50-96CC-4B16-A208-C87D3833F8CE}" type="pres">
      <dgm:prSet presAssocID="{04A67FC6-0725-47AE-A1AA-D147A60AC655}" presName="Parent" presStyleLbl="node0" presStyleIdx="2" presStyleCnt="6">
        <dgm:presLayoutVars>
          <dgm:bulletEnabled val="1"/>
        </dgm:presLayoutVars>
      </dgm:prSet>
      <dgm:spPr/>
    </dgm:pt>
    <dgm:pt modelId="{8F4F07AA-1C01-4352-AB26-BD5098A4A6E8}" type="pres">
      <dgm:prSet presAssocID="{404F97B1-97D1-42EF-B241-1B8A628347F7}" presName="sibTrans" presStyleCnt="0"/>
      <dgm:spPr/>
    </dgm:pt>
    <dgm:pt modelId="{811CFBF9-F6AA-48E4-A1D4-0C0BCB014757}" type="pres">
      <dgm:prSet presAssocID="{E85A168B-D936-43DE-9040-90C28FB5F2FA}" presName="composite" presStyleCnt="0"/>
      <dgm:spPr/>
    </dgm:pt>
    <dgm:pt modelId="{0312ED7C-AC46-4433-B20A-055581E7322C}" type="pres">
      <dgm:prSet presAssocID="{E85A168B-D936-43DE-9040-90C28FB5F2FA}" presName="Image" presStyleLbl="bgShp" presStyleIdx="3" presStyleCnt="6"/>
      <dgm:spPr>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l="-986" t="-532" r="-85014" b="532"/>
          </a:stretch>
        </a:blipFill>
      </dgm:spPr>
    </dgm:pt>
    <dgm:pt modelId="{12C95D32-C03B-4E46-AC7C-4E15E8B9C660}" type="pres">
      <dgm:prSet presAssocID="{E85A168B-D936-43DE-9040-90C28FB5F2FA}" presName="Parent" presStyleLbl="node0" presStyleIdx="3" presStyleCnt="6">
        <dgm:presLayoutVars>
          <dgm:bulletEnabled val="1"/>
        </dgm:presLayoutVars>
      </dgm:prSet>
      <dgm:spPr/>
    </dgm:pt>
    <dgm:pt modelId="{9B42C8BE-52D8-49F9-AB0E-B91058F1C8EA}" type="pres">
      <dgm:prSet presAssocID="{1B146302-6CE0-47C5-9809-BB636132BD73}" presName="sibTrans" presStyleCnt="0"/>
      <dgm:spPr/>
    </dgm:pt>
    <dgm:pt modelId="{B8D26219-E2FE-4D66-99F2-900F97AEB893}" type="pres">
      <dgm:prSet presAssocID="{A1C4DABA-A0F9-4988-A4D9-FE6A63E949AA}" presName="composite" presStyleCnt="0"/>
      <dgm:spPr/>
    </dgm:pt>
    <dgm:pt modelId="{996A7393-C941-4D69-88FC-E11C98E29D41}" type="pres">
      <dgm:prSet presAssocID="{A1C4DABA-A0F9-4988-A4D9-FE6A63E949AA}" presName="Image" presStyleLbl="bgShp" presStyleIdx="4"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t="-9000" b="-9000"/>
          </a:stretch>
        </a:blipFill>
      </dgm:spPr>
    </dgm:pt>
    <dgm:pt modelId="{5002B486-3BE5-4204-8827-2AC42FF66A4F}" type="pres">
      <dgm:prSet presAssocID="{A1C4DABA-A0F9-4988-A4D9-FE6A63E949AA}" presName="Parent" presStyleLbl="node0" presStyleIdx="4" presStyleCnt="6">
        <dgm:presLayoutVars>
          <dgm:bulletEnabled val="1"/>
        </dgm:presLayoutVars>
      </dgm:prSet>
      <dgm:spPr/>
    </dgm:pt>
    <dgm:pt modelId="{B3A1E3B4-87D4-472B-B7B8-B92EB2F750EE}" type="pres">
      <dgm:prSet presAssocID="{31ABB573-4B1C-440B-ACF1-1DD590484753}" presName="sibTrans" presStyleCnt="0"/>
      <dgm:spPr/>
    </dgm:pt>
    <dgm:pt modelId="{6E83C092-A85C-4FC1-87AD-7C8D55C586C0}" type="pres">
      <dgm:prSet presAssocID="{45B73BC8-08CF-42C1-B9CC-D25EB2DFB23F}" presName="composite" presStyleCnt="0"/>
      <dgm:spPr/>
    </dgm:pt>
    <dgm:pt modelId="{FD45D618-EC98-4F4F-8FD6-407EF506F58E}" type="pres">
      <dgm:prSet presAssocID="{45B73BC8-08CF-42C1-B9CC-D25EB2DFB23F}" presName="Image" presStyleLbl="bgShp" presStyleIdx="5" presStyleCnt="6"/>
      <dgm:spPr>
        <a:blipFill>
          <a:blip xmlns:r="http://schemas.openxmlformats.org/officeDocument/2006/relationships" r:embed="rId7">
            <a:extLst>
              <a:ext uri="{28A0092B-C50C-407E-A947-70E740481C1C}">
                <a14:useLocalDpi xmlns:a14="http://schemas.microsoft.com/office/drawing/2010/main" val="0"/>
              </a:ext>
            </a:extLst>
          </a:blip>
          <a:srcRect/>
          <a:stretch>
            <a:fillRect t="-7000" b="-7000"/>
          </a:stretch>
        </a:blipFill>
      </dgm:spPr>
    </dgm:pt>
    <dgm:pt modelId="{77EFF3B2-49CB-4704-B70D-4B0C7EDB11A2}" type="pres">
      <dgm:prSet presAssocID="{45B73BC8-08CF-42C1-B9CC-D25EB2DFB23F}" presName="Parent" presStyleLbl="node0" presStyleIdx="5" presStyleCnt="6">
        <dgm:presLayoutVars>
          <dgm:bulletEnabled val="1"/>
        </dgm:presLayoutVars>
      </dgm:prSet>
      <dgm:spPr/>
    </dgm:pt>
  </dgm:ptLst>
  <dgm:cxnLst>
    <dgm:cxn modelId="{7ABEAF22-9F0D-4EB7-BB88-6E9E6BC3B491}" type="presOf" srcId="{C34127C1-AEBD-4D98-A954-5400A86F9803}" destId="{CAFFC643-D7C0-43ED-93A0-8C16808749F7}" srcOrd="0" destOrd="0" presId="urn:microsoft.com/office/officeart/2008/layout/BendingPictureCaption"/>
    <dgm:cxn modelId="{4791895D-B656-4D58-855A-B78E407752B8}" type="presOf" srcId="{A1C4DABA-A0F9-4988-A4D9-FE6A63E949AA}" destId="{5002B486-3BE5-4204-8827-2AC42FF66A4F}" srcOrd="0" destOrd="0" presId="urn:microsoft.com/office/officeart/2008/layout/BendingPictureCaption"/>
    <dgm:cxn modelId="{D010EF42-A6F5-4F32-9AC3-034EC40C46FD}" type="presOf" srcId="{51494A53-1030-434D-A1AC-FCFA32E1D647}" destId="{29227B9E-D4ED-46EC-8B74-976727EDFEBF}" srcOrd="0" destOrd="0" presId="urn:microsoft.com/office/officeart/2008/layout/BendingPictureCaption"/>
    <dgm:cxn modelId="{43169663-B726-4A1A-8227-81AEC2BC01B0}" srcId="{51494A53-1030-434D-A1AC-FCFA32E1D647}" destId="{04A67FC6-0725-47AE-A1AA-D147A60AC655}" srcOrd="2" destOrd="0" parTransId="{A016EDB3-F87B-4643-A0FD-9F943910686A}" sibTransId="{404F97B1-97D1-42EF-B241-1B8A628347F7}"/>
    <dgm:cxn modelId="{4D14AA69-9E28-4D29-BFC8-7B96F3ACDB20}" type="presOf" srcId="{04A67FC6-0725-47AE-A1AA-D147A60AC655}" destId="{7AB77C50-96CC-4B16-A208-C87D3833F8CE}" srcOrd="0" destOrd="0" presId="urn:microsoft.com/office/officeart/2008/layout/BendingPictureCaption"/>
    <dgm:cxn modelId="{5C398B74-D133-4803-8B52-29B6DCC68C1E}" type="presOf" srcId="{45B73BC8-08CF-42C1-B9CC-D25EB2DFB23F}" destId="{77EFF3B2-49CB-4704-B70D-4B0C7EDB11A2}" srcOrd="0" destOrd="0" presId="urn:microsoft.com/office/officeart/2008/layout/BendingPictureCaption"/>
    <dgm:cxn modelId="{97C8BF77-20DF-4C84-A493-725C4906B12A}" srcId="{51494A53-1030-434D-A1AC-FCFA32E1D647}" destId="{C34127C1-AEBD-4D98-A954-5400A86F9803}" srcOrd="0" destOrd="0" parTransId="{C2665896-E0D8-449A-86A4-FFC259BE5A26}" sibTransId="{4DB1926F-3EF8-4B43-B2C3-AA8AA852B1A1}"/>
    <dgm:cxn modelId="{ED6C14A0-A2F3-46F8-91C2-1EF1A9A68A12}" srcId="{51494A53-1030-434D-A1AC-FCFA32E1D647}" destId="{E85A168B-D936-43DE-9040-90C28FB5F2FA}" srcOrd="3" destOrd="0" parTransId="{35016392-5002-4B9C-8847-684CE47AB61F}" sibTransId="{1B146302-6CE0-47C5-9809-BB636132BD73}"/>
    <dgm:cxn modelId="{559864E4-8C40-4C93-AC2C-CA80B8B012AF}" srcId="{51494A53-1030-434D-A1AC-FCFA32E1D647}" destId="{45B73BC8-08CF-42C1-B9CC-D25EB2DFB23F}" srcOrd="5" destOrd="0" parTransId="{3632DCA9-DD34-45A2-9981-4375FE388395}" sibTransId="{BCA77C4D-045E-4BB7-B00D-0A8157F1081C}"/>
    <dgm:cxn modelId="{FEF88EE9-7383-42D9-83B2-389576466412}" type="presOf" srcId="{1B388081-BA54-4FCC-BDEF-1782D7A9C122}" destId="{EC6ABBBA-86AD-4981-A51B-099C4C037A04}" srcOrd="0" destOrd="0" presId="urn:microsoft.com/office/officeart/2008/layout/BendingPictureCaption"/>
    <dgm:cxn modelId="{B07CA4F0-C172-47CD-9ADF-884AFC6C6FE9}" type="presOf" srcId="{E85A168B-D936-43DE-9040-90C28FB5F2FA}" destId="{12C95D32-C03B-4E46-AC7C-4E15E8B9C660}" srcOrd="0" destOrd="0" presId="urn:microsoft.com/office/officeart/2008/layout/BendingPictureCaption"/>
    <dgm:cxn modelId="{9C76E6FD-495B-4068-B138-9684BD0EB261}" srcId="{51494A53-1030-434D-A1AC-FCFA32E1D647}" destId="{1B388081-BA54-4FCC-BDEF-1782D7A9C122}" srcOrd="1" destOrd="0" parTransId="{706C7666-98B2-4452-A398-73FA8ED1C38A}" sibTransId="{AAD7054A-5377-49A5-857E-415F91DF6FE9}"/>
    <dgm:cxn modelId="{21FB52FF-98A0-4437-A824-BE9FEF587447}" srcId="{51494A53-1030-434D-A1AC-FCFA32E1D647}" destId="{A1C4DABA-A0F9-4988-A4D9-FE6A63E949AA}" srcOrd="4" destOrd="0" parTransId="{0407735A-C25E-4FFB-89DA-C72C1484DD50}" sibTransId="{31ABB573-4B1C-440B-ACF1-1DD590484753}"/>
    <dgm:cxn modelId="{7688BD9A-6CD2-4EF2-B3D9-2D0B3D4431DE}" type="presParOf" srcId="{29227B9E-D4ED-46EC-8B74-976727EDFEBF}" destId="{6A128D8C-B8A6-49C1-B21D-2DB472457AF9}" srcOrd="0" destOrd="0" presId="urn:microsoft.com/office/officeart/2008/layout/BendingPictureCaption"/>
    <dgm:cxn modelId="{279F78D6-12F0-4409-8A7B-B4AFD7FB905F}" type="presParOf" srcId="{6A128D8C-B8A6-49C1-B21D-2DB472457AF9}" destId="{940B4B35-67CA-4746-AE82-B38EE1E73D2D}" srcOrd="0" destOrd="0" presId="urn:microsoft.com/office/officeart/2008/layout/BendingPictureCaption"/>
    <dgm:cxn modelId="{B74E0876-435F-46C6-9113-E17BC1B69754}" type="presParOf" srcId="{6A128D8C-B8A6-49C1-B21D-2DB472457AF9}" destId="{CAFFC643-D7C0-43ED-93A0-8C16808749F7}" srcOrd="1" destOrd="0" presId="urn:microsoft.com/office/officeart/2008/layout/BendingPictureCaption"/>
    <dgm:cxn modelId="{3C0F934D-B5DE-4B46-9D6A-7DA544C075CA}" type="presParOf" srcId="{29227B9E-D4ED-46EC-8B74-976727EDFEBF}" destId="{FD1B450E-5764-44B5-B136-649E053FD30A}" srcOrd="1" destOrd="0" presId="urn:microsoft.com/office/officeart/2008/layout/BendingPictureCaption"/>
    <dgm:cxn modelId="{294695BA-5116-4D9B-8A02-E506A7766EA9}" type="presParOf" srcId="{29227B9E-D4ED-46EC-8B74-976727EDFEBF}" destId="{F86981B6-9DAB-4801-BC06-A16C41C4A709}" srcOrd="2" destOrd="0" presId="urn:microsoft.com/office/officeart/2008/layout/BendingPictureCaption"/>
    <dgm:cxn modelId="{07DDB8B8-7634-4453-876A-BDF553D159C1}" type="presParOf" srcId="{F86981B6-9DAB-4801-BC06-A16C41C4A709}" destId="{26D5C42B-2343-4623-B947-2FA2D30104C9}" srcOrd="0" destOrd="0" presId="urn:microsoft.com/office/officeart/2008/layout/BendingPictureCaption"/>
    <dgm:cxn modelId="{C867A6B5-4E1A-4AE0-9A59-D0A3AE6BFE65}" type="presParOf" srcId="{F86981B6-9DAB-4801-BC06-A16C41C4A709}" destId="{EC6ABBBA-86AD-4981-A51B-099C4C037A04}" srcOrd="1" destOrd="0" presId="urn:microsoft.com/office/officeart/2008/layout/BendingPictureCaption"/>
    <dgm:cxn modelId="{A9E2DE9D-980E-45D1-8DCA-CD4F3E1BAFD6}" type="presParOf" srcId="{29227B9E-D4ED-46EC-8B74-976727EDFEBF}" destId="{A323E42F-B756-4615-8AD2-57311D006B51}" srcOrd="3" destOrd="0" presId="urn:microsoft.com/office/officeart/2008/layout/BendingPictureCaption"/>
    <dgm:cxn modelId="{03C64AA6-2B0B-465D-BD33-A989AA4C9073}" type="presParOf" srcId="{29227B9E-D4ED-46EC-8B74-976727EDFEBF}" destId="{E5833CA3-E2C6-4EA2-926E-CB7359A3B04A}" srcOrd="4" destOrd="0" presId="urn:microsoft.com/office/officeart/2008/layout/BendingPictureCaption"/>
    <dgm:cxn modelId="{1FE6C030-9D8C-4589-A97D-D488E2D3BF9F}" type="presParOf" srcId="{E5833CA3-E2C6-4EA2-926E-CB7359A3B04A}" destId="{7C9500B6-F9AC-4C0A-8739-4523D27A16FA}" srcOrd="0" destOrd="0" presId="urn:microsoft.com/office/officeart/2008/layout/BendingPictureCaption"/>
    <dgm:cxn modelId="{06A202F0-3694-4A85-B7AC-E7B1550093B3}" type="presParOf" srcId="{E5833CA3-E2C6-4EA2-926E-CB7359A3B04A}" destId="{7AB77C50-96CC-4B16-A208-C87D3833F8CE}" srcOrd="1" destOrd="0" presId="urn:microsoft.com/office/officeart/2008/layout/BendingPictureCaption"/>
    <dgm:cxn modelId="{E48A3142-B425-438E-A4B1-4346DD51F9CA}" type="presParOf" srcId="{29227B9E-D4ED-46EC-8B74-976727EDFEBF}" destId="{8F4F07AA-1C01-4352-AB26-BD5098A4A6E8}" srcOrd="5" destOrd="0" presId="urn:microsoft.com/office/officeart/2008/layout/BendingPictureCaption"/>
    <dgm:cxn modelId="{DFE5010B-0CCF-4B4D-864F-22FAAF653F64}" type="presParOf" srcId="{29227B9E-D4ED-46EC-8B74-976727EDFEBF}" destId="{811CFBF9-F6AA-48E4-A1D4-0C0BCB014757}" srcOrd="6" destOrd="0" presId="urn:microsoft.com/office/officeart/2008/layout/BendingPictureCaption"/>
    <dgm:cxn modelId="{7922BFC4-EB74-4BBE-8B97-05AFF04D7F1C}" type="presParOf" srcId="{811CFBF9-F6AA-48E4-A1D4-0C0BCB014757}" destId="{0312ED7C-AC46-4433-B20A-055581E7322C}" srcOrd="0" destOrd="0" presId="urn:microsoft.com/office/officeart/2008/layout/BendingPictureCaption"/>
    <dgm:cxn modelId="{BBC5F81E-75C6-4809-8041-9C3031516D29}" type="presParOf" srcId="{811CFBF9-F6AA-48E4-A1D4-0C0BCB014757}" destId="{12C95D32-C03B-4E46-AC7C-4E15E8B9C660}" srcOrd="1" destOrd="0" presId="urn:microsoft.com/office/officeart/2008/layout/BendingPictureCaption"/>
    <dgm:cxn modelId="{B35ED5E1-3B36-4F92-A124-9010F3FEAD1A}" type="presParOf" srcId="{29227B9E-D4ED-46EC-8B74-976727EDFEBF}" destId="{9B42C8BE-52D8-49F9-AB0E-B91058F1C8EA}" srcOrd="7" destOrd="0" presId="urn:microsoft.com/office/officeart/2008/layout/BendingPictureCaption"/>
    <dgm:cxn modelId="{67694FFD-F1EE-45C2-A510-D705B2631E68}" type="presParOf" srcId="{29227B9E-D4ED-46EC-8B74-976727EDFEBF}" destId="{B8D26219-E2FE-4D66-99F2-900F97AEB893}" srcOrd="8" destOrd="0" presId="urn:microsoft.com/office/officeart/2008/layout/BendingPictureCaption"/>
    <dgm:cxn modelId="{4170F5D7-AC5F-42ED-8037-D67F57D7139E}" type="presParOf" srcId="{B8D26219-E2FE-4D66-99F2-900F97AEB893}" destId="{996A7393-C941-4D69-88FC-E11C98E29D41}" srcOrd="0" destOrd="0" presId="urn:microsoft.com/office/officeart/2008/layout/BendingPictureCaption"/>
    <dgm:cxn modelId="{750E58D0-B993-4A15-BF1E-326F3302A523}" type="presParOf" srcId="{B8D26219-E2FE-4D66-99F2-900F97AEB893}" destId="{5002B486-3BE5-4204-8827-2AC42FF66A4F}" srcOrd="1" destOrd="0" presId="urn:microsoft.com/office/officeart/2008/layout/BendingPictureCaption"/>
    <dgm:cxn modelId="{FC1F5664-98ED-431C-B3FB-83CB624369CB}" type="presParOf" srcId="{29227B9E-D4ED-46EC-8B74-976727EDFEBF}" destId="{B3A1E3B4-87D4-472B-B7B8-B92EB2F750EE}" srcOrd="9" destOrd="0" presId="urn:microsoft.com/office/officeart/2008/layout/BendingPictureCaption"/>
    <dgm:cxn modelId="{0C3F1F00-56FA-468D-A85D-C4373E5EE9F8}" type="presParOf" srcId="{29227B9E-D4ED-46EC-8B74-976727EDFEBF}" destId="{6E83C092-A85C-4FC1-87AD-7C8D55C586C0}" srcOrd="10" destOrd="0" presId="urn:microsoft.com/office/officeart/2008/layout/BendingPictureCaption"/>
    <dgm:cxn modelId="{FD1C3649-589A-4860-8399-0D591563C990}" type="presParOf" srcId="{6E83C092-A85C-4FC1-87AD-7C8D55C586C0}" destId="{FD45D618-EC98-4F4F-8FD6-407EF506F58E}" srcOrd="0" destOrd="0" presId="urn:microsoft.com/office/officeart/2008/layout/BendingPictureCaption"/>
    <dgm:cxn modelId="{B62754B3-B2F2-486A-A5EE-6495B880EE62}" type="presParOf" srcId="{6E83C092-A85C-4FC1-87AD-7C8D55C586C0}" destId="{77EFF3B2-49CB-4704-B70D-4B0C7EDB11A2}" srcOrd="1" destOrd="0" presId="urn:microsoft.com/office/officeart/2008/layout/BendingPictureCapti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67B2454-B816-4110-B039-5B96592259A4}" type="doc">
      <dgm:prSet loTypeId="urn:microsoft.com/office/officeart/2005/8/layout/StepDownProcess" loCatId="process" qsTypeId="urn:microsoft.com/office/officeart/2005/8/quickstyle/simple1" qsCatId="simple" csTypeId="urn:microsoft.com/office/officeart/2005/8/colors/colorful1" csCatId="colorful" phldr="1"/>
      <dgm:spPr/>
      <dgm:t>
        <a:bodyPr/>
        <a:lstStyle/>
        <a:p>
          <a:endParaRPr lang="en-US"/>
        </a:p>
      </dgm:t>
    </dgm:pt>
    <dgm:pt modelId="{2BA6F50E-EB81-44A5-BB02-7CA8A613BDA6}">
      <dgm:prSet/>
      <dgm:spPr/>
      <dgm:t>
        <a:bodyPr/>
        <a:lstStyle/>
        <a:p>
          <a:r>
            <a:rPr lang="en-US" dirty="0"/>
            <a:t>Test for influenza when influenza viruses are circulating in the community</a:t>
          </a:r>
        </a:p>
      </dgm:t>
    </dgm:pt>
    <dgm:pt modelId="{3F8F3973-3D71-4540-BE6C-361205130386}" type="parTrans" cxnId="{B082AA42-E7EE-4569-BCF4-9AF954AF7D21}">
      <dgm:prSet/>
      <dgm:spPr/>
      <dgm:t>
        <a:bodyPr/>
        <a:lstStyle/>
        <a:p>
          <a:endParaRPr lang="en-US"/>
        </a:p>
      </dgm:t>
    </dgm:pt>
    <dgm:pt modelId="{A7273F07-CBD6-487C-A49B-3A6F06AE3BA0}" type="sibTrans" cxnId="{B082AA42-E7EE-4569-BCF4-9AF954AF7D21}">
      <dgm:prSet/>
      <dgm:spPr/>
      <dgm:t>
        <a:bodyPr/>
        <a:lstStyle/>
        <a:p>
          <a:endParaRPr lang="en-US"/>
        </a:p>
      </dgm:t>
    </dgm:pt>
    <dgm:pt modelId="{AB2FF606-17F5-491B-9468-5235539909A8}">
      <dgm:prSet/>
      <dgm:spPr/>
      <dgm:t>
        <a:bodyPr/>
        <a:lstStyle/>
        <a:p>
          <a:r>
            <a:rPr lang="en-US" dirty="0"/>
            <a:t>Anti-influenza treatment in adults with CAP who test positive for influenza in the inpatient OR outpatient setting, independent of duration of illness before diagnosis</a:t>
          </a:r>
        </a:p>
      </dgm:t>
    </dgm:pt>
    <dgm:pt modelId="{AB53DA90-94D3-4B4B-9258-B22281CC0D7B}" type="parTrans" cxnId="{A9F71358-18F2-4055-AD15-929CC9A663F5}">
      <dgm:prSet/>
      <dgm:spPr/>
      <dgm:t>
        <a:bodyPr/>
        <a:lstStyle/>
        <a:p>
          <a:endParaRPr lang="en-US"/>
        </a:p>
      </dgm:t>
    </dgm:pt>
    <dgm:pt modelId="{BE6DC58B-7CF5-4A9E-B36C-33F39E2DB813}" type="sibTrans" cxnId="{A9F71358-18F2-4055-AD15-929CC9A663F5}">
      <dgm:prSet/>
      <dgm:spPr/>
      <dgm:t>
        <a:bodyPr/>
        <a:lstStyle/>
        <a:p>
          <a:endParaRPr lang="en-US"/>
        </a:p>
      </dgm:t>
    </dgm:pt>
    <dgm:pt modelId="{D2F6B670-0BB5-4412-9EA8-6BB629EB6175}">
      <dgm:prSet/>
      <dgm:spPr/>
      <dgm:t>
        <a:bodyPr/>
        <a:lstStyle/>
        <a:p>
          <a:r>
            <a:rPr lang="en-US" dirty="0"/>
            <a:t>Standard antibacterial treatment for adults with clinical and radiographic evidence of CAP who test positive for influenza in the inpatient and outpatient settings</a:t>
          </a:r>
        </a:p>
      </dgm:t>
    </dgm:pt>
    <dgm:pt modelId="{FD4C0788-4DCF-4C7D-AB56-968242B98A04}" type="parTrans" cxnId="{B6430B1C-09DE-4734-B715-32A26348E26F}">
      <dgm:prSet/>
      <dgm:spPr/>
      <dgm:t>
        <a:bodyPr/>
        <a:lstStyle/>
        <a:p>
          <a:endParaRPr lang="en-US"/>
        </a:p>
      </dgm:t>
    </dgm:pt>
    <dgm:pt modelId="{B8283E9C-1885-4A76-A35F-294E20FCB9CA}" type="sibTrans" cxnId="{B6430B1C-09DE-4734-B715-32A26348E26F}">
      <dgm:prSet/>
      <dgm:spPr/>
      <dgm:t>
        <a:bodyPr/>
        <a:lstStyle/>
        <a:p>
          <a:endParaRPr lang="en-US"/>
        </a:p>
      </dgm:t>
    </dgm:pt>
    <dgm:pt modelId="{3D4F4FE7-814E-453D-ACC1-78C0577BF1DA}" type="pres">
      <dgm:prSet presAssocID="{467B2454-B816-4110-B039-5B96592259A4}" presName="rootnode" presStyleCnt="0">
        <dgm:presLayoutVars>
          <dgm:chMax/>
          <dgm:chPref/>
          <dgm:dir/>
          <dgm:animLvl val="lvl"/>
        </dgm:presLayoutVars>
      </dgm:prSet>
      <dgm:spPr/>
    </dgm:pt>
    <dgm:pt modelId="{746253A5-8F07-4CD6-8E4B-E94D6ED7DB32}" type="pres">
      <dgm:prSet presAssocID="{2BA6F50E-EB81-44A5-BB02-7CA8A613BDA6}" presName="composite" presStyleCnt="0"/>
      <dgm:spPr/>
    </dgm:pt>
    <dgm:pt modelId="{0E540754-7F19-4AAC-A6A1-9568E4BA0622}" type="pres">
      <dgm:prSet presAssocID="{2BA6F50E-EB81-44A5-BB02-7CA8A613BDA6}" presName="bentUpArrow1" presStyleLbl="alignImgPlace1" presStyleIdx="0" presStyleCnt="2" custLinFactNeighborX="-53112"/>
      <dgm:spPr/>
    </dgm:pt>
    <dgm:pt modelId="{2EB72B10-42CD-42F8-B792-E255FCF3911E}" type="pres">
      <dgm:prSet presAssocID="{2BA6F50E-EB81-44A5-BB02-7CA8A613BDA6}" presName="ParentText" presStyleLbl="node1" presStyleIdx="0" presStyleCnt="3" custScaleX="256732">
        <dgm:presLayoutVars>
          <dgm:chMax val="1"/>
          <dgm:chPref val="1"/>
          <dgm:bulletEnabled val="1"/>
        </dgm:presLayoutVars>
      </dgm:prSet>
      <dgm:spPr/>
    </dgm:pt>
    <dgm:pt modelId="{46BE0C75-510B-4068-9561-C0FA2EF22BFE}" type="pres">
      <dgm:prSet presAssocID="{2BA6F50E-EB81-44A5-BB02-7CA8A613BDA6}" presName="ChildText" presStyleLbl="revTx" presStyleIdx="0" presStyleCnt="2">
        <dgm:presLayoutVars>
          <dgm:chMax val="0"/>
          <dgm:chPref val="0"/>
          <dgm:bulletEnabled val="1"/>
        </dgm:presLayoutVars>
      </dgm:prSet>
      <dgm:spPr/>
    </dgm:pt>
    <dgm:pt modelId="{6056D4EF-886A-465C-88C3-85ACF7A76B8D}" type="pres">
      <dgm:prSet presAssocID="{A7273F07-CBD6-487C-A49B-3A6F06AE3BA0}" presName="sibTrans" presStyleCnt="0"/>
      <dgm:spPr/>
    </dgm:pt>
    <dgm:pt modelId="{9A2E9678-F2E3-464B-BC22-0D50E52E29B9}" type="pres">
      <dgm:prSet presAssocID="{AB2FF606-17F5-491B-9468-5235539909A8}" presName="composite" presStyleCnt="0"/>
      <dgm:spPr/>
    </dgm:pt>
    <dgm:pt modelId="{EF57E24E-D861-4B6D-8735-51268E309599}" type="pres">
      <dgm:prSet presAssocID="{AB2FF606-17F5-491B-9468-5235539909A8}" presName="bentUpArrow1" presStyleLbl="alignImgPlace1" presStyleIdx="1" presStyleCnt="2" custLinFactNeighborX="-71627"/>
      <dgm:spPr/>
    </dgm:pt>
    <dgm:pt modelId="{688A923A-AF9A-42CD-8A67-A15F334250AE}" type="pres">
      <dgm:prSet presAssocID="{AB2FF606-17F5-491B-9468-5235539909A8}" presName="ParentText" presStyleLbl="node1" presStyleIdx="1" presStyleCnt="3" custScaleX="281049">
        <dgm:presLayoutVars>
          <dgm:chMax val="1"/>
          <dgm:chPref val="1"/>
          <dgm:bulletEnabled val="1"/>
        </dgm:presLayoutVars>
      </dgm:prSet>
      <dgm:spPr/>
    </dgm:pt>
    <dgm:pt modelId="{A88BF28D-7305-4458-B8BB-963372BE8649}" type="pres">
      <dgm:prSet presAssocID="{AB2FF606-17F5-491B-9468-5235539909A8}" presName="ChildText" presStyleLbl="revTx" presStyleIdx="1" presStyleCnt="2">
        <dgm:presLayoutVars>
          <dgm:chMax val="0"/>
          <dgm:chPref val="0"/>
          <dgm:bulletEnabled val="1"/>
        </dgm:presLayoutVars>
      </dgm:prSet>
      <dgm:spPr/>
    </dgm:pt>
    <dgm:pt modelId="{103777F4-1F20-4D11-93D8-FE9AC4C5106E}" type="pres">
      <dgm:prSet presAssocID="{BE6DC58B-7CF5-4A9E-B36C-33F39E2DB813}" presName="sibTrans" presStyleCnt="0"/>
      <dgm:spPr/>
    </dgm:pt>
    <dgm:pt modelId="{17976D67-C6B5-4DE3-949B-BB26CE02BA48}" type="pres">
      <dgm:prSet presAssocID="{D2F6B670-0BB5-4412-9EA8-6BB629EB6175}" presName="composite" presStyleCnt="0"/>
      <dgm:spPr/>
    </dgm:pt>
    <dgm:pt modelId="{50884214-B623-4BE5-B7D1-DC9837F1C2B0}" type="pres">
      <dgm:prSet presAssocID="{D2F6B670-0BB5-4412-9EA8-6BB629EB6175}" presName="ParentText" presStyleLbl="node1" presStyleIdx="2" presStyleCnt="3" custScaleX="304013">
        <dgm:presLayoutVars>
          <dgm:chMax val="1"/>
          <dgm:chPref val="1"/>
          <dgm:bulletEnabled val="1"/>
        </dgm:presLayoutVars>
      </dgm:prSet>
      <dgm:spPr/>
    </dgm:pt>
  </dgm:ptLst>
  <dgm:cxnLst>
    <dgm:cxn modelId="{B6430B1C-09DE-4734-B715-32A26348E26F}" srcId="{467B2454-B816-4110-B039-5B96592259A4}" destId="{D2F6B670-0BB5-4412-9EA8-6BB629EB6175}" srcOrd="2" destOrd="0" parTransId="{FD4C0788-4DCF-4C7D-AB56-968242B98A04}" sibTransId="{B8283E9C-1885-4A76-A35F-294E20FCB9CA}"/>
    <dgm:cxn modelId="{3093D522-7DA4-4F9E-962A-9EF951D46D63}" type="presOf" srcId="{2BA6F50E-EB81-44A5-BB02-7CA8A613BDA6}" destId="{2EB72B10-42CD-42F8-B792-E255FCF3911E}" srcOrd="0" destOrd="0" presId="urn:microsoft.com/office/officeart/2005/8/layout/StepDownProcess"/>
    <dgm:cxn modelId="{4BDC1125-94E8-40A9-9AEF-D2D11DAB0D75}" type="presOf" srcId="{D2F6B670-0BB5-4412-9EA8-6BB629EB6175}" destId="{50884214-B623-4BE5-B7D1-DC9837F1C2B0}" srcOrd="0" destOrd="0" presId="urn:microsoft.com/office/officeart/2005/8/layout/StepDownProcess"/>
    <dgm:cxn modelId="{B082AA42-E7EE-4569-BCF4-9AF954AF7D21}" srcId="{467B2454-B816-4110-B039-5B96592259A4}" destId="{2BA6F50E-EB81-44A5-BB02-7CA8A613BDA6}" srcOrd="0" destOrd="0" parTransId="{3F8F3973-3D71-4540-BE6C-361205130386}" sibTransId="{A7273F07-CBD6-487C-A49B-3A6F06AE3BA0}"/>
    <dgm:cxn modelId="{A9F71358-18F2-4055-AD15-929CC9A663F5}" srcId="{467B2454-B816-4110-B039-5B96592259A4}" destId="{AB2FF606-17F5-491B-9468-5235539909A8}" srcOrd="1" destOrd="0" parTransId="{AB53DA90-94D3-4B4B-9258-B22281CC0D7B}" sibTransId="{BE6DC58B-7CF5-4A9E-B36C-33F39E2DB813}"/>
    <dgm:cxn modelId="{E176B2B6-F5BE-4D28-976C-B0C1565BFCBB}" type="presOf" srcId="{467B2454-B816-4110-B039-5B96592259A4}" destId="{3D4F4FE7-814E-453D-ACC1-78C0577BF1DA}" srcOrd="0" destOrd="0" presId="urn:microsoft.com/office/officeart/2005/8/layout/StepDownProcess"/>
    <dgm:cxn modelId="{6B8D95F5-E96E-40B2-80F5-8EE48FD9659F}" type="presOf" srcId="{AB2FF606-17F5-491B-9468-5235539909A8}" destId="{688A923A-AF9A-42CD-8A67-A15F334250AE}" srcOrd="0" destOrd="0" presId="urn:microsoft.com/office/officeart/2005/8/layout/StepDownProcess"/>
    <dgm:cxn modelId="{EA55429D-99C4-4CDC-8B4C-F1DC0A4EFDFA}" type="presParOf" srcId="{3D4F4FE7-814E-453D-ACC1-78C0577BF1DA}" destId="{746253A5-8F07-4CD6-8E4B-E94D6ED7DB32}" srcOrd="0" destOrd="0" presId="urn:microsoft.com/office/officeart/2005/8/layout/StepDownProcess"/>
    <dgm:cxn modelId="{48CB03D0-5A19-420A-B82C-E70B69EEDFD8}" type="presParOf" srcId="{746253A5-8F07-4CD6-8E4B-E94D6ED7DB32}" destId="{0E540754-7F19-4AAC-A6A1-9568E4BA0622}" srcOrd="0" destOrd="0" presId="urn:microsoft.com/office/officeart/2005/8/layout/StepDownProcess"/>
    <dgm:cxn modelId="{F4A8A402-CFE5-4264-A03E-B8E831374653}" type="presParOf" srcId="{746253A5-8F07-4CD6-8E4B-E94D6ED7DB32}" destId="{2EB72B10-42CD-42F8-B792-E255FCF3911E}" srcOrd="1" destOrd="0" presId="urn:microsoft.com/office/officeart/2005/8/layout/StepDownProcess"/>
    <dgm:cxn modelId="{28EE1ADC-35EE-452F-962B-FBB4FD4B5FD3}" type="presParOf" srcId="{746253A5-8F07-4CD6-8E4B-E94D6ED7DB32}" destId="{46BE0C75-510B-4068-9561-C0FA2EF22BFE}" srcOrd="2" destOrd="0" presId="urn:microsoft.com/office/officeart/2005/8/layout/StepDownProcess"/>
    <dgm:cxn modelId="{22A32B8F-CBA5-48CD-B02A-D53B887F46B1}" type="presParOf" srcId="{3D4F4FE7-814E-453D-ACC1-78C0577BF1DA}" destId="{6056D4EF-886A-465C-88C3-85ACF7A76B8D}" srcOrd="1" destOrd="0" presId="urn:microsoft.com/office/officeart/2005/8/layout/StepDownProcess"/>
    <dgm:cxn modelId="{69455C1F-DABB-4FA0-B88D-2FF82C62C75E}" type="presParOf" srcId="{3D4F4FE7-814E-453D-ACC1-78C0577BF1DA}" destId="{9A2E9678-F2E3-464B-BC22-0D50E52E29B9}" srcOrd="2" destOrd="0" presId="urn:microsoft.com/office/officeart/2005/8/layout/StepDownProcess"/>
    <dgm:cxn modelId="{04A53BCB-EF2C-406D-9C3A-A118E25FBE70}" type="presParOf" srcId="{9A2E9678-F2E3-464B-BC22-0D50E52E29B9}" destId="{EF57E24E-D861-4B6D-8735-51268E309599}" srcOrd="0" destOrd="0" presId="urn:microsoft.com/office/officeart/2005/8/layout/StepDownProcess"/>
    <dgm:cxn modelId="{3835660F-F4A4-4611-9F87-53B4365E8D2A}" type="presParOf" srcId="{9A2E9678-F2E3-464B-BC22-0D50E52E29B9}" destId="{688A923A-AF9A-42CD-8A67-A15F334250AE}" srcOrd="1" destOrd="0" presId="urn:microsoft.com/office/officeart/2005/8/layout/StepDownProcess"/>
    <dgm:cxn modelId="{8A6DBE83-EA0D-4EF4-AA8D-DB3255C44948}" type="presParOf" srcId="{9A2E9678-F2E3-464B-BC22-0D50E52E29B9}" destId="{A88BF28D-7305-4458-B8BB-963372BE8649}" srcOrd="2" destOrd="0" presId="urn:microsoft.com/office/officeart/2005/8/layout/StepDownProcess"/>
    <dgm:cxn modelId="{53ABE257-AF8C-4D4B-B779-DE3210C6CF84}" type="presParOf" srcId="{3D4F4FE7-814E-453D-ACC1-78C0577BF1DA}" destId="{103777F4-1F20-4D11-93D8-FE9AC4C5106E}" srcOrd="3" destOrd="0" presId="urn:microsoft.com/office/officeart/2005/8/layout/StepDownProcess"/>
    <dgm:cxn modelId="{9FC0233F-983D-46A2-8194-DB59DBE86579}" type="presParOf" srcId="{3D4F4FE7-814E-453D-ACC1-78C0577BF1DA}" destId="{17976D67-C6B5-4DE3-949B-BB26CE02BA48}" srcOrd="4" destOrd="0" presId="urn:microsoft.com/office/officeart/2005/8/layout/StepDownProcess"/>
    <dgm:cxn modelId="{DA993782-C8F7-4FF7-B7DE-6DB5F606051E}" type="presParOf" srcId="{17976D67-C6B5-4DE3-949B-BB26CE02BA48}" destId="{50884214-B623-4BE5-B7D1-DC9837F1C2B0}"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6AB58E7-0A02-4F01-9EFC-C4F558494269}" type="doc">
      <dgm:prSet loTypeId="urn:microsoft.com/office/officeart/2005/8/layout/vList2" loCatId="list" qsTypeId="urn:microsoft.com/office/officeart/2005/8/quickstyle/simple1" qsCatId="simple" csTypeId="urn:microsoft.com/office/officeart/2005/8/colors/accent3_3" csCatId="accent3" phldr="1"/>
      <dgm:spPr/>
      <dgm:t>
        <a:bodyPr/>
        <a:lstStyle/>
        <a:p>
          <a:endParaRPr lang="en-US"/>
        </a:p>
      </dgm:t>
    </dgm:pt>
    <dgm:pt modelId="{8BFBF24C-7279-414E-AE5E-8CED2D1D6D86}">
      <dgm:prSet/>
      <dgm:spPr/>
      <dgm:t>
        <a:bodyPr/>
        <a:lstStyle/>
        <a:p>
          <a:r>
            <a:rPr lang="en-US" dirty="0"/>
            <a:t>Screen for and treat ASB in pregnant women</a:t>
          </a:r>
        </a:p>
      </dgm:t>
    </dgm:pt>
    <dgm:pt modelId="{CBBDE417-F5DD-4647-B16D-27FD4FA6304D}" type="parTrans" cxnId="{5AE3B077-1967-4905-9364-3ED7D5DD274F}">
      <dgm:prSet/>
      <dgm:spPr/>
      <dgm:t>
        <a:bodyPr/>
        <a:lstStyle/>
        <a:p>
          <a:endParaRPr lang="en-US"/>
        </a:p>
      </dgm:t>
    </dgm:pt>
    <dgm:pt modelId="{B6216FFE-DC4F-4A30-91D1-1A54538E196E}" type="sibTrans" cxnId="{5AE3B077-1967-4905-9364-3ED7D5DD274F}">
      <dgm:prSet/>
      <dgm:spPr/>
      <dgm:t>
        <a:bodyPr/>
        <a:lstStyle/>
        <a:p>
          <a:endParaRPr lang="en-US"/>
        </a:p>
      </dgm:t>
    </dgm:pt>
    <dgm:pt modelId="{FBA6BCC8-443E-4A86-8577-284845367884}">
      <dgm:prSet/>
      <dgm:spPr/>
      <dgm:t>
        <a:bodyPr/>
        <a:lstStyle/>
        <a:p>
          <a:r>
            <a:rPr lang="en-US" dirty="0"/>
            <a:t>Randomized studies from the 1960s to 1980s uniformly reported that antimicrobial treatment decreased the incidence of pyelonephritis from 20%–35% to 1%–4%</a:t>
          </a:r>
        </a:p>
      </dgm:t>
    </dgm:pt>
    <dgm:pt modelId="{81F346D3-8570-4175-8F79-652F80B2943B}" type="parTrans" cxnId="{B5068A8E-F43E-4327-BB45-4DCFB801BDBA}">
      <dgm:prSet/>
      <dgm:spPr/>
      <dgm:t>
        <a:bodyPr/>
        <a:lstStyle/>
        <a:p>
          <a:endParaRPr lang="en-US"/>
        </a:p>
      </dgm:t>
    </dgm:pt>
    <dgm:pt modelId="{E4370D47-BA4B-45E5-BA09-1F7F38D5CFE8}" type="sibTrans" cxnId="{B5068A8E-F43E-4327-BB45-4DCFB801BDBA}">
      <dgm:prSet/>
      <dgm:spPr/>
      <dgm:t>
        <a:bodyPr/>
        <a:lstStyle/>
        <a:p>
          <a:endParaRPr lang="en-US"/>
        </a:p>
      </dgm:t>
    </dgm:pt>
    <dgm:pt modelId="{B9AC45FB-E72D-41B6-94D5-232E2E64252F}">
      <dgm:prSet/>
      <dgm:spPr/>
      <dgm:t>
        <a:bodyPr/>
        <a:lstStyle/>
        <a:p>
          <a:r>
            <a:rPr lang="en-US" dirty="0"/>
            <a:t>2015 prospective study in Netherlands suggested that nontreatment of ASB may be an acceptable option for selected low-risk women</a:t>
          </a:r>
        </a:p>
      </dgm:t>
    </dgm:pt>
    <dgm:pt modelId="{2D74854E-7EA1-4262-9DAC-12CE3C5C6CAE}" type="parTrans" cxnId="{8585EBF0-B701-427F-BE0D-345642F06453}">
      <dgm:prSet/>
      <dgm:spPr/>
      <dgm:t>
        <a:bodyPr/>
        <a:lstStyle/>
        <a:p>
          <a:endParaRPr lang="en-US"/>
        </a:p>
      </dgm:t>
    </dgm:pt>
    <dgm:pt modelId="{064FBB63-7229-4FC7-BD24-2E83F166AF04}" type="sibTrans" cxnId="{8585EBF0-B701-427F-BE0D-345642F06453}">
      <dgm:prSet/>
      <dgm:spPr/>
      <dgm:t>
        <a:bodyPr/>
        <a:lstStyle/>
        <a:p>
          <a:endParaRPr lang="en-US"/>
        </a:p>
      </dgm:t>
    </dgm:pt>
    <dgm:pt modelId="{E83D1910-05F7-4809-8710-0A76954414EF}">
      <dgm:prSet/>
      <dgm:spPr/>
      <dgm:t>
        <a:bodyPr/>
        <a:lstStyle/>
        <a:p>
          <a:r>
            <a:rPr lang="en-US" dirty="0"/>
            <a:t>Antimicrobials probably reduce the risk of pyelonephritis and may reduce the risk of low birth weight</a:t>
          </a:r>
        </a:p>
      </dgm:t>
    </dgm:pt>
    <dgm:pt modelId="{7ED95CC1-E27E-44BD-93CA-ABC9305D0E26}" type="parTrans" cxnId="{6B24357E-EF2C-44EE-BE97-F5873C61C29F}">
      <dgm:prSet/>
      <dgm:spPr/>
      <dgm:t>
        <a:bodyPr/>
        <a:lstStyle/>
        <a:p>
          <a:endParaRPr lang="en-US"/>
        </a:p>
      </dgm:t>
    </dgm:pt>
    <dgm:pt modelId="{143CDE16-5924-44AB-B1D4-FB1AC0F170AE}" type="sibTrans" cxnId="{6B24357E-EF2C-44EE-BE97-F5873C61C29F}">
      <dgm:prSet/>
      <dgm:spPr/>
      <dgm:t>
        <a:bodyPr/>
        <a:lstStyle/>
        <a:p>
          <a:endParaRPr lang="en-US"/>
        </a:p>
      </dgm:t>
    </dgm:pt>
    <dgm:pt modelId="{1A1C9C84-8B7E-464D-9E96-987726A9F666}">
      <dgm:prSet/>
      <dgm:spPr/>
      <dgm:t>
        <a:bodyPr/>
        <a:lstStyle/>
        <a:p>
          <a:r>
            <a:rPr lang="en-US" dirty="0"/>
            <a:t>May also reduce the risk of preterm labor</a:t>
          </a:r>
        </a:p>
      </dgm:t>
    </dgm:pt>
    <dgm:pt modelId="{3F7E17E0-1AEC-47FA-A9AF-64C431DB10ED}" type="parTrans" cxnId="{BDB4E645-1B4B-412C-81B2-76EEB4CFC3CF}">
      <dgm:prSet/>
      <dgm:spPr/>
      <dgm:t>
        <a:bodyPr/>
        <a:lstStyle/>
        <a:p>
          <a:endParaRPr lang="en-US"/>
        </a:p>
      </dgm:t>
    </dgm:pt>
    <dgm:pt modelId="{3E0B161F-2132-479C-928E-BCD64131BEC3}" type="sibTrans" cxnId="{BDB4E645-1B4B-412C-81B2-76EEB4CFC3CF}">
      <dgm:prSet/>
      <dgm:spPr/>
      <dgm:t>
        <a:bodyPr/>
        <a:lstStyle/>
        <a:p>
          <a:endParaRPr lang="en-US"/>
        </a:p>
      </dgm:t>
    </dgm:pt>
    <dgm:pt modelId="{85E3D77D-D0C4-4635-9E87-8B7482E74E77}">
      <dgm:prSet/>
      <dgm:spPr/>
      <dgm:t>
        <a:bodyPr/>
        <a:lstStyle/>
        <a:p>
          <a:r>
            <a:rPr lang="en-US" dirty="0"/>
            <a:t>Recommend 4 to 7 days of antimicrobial therapy </a:t>
          </a:r>
        </a:p>
      </dgm:t>
    </dgm:pt>
    <dgm:pt modelId="{ED321954-9D6B-4C10-8B8C-BC46DABDD9FC}" type="parTrans" cxnId="{D07EFD83-35D9-48C9-8292-63EB3B0F9D61}">
      <dgm:prSet/>
      <dgm:spPr/>
      <dgm:t>
        <a:bodyPr/>
        <a:lstStyle/>
        <a:p>
          <a:endParaRPr lang="en-US"/>
        </a:p>
      </dgm:t>
    </dgm:pt>
    <dgm:pt modelId="{5C5B402F-1AF5-450E-AE0C-1FFE7E7C4A27}" type="sibTrans" cxnId="{D07EFD83-35D9-48C9-8292-63EB3B0F9D61}">
      <dgm:prSet/>
      <dgm:spPr/>
      <dgm:t>
        <a:bodyPr/>
        <a:lstStyle/>
        <a:p>
          <a:endParaRPr lang="en-US"/>
        </a:p>
      </dgm:t>
    </dgm:pt>
    <dgm:pt modelId="{DB2DDF3C-F38B-4D6B-8602-7960D5260A81}" type="pres">
      <dgm:prSet presAssocID="{66AB58E7-0A02-4F01-9EFC-C4F558494269}" presName="linear" presStyleCnt="0">
        <dgm:presLayoutVars>
          <dgm:animLvl val="lvl"/>
          <dgm:resizeHandles val="exact"/>
        </dgm:presLayoutVars>
      </dgm:prSet>
      <dgm:spPr/>
    </dgm:pt>
    <dgm:pt modelId="{F83ABAAB-DE77-4093-B2EA-AD2E9B429AFB}" type="pres">
      <dgm:prSet presAssocID="{8BFBF24C-7279-414E-AE5E-8CED2D1D6D86}" presName="parentText" presStyleLbl="node1" presStyleIdx="0" presStyleCnt="1">
        <dgm:presLayoutVars>
          <dgm:chMax val="0"/>
          <dgm:bulletEnabled val="1"/>
        </dgm:presLayoutVars>
      </dgm:prSet>
      <dgm:spPr/>
    </dgm:pt>
    <dgm:pt modelId="{7E77BDBB-E7A5-4BE6-A943-3DC3E8E28FF8}" type="pres">
      <dgm:prSet presAssocID="{8BFBF24C-7279-414E-AE5E-8CED2D1D6D86}" presName="childText" presStyleLbl="revTx" presStyleIdx="0" presStyleCnt="1">
        <dgm:presLayoutVars>
          <dgm:bulletEnabled val="1"/>
        </dgm:presLayoutVars>
      </dgm:prSet>
      <dgm:spPr/>
    </dgm:pt>
  </dgm:ptLst>
  <dgm:cxnLst>
    <dgm:cxn modelId="{3FC8C71C-4514-4AD2-8093-B38D78AB58F5}" type="presOf" srcId="{85E3D77D-D0C4-4635-9E87-8B7482E74E77}" destId="{7E77BDBB-E7A5-4BE6-A943-3DC3E8E28FF8}" srcOrd="0" destOrd="4" presId="urn:microsoft.com/office/officeart/2005/8/layout/vList2"/>
    <dgm:cxn modelId="{A88E9364-D898-4138-AB3D-19E5F516B1DF}" type="presOf" srcId="{FBA6BCC8-443E-4A86-8577-284845367884}" destId="{7E77BDBB-E7A5-4BE6-A943-3DC3E8E28FF8}" srcOrd="0" destOrd="0" presId="urn:microsoft.com/office/officeart/2005/8/layout/vList2"/>
    <dgm:cxn modelId="{BDB4E645-1B4B-412C-81B2-76EEB4CFC3CF}" srcId="{E83D1910-05F7-4809-8710-0A76954414EF}" destId="{1A1C9C84-8B7E-464D-9E96-987726A9F666}" srcOrd="0" destOrd="0" parTransId="{3F7E17E0-1AEC-47FA-A9AF-64C431DB10ED}" sibTransId="{3E0B161F-2132-479C-928E-BCD64131BEC3}"/>
    <dgm:cxn modelId="{5AE3B077-1967-4905-9364-3ED7D5DD274F}" srcId="{66AB58E7-0A02-4F01-9EFC-C4F558494269}" destId="{8BFBF24C-7279-414E-AE5E-8CED2D1D6D86}" srcOrd="0" destOrd="0" parTransId="{CBBDE417-F5DD-4647-B16D-27FD4FA6304D}" sibTransId="{B6216FFE-DC4F-4A30-91D1-1A54538E196E}"/>
    <dgm:cxn modelId="{6B24357E-EF2C-44EE-BE97-F5873C61C29F}" srcId="{8BFBF24C-7279-414E-AE5E-8CED2D1D6D86}" destId="{E83D1910-05F7-4809-8710-0A76954414EF}" srcOrd="2" destOrd="0" parTransId="{7ED95CC1-E27E-44BD-93CA-ABC9305D0E26}" sibTransId="{143CDE16-5924-44AB-B1D4-FB1AC0F170AE}"/>
    <dgm:cxn modelId="{D07EFD83-35D9-48C9-8292-63EB3B0F9D61}" srcId="{E83D1910-05F7-4809-8710-0A76954414EF}" destId="{85E3D77D-D0C4-4635-9E87-8B7482E74E77}" srcOrd="1" destOrd="0" parTransId="{ED321954-9D6B-4C10-8B8C-BC46DABDD9FC}" sibTransId="{5C5B402F-1AF5-450E-AE0C-1FFE7E7C4A27}"/>
    <dgm:cxn modelId="{B5068A8E-F43E-4327-BB45-4DCFB801BDBA}" srcId="{8BFBF24C-7279-414E-AE5E-8CED2D1D6D86}" destId="{FBA6BCC8-443E-4A86-8577-284845367884}" srcOrd="0" destOrd="0" parTransId="{81F346D3-8570-4175-8F79-652F80B2943B}" sibTransId="{E4370D47-BA4B-45E5-BA09-1F7F38D5CFE8}"/>
    <dgm:cxn modelId="{D0B3DBB2-4C9C-42AB-B56A-1E335C82E1EC}" type="presOf" srcId="{66AB58E7-0A02-4F01-9EFC-C4F558494269}" destId="{DB2DDF3C-F38B-4D6B-8602-7960D5260A81}" srcOrd="0" destOrd="0" presId="urn:microsoft.com/office/officeart/2005/8/layout/vList2"/>
    <dgm:cxn modelId="{885E99B7-5495-43D3-8817-C4EF6F47007E}" type="presOf" srcId="{E83D1910-05F7-4809-8710-0A76954414EF}" destId="{7E77BDBB-E7A5-4BE6-A943-3DC3E8E28FF8}" srcOrd="0" destOrd="2" presId="urn:microsoft.com/office/officeart/2005/8/layout/vList2"/>
    <dgm:cxn modelId="{AFD51FE4-FBB1-483A-A3CF-7975CC18AA4A}" type="presOf" srcId="{B9AC45FB-E72D-41B6-94D5-232E2E64252F}" destId="{7E77BDBB-E7A5-4BE6-A943-3DC3E8E28FF8}" srcOrd="0" destOrd="1" presId="urn:microsoft.com/office/officeart/2005/8/layout/vList2"/>
    <dgm:cxn modelId="{B19D28EC-46FB-4D6A-BF5D-1ACE38FC8ADC}" type="presOf" srcId="{1A1C9C84-8B7E-464D-9E96-987726A9F666}" destId="{7E77BDBB-E7A5-4BE6-A943-3DC3E8E28FF8}" srcOrd="0" destOrd="3" presId="urn:microsoft.com/office/officeart/2005/8/layout/vList2"/>
    <dgm:cxn modelId="{8585EBF0-B701-427F-BE0D-345642F06453}" srcId="{8BFBF24C-7279-414E-AE5E-8CED2D1D6D86}" destId="{B9AC45FB-E72D-41B6-94D5-232E2E64252F}" srcOrd="1" destOrd="0" parTransId="{2D74854E-7EA1-4262-9DAC-12CE3C5C6CAE}" sibTransId="{064FBB63-7229-4FC7-BD24-2E83F166AF04}"/>
    <dgm:cxn modelId="{22A006F6-0462-41C5-9CCA-D9D0586B122D}" type="presOf" srcId="{8BFBF24C-7279-414E-AE5E-8CED2D1D6D86}" destId="{F83ABAAB-DE77-4093-B2EA-AD2E9B429AFB}" srcOrd="0" destOrd="0" presId="urn:microsoft.com/office/officeart/2005/8/layout/vList2"/>
    <dgm:cxn modelId="{C80ECC7D-AEED-40AA-B160-4D55A211F712}" type="presParOf" srcId="{DB2DDF3C-F38B-4D6B-8602-7960D5260A81}" destId="{F83ABAAB-DE77-4093-B2EA-AD2E9B429AFB}" srcOrd="0" destOrd="0" presId="urn:microsoft.com/office/officeart/2005/8/layout/vList2"/>
    <dgm:cxn modelId="{ABA9746A-C4AC-4338-A121-B34C90AB0E44}" type="presParOf" srcId="{DB2DDF3C-F38B-4D6B-8602-7960D5260A81}" destId="{7E77BDBB-E7A5-4BE6-A943-3DC3E8E28FF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14763BC-6083-4A84-98B3-1077226C933E}" type="doc">
      <dgm:prSet loTypeId="urn:microsoft.com/office/officeart/2005/8/layout/vList2" loCatId="list" qsTypeId="urn:microsoft.com/office/officeart/2005/8/quickstyle/simple1" qsCatId="simple" csTypeId="urn:microsoft.com/office/officeart/2005/8/colors/accent4_2" csCatId="accent4" phldr="1"/>
      <dgm:spPr/>
      <dgm:t>
        <a:bodyPr/>
        <a:lstStyle/>
        <a:p>
          <a:endParaRPr lang="en-US"/>
        </a:p>
      </dgm:t>
    </dgm:pt>
    <dgm:pt modelId="{31C2AB4C-144C-423C-BCC8-EBE709DCAC66}">
      <dgm:prSet custT="1"/>
      <dgm:spPr/>
      <dgm:t>
        <a:bodyPr/>
        <a:lstStyle/>
        <a:p>
          <a:r>
            <a:rPr lang="en-US" sz="3600" dirty="0"/>
            <a:t>Careful observation rather than antimicrobial therapy in patients: </a:t>
          </a:r>
        </a:p>
      </dgm:t>
    </dgm:pt>
    <dgm:pt modelId="{3F87677B-D42B-4F62-A7EB-B9F4908D3430}" type="parTrans" cxnId="{8AAE1D88-7289-4C5E-8763-FDCC102A0EC5}">
      <dgm:prSet/>
      <dgm:spPr/>
      <dgm:t>
        <a:bodyPr/>
        <a:lstStyle/>
        <a:p>
          <a:endParaRPr lang="en-US"/>
        </a:p>
      </dgm:t>
    </dgm:pt>
    <dgm:pt modelId="{02A2D5BD-5779-4F30-B44D-2BA8E8983499}" type="sibTrans" cxnId="{8AAE1D88-7289-4C5E-8763-FDCC102A0EC5}">
      <dgm:prSet/>
      <dgm:spPr/>
      <dgm:t>
        <a:bodyPr/>
        <a:lstStyle/>
        <a:p>
          <a:endParaRPr lang="en-US"/>
        </a:p>
      </dgm:t>
    </dgm:pt>
    <dgm:pt modelId="{4E55ADA0-EEE2-4AB3-B80C-5FE00E66746E}">
      <dgm:prSet/>
      <dgm:spPr/>
      <dgm:t>
        <a:bodyPr/>
        <a:lstStyle/>
        <a:p>
          <a:r>
            <a:rPr lang="en-US"/>
            <a:t>With delirium (acute mental status change, confusion) and without local genitourinary symptoms or other systemic signs of infection</a:t>
          </a:r>
        </a:p>
      </dgm:t>
    </dgm:pt>
    <dgm:pt modelId="{260C2E4A-EA54-4FFD-9915-8BF50F1C1C72}" type="parTrans" cxnId="{7A15668E-5D1C-4D81-A99D-26EF17099278}">
      <dgm:prSet/>
      <dgm:spPr/>
      <dgm:t>
        <a:bodyPr/>
        <a:lstStyle/>
        <a:p>
          <a:endParaRPr lang="en-US"/>
        </a:p>
      </dgm:t>
    </dgm:pt>
    <dgm:pt modelId="{42FF13B4-63D6-4132-9304-47B1297C820E}" type="sibTrans" cxnId="{7A15668E-5D1C-4D81-A99D-26EF17099278}">
      <dgm:prSet/>
      <dgm:spPr/>
      <dgm:t>
        <a:bodyPr/>
        <a:lstStyle/>
        <a:p>
          <a:endParaRPr lang="en-US"/>
        </a:p>
      </dgm:t>
    </dgm:pt>
    <dgm:pt modelId="{128E0B49-7677-4B03-BA2B-20C7186C38AE}">
      <dgm:prSet/>
      <dgm:spPr/>
      <dgm:t>
        <a:bodyPr/>
        <a:lstStyle/>
        <a:p>
          <a:r>
            <a:rPr lang="en-US" dirty="0"/>
            <a:t>Who experience a fall </a:t>
          </a:r>
        </a:p>
      </dgm:t>
    </dgm:pt>
    <dgm:pt modelId="{327C0E69-CFAF-4006-806A-CA4F67DA970C}" type="parTrans" cxnId="{687F10AB-86E8-4310-8CCD-A59A5A68522E}">
      <dgm:prSet/>
      <dgm:spPr/>
      <dgm:t>
        <a:bodyPr/>
        <a:lstStyle/>
        <a:p>
          <a:endParaRPr lang="en-US"/>
        </a:p>
      </dgm:t>
    </dgm:pt>
    <dgm:pt modelId="{26DFE46D-4690-443F-A7B1-FB782F5CD017}" type="sibTrans" cxnId="{687F10AB-86E8-4310-8CCD-A59A5A68522E}">
      <dgm:prSet/>
      <dgm:spPr/>
      <dgm:t>
        <a:bodyPr/>
        <a:lstStyle/>
        <a:p>
          <a:endParaRPr lang="en-US"/>
        </a:p>
      </dgm:t>
    </dgm:pt>
    <dgm:pt modelId="{66451401-88F1-4F5B-9BB5-D321AFF418CD}">
      <dgm:prSet/>
      <dgm:spPr/>
      <dgm:t>
        <a:bodyPr/>
        <a:lstStyle/>
        <a:p>
          <a:r>
            <a:rPr lang="en-US" dirty="0"/>
            <a:t>Treatment of ASB in patients with delirium has not been shown to have any beneficial impact in clinical outcomes compared to no treatment, including reducing severity or duration of delirium and reducing risk of sepsis, death, or hospitalizations</a:t>
          </a:r>
        </a:p>
      </dgm:t>
    </dgm:pt>
    <dgm:pt modelId="{515F4416-8405-4AF2-9839-A87C47F04473}" type="parTrans" cxnId="{C10CD01F-748A-4B23-94FB-DE22E7A2DFA5}">
      <dgm:prSet/>
      <dgm:spPr/>
      <dgm:t>
        <a:bodyPr/>
        <a:lstStyle/>
        <a:p>
          <a:endParaRPr lang="en-US"/>
        </a:p>
      </dgm:t>
    </dgm:pt>
    <dgm:pt modelId="{8E442E78-3605-479A-AD5A-741A32C4066B}" type="sibTrans" cxnId="{C10CD01F-748A-4B23-94FB-DE22E7A2DFA5}">
      <dgm:prSet/>
      <dgm:spPr/>
      <dgm:t>
        <a:bodyPr/>
        <a:lstStyle/>
        <a:p>
          <a:endParaRPr lang="en-US"/>
        </a:p>
      </dgm:t>
    </dgm:pt>
    <dgm:pt modelId="{A4DB92FC-ACCD-4460-87C5-B0D92C4E2C5C}" type="pres">
      <dgm:prSet presAssocID="{414763BC-6083-4A84-98B3-1077226C933E}" presName="linear" presStyleCnt="0">
        <dgm:presLayoutVars>
          <dgm:animLvl val="lvl"/>
          <dgm:resizeHandles val="exact"/>
        </dgm:presLayoutVars>
      </dgm:prSet>
      <dgm:spPr/>
    </dgm:pt>
    <dgm:pt modelId="{1ED137E1-2312-4E31-AE10-122515B1F483}" type="pres">
      <dgm:prSet presAssocID="{31C2AB4C-144C-423C-BCC8-EBE709DCAC66}" presName="parentText" presStyleLbl="node1" presStyleIdx="0" presStyleCnt="1">
        <dgm:presLayoutVars>
          <dgm:chMax val="0"/>
          <dgm:bulletEnabled val="1"/>
        </dgm:presLayoutVars>
      </dgm:prSet>
      <dgm:spPr/>
    </dgm:pt>
    <dgm:pt modelId="{C1705A73-B109-43E1-98B2-4D6FA589685A}" type="pres">
      <dgm:prSet presAssocID="{31C2AB4C-144C-423C-BCC8-EBE709DCAC66}" presName="childText" presStyleLbl="revTx" presStyleIdx="0" presStyleCnt="1">
        <dgm:presLayoutVars>
          <dgm:bulletEnabled val="1"/>
        </dgm:presLayoutVars>
      </dgm:prSet>
      <dgm:spPr/>
    </dgm:pt>
  </dgm:ptLst>
  <dgm:cxnLst>
    <dgm:cxn modelId="{7269C611-F516-4F70-BE54-0F01048A8D56}" type="presOf" srcId="{128E0B49-7677-4B03-BA2B-20C7186C38AE}" destId="{C1705A73-B109-43E1-98B2-4D6FA589685A}" srcOrd="0" destOrd="1" presId="urn:microsoft.com/office/officeart/2005/8/layout/vList2"/>
    <dgm:cxn modelId="{C10CD01F-748A-4B23-94FB-DE22E7A2DFA5}" srcId="{31C2AB4C-144C-423C-BCC8-EBE709DCAC66}" destId="{66451401-88F1-4F5B-9BB5-D321AFF418CD}" srcOrd="2" destOrd="0" parTransId="{515F4416-8405-4AF2-9839-A87C47F04473}" sibTransId="{8E442E78-3605-479A-AD5A-741A32C4066B}"/>
    <dgm:cxn modelId="{9DCC2A37-C074-41B2-BE33-C5981C390D47}" type="presOf" srcId="{414763BC-6083-4A84-98B3-1077226C933E}" destId="{A4DB92FC-ACCD-4460-87C5-B0D92C4E2C5C}" srcOrd="0" destOrd="0" presId="urn:microsoft.com/office/officeart/2005/8/layout/vList2"/>
    <dgm:cxn modelId="{A6B14C7F-0114-4A70-9157-4701B2448316}" type="presOf" srcId="{31C2AB4C-144C-423C-BCC8-EBE709DCAC66}" destId="{1ED137E1-2312-4E31-AE10-122515B1F483}" srcOrd="0" destOrd="0" presId="urn:microsoft.com/office/officeart/2005/8/layout/vList2"/>
    <dgm:cxn modelId="{8AAE1D88-7289-4C5E-8763-FDCC102A0EC5}" srcId="{414763BC-6083-4A84-98B3-1077226C933E}" destId="{31C2AB4C-144C-423C-BCC8-EBE709DCAC66}" srcOrd="0" destOrd="0" parTransId="{3F87677B-D42B-4F62-A7EB-B9F4908D3430}" sibTransId="{02A2D5BD-5779-4F30-B44D-2BA8E8983499}"/>
    <dgm:cxn modelId="{7A15668E-5D1C-4D81-A99D-26EF17099278}" srcId="{31C2AB4C-144C-423C-BCC8-EBE709DCAC66}" destId="{4E55ADA0-EEE2-4AB3-B80C-5FE00E66746E}" srcOrd="0" destOrd="0" parTransId="{260C2E4A-EA54-4FFD-9915-8BF50F1C1C72}" sibTransId="{42FF13B4-63D6-4132-9304-47B1297C820E}"/>
    <dgm:cxn modelId="{F27C538E-EA56-439C-BD10-176CB11D9213}" type="presOf" srcId="{4E55ADA0-EEE2-4AB3-B80C-5FE00E66746E}" destId="{C1705A73-B109-43E1-98B2-4D6FA589685A}" srcOrd="0" destOrd="0" presId="urn:microsoft.com/office/officeart/2005/8/layout/vList2"/>
    <dgm:cxn modelId="{687F10AB-86E8-4310-8CCD-A59A5A68522E}" srcId="{31C2AB4C-144C-423C-BCC8-EBE709DCAC66}" destId="{128E0B49-7677-4B03-BA2B-20C7186C38AE}" srcOrd="1" destOrd="0" parTransId="{327C0E69-CFAF-4006-806A-CA4F67DA970C}" sibTransId="{26DFE46D-4690-443F-A7B1-FB782F5CD017}"/>
    <dgm:cxn modelId="{5D4DF3B3-029F-4F39-97BA-CA7D37E857C8}" type="presOf" srcId="{66451401-88F1-4F5B-9BB5-D321AFF418CD}" destId="{C1705A73-B109-43E1-98B2-4D6FA589685A}" srcOrd="0" destOrd="2" presId="urn:microsoft.com/office/officeart/2005/8/layout/vList2"/>
    <dgm:cxn modelId="{3ADD5B78-3050-4406-97E0-251350980771}" type="presParOf" srcId="{A4DB92FC-ACCD-4460-87C5-B0D92C4E2C5C}" destId="{1ED137E1-2312-4E31-AE10-122515B1F483}" srcOrd="0" destOrd="0" presId="urn:microsoft.com/office/officeart/2005/8/layout/vList2"/>
    <dgm:cxn modelId="{5EB3AEC7-FED6-47B4-A9AF-524C9BD6A97C}" type="presParOf" srcId="{A4DB92FC-ACCD-4460-87C5-B0D92C4E2C5C}" destId="{C1705A73-B109-43E1-98B2-4D6FA589685A}"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6C1BA54-646B-41E4-947E-3B5EAE47859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518EED2-758C-41CF-B6BE-B2FF46258457}">
      <dgm:prSet/>
      <dgm:spPr/>
      <dgm:t>
        <a:bodyPr/>
        <a:lstStyle/>
        <a:p>
          <a:r>
            <a:rPr lang="en-US" b="0" i="0" dirty="0"/>
            <a:t>No recommendation for or against screening for or treatment of ASB</a:t>
          </a:r>
          <a:endParaRPr lang="en-US" dirty="0"/>
        </a:p>
      </dgm:t>
    </dgm:pt>
    <dgm:pt modelId="{1B67109A-87A5-44A3-AB96-29718EF9A6C0}" type="parTrans" cxnId="{9466BFCF-9101-4AAA-9032-FD5888F79C1A}">
      <dgm:prSet/>
      <dgm:spPr/>
      <dgm:t>
        <a:bodyPr/>
        <a:lstStyle/>
        <a:p>
          <a:endParaRPr lang="en-US"/>
        </a:p>
      </dgm:t>
    </dgm:pt>
    <dgm:pt modelId="{E628D12D-B2D9-4EE2-BD63-F934E9C1AC45}" type="sibTrans" cxnId="{9466BFCF-9101-4AAA-9032-FD5888F79C1A}">
      <dgm:prSet/>
      <dgm:spPr/>
      <dgm:t>
        <a:bodyPr/>
        <a:lstStyle/>
        <a:p>
          <a:endParaRPr lang="en-US"/>
        </a:p>
      </dgm:t>
    </dgm:pt>
    <dgm:pt modelId="{589DFF86-DF85-4DBB-8099-76EAC8D732CB}">
      <dgm:prSet/>
      <dgm:spPr/>
      <dgm:t>
        <a:bodyPr/>
        <a:lstStyle/>
        <a:p>
          <a:r>
            <a:rPr lang="en-US"/>
            <a:t>H</a:t>
          </a:r>
          <a:r>
            <a:rPr lang="en-US" b="0" i="0"/>
            <a:t>igh-risk neutropenia (absolute neutrophil count &lt;100 cells/mm</a:t>
          </a:r>
          <a:r>
            <a:rPr lang="en-US" b="0" i="0" baseline="30000"/>
            <a:t>3</a:t>
          </a:r>
          <a:r>
            <a:rPr lang="en-US" b="0" i="0"/>
            <a:t>, ≥7 days’ duration following chemotherapy)</a:t>
          </a:r>
          <a:endParaRPr lang="en-US"/>
        </a:p>
      </dgm:t>
    </dgm:pt>
    <dgm:pt modelId="{A75EAF69-6892-453A-8810-E99B8D37AB6D}" type="parTrans" cxnId="{5DEA1FF6-607B-4198-94BC-D2F1B3B52831}">
      <dgm:prSet/>
      <dgm:spPr/>
      <dgm:t>
        <a:bodyPr/>
        <a:lstStyle/>
        <a:p>
          <a:endParaRPr lang="en-US"/>
        </a:p>
      </dgm:t>
    </dgm:pt>
    <dgm:pt modelId="{1496F243-C601-4D48-B48E-7088A68EEF9D}" type="sibTrans" cxnId="{5DEA1FF6-607B-4198-94BC-D2F1B3B52831}">
      <dgm:prSet/>
      <dgm:spPr/>
      <dgm:t>
        <a:bodyPr/>
        <a:lstStyle/>
        <a:p>
          <a:endParaRPr lang="en-US"/>
        </a:p>
      </dgm:t>
    </dgm:pt>
    <dgm:pt modelId="{048D2796-0EB0-415F-B437-2396CF9E28EF}">
      <dgm:prSet/>
      <dgm:spPr/>
      <dgm:t>
        <a:bodyPr/>
        <a:lstStyle/>
        <a:p>
          <a:r>
            <a:rPr lang="en-US"/>
            <a:t>Current management for patients with high-risk neutropenia typically includes prophylactic antimicrobial therapy</a:t>
          </a:r>
        </a:p>
      </dgm:t>
    </dgm:pt>
    <dgm:pt modelId="{541EBF0B-AEC0-4313-96E8-82B8BA6E678E}" type="parTrans" cxnId="{28D61A5C-F155-4BB9-A552-DF60681534E8}">
      <dgm:prSet/>
      <dgm:spPr/>
      <dgm:t>
        <a:bodyPr/>
        <a:lstStyle/>
        <a:p>
          <a:endParaRPr lang="en-US"/>
        </a:p>
      </dgm:t>
    </dgm:pt>
    <dgm:pt modelId="{411555C6-9E42-4273-A4E1-9BF9A0514D65}" type="sibTrans" cxnId="{28D61A5C-F155-4BB9-A552-DF60681534E8}">
      <dgm:prSet/>
      <dgm:spPr/>
      <dgm:t>
        <a:bodyPr/>
        <a:lstStyle/>
        <a:p>
          <a:endParaRPr lang="en-US"/>
        </a:p>
      </dgm:t>
    </dgm:pt>
    <dgm:pt modelId="{54B3809E-F9DA-4B3C-A4C7-374D66D63668}">
      <dgm:prSet/>
      <dgm:spPr/>
      <dgm:t>
        <a:bodyPr/>
        <a:lstStyle/>
        <a:p>
          <a:r>
            <a:rPr lang="en-US"/>
            <a:t>Recent retrospective review of patients admitted to hospital with febrile neutropenia occurring within 4 weeks of chemotherapy reported that only 2.8% had UTI (2.9% of those with ANC ≤100 cells/mm3 ), and only 1 of 109 patients had bacteremia from a urinary source</a:t>
          </a:r>
        </a:p>
      </dgm:t>
    </dgm:pt>
    <dgm:pt modelId="{16C7267A-67BC-4645-AAEA-A31F8A4683CA}" type="parTrans" cxnId="{489EB496-F28B-4C89-AA4C-23BD333D6476}">
      <dgm:prSet/>
      <dgm:spPr/>
      <dgm:t>
        <a:bodyPr/>
        <a:lstStyle/>
        <a:p>
          <a:endParaRPr lang="en-US"/>
        </a:p>
      </dgm:t>
    </dgm:pt>
    <dgm:pt modelId="{044BCC37-7652-4945-A2DD-AD361E69BA33}" type="sibTrans" cxnId="{489EB496-F28B-4C89-AA4C-23BD333D6476}">
      <dgm:prSet/>
      <dgm:spPr/>
      <dgm:t>
        <a:bodyPr/>
        <a:lstStyle/>
        <a:p>
          <a:endParaRPr lang="en-US"/>
        </a:p>
      </dgm:t>
    </dgm:pt>
    <dgm:pt modelId="{375D01D5-7637-41A9-AAB1-45B39010EC15}" type="pres">
      <dgm:prSet presAssocID="{B6C1BA54-646B-41E4-947E-3B5EAE47859A}" presName="linear" presStyleCnt="0">
        <dgm:presLayoutVars>
          <dgm:animLvl val="lvl"/>
          <dgm:resizeHandles val="exact"/>
        </dgm:presLayoutVars>
      </dgm:prSet>
      <dgm:spPr/>
    </dgm:pt>
    <dgm:pt modelId="{1F754EC8-70B1-4647-96CB-E0770A5DCCB1}" type="pres">
      <dgm:prSet presAssocID="{D518EED2-758C-41CF-B6BE-B2FF46258457}" presName="parentText" presStyleLbl="node1" presStyleIdx="0" presStyleCnt="1">
        <dgm:presLayoutVars>
          <dgm:chMax val="0"/>
          <dgm:bulletEnabled val="1"/>
        </dgm:presLayoutVars>
      </dgm:prSet>
      <dgm:spPr/>
    </dgm:pt>
    <dgm:pt modelId="{4BD0DDF5-414D-49A2-8790-589D652CE488}" type="pres">
      <dgm:prSet presAssocID="{D518EED2-758C-41CF-B6BE-B2FF46258457}" presName="childText" presStyleLbl="revTx" presStyleIdx="0" presStyleCnt="1">
        <dgm:presLayoutVars>
          <dgm:bulletEnabled val="1"/>
        </dgm:presLayoutVars>
      </dgm:prSet>
      <dgm:spPr/>
    </dgm:pt>
  </dgm:ptLst>
  <dgm:cxnLst>
    <dgm:cxn modelId="{BFFDF22B-7CC0-457D-B4F1-4C52E1A8D482}" type="presOf" srcId="{048D2796-0EB0-415F-B437-2396CF9E28EF}" destId="{4BD0DDF5-414D-49A2-8790-589D652CE488}" srcOrd="0" destOrd="1" presId="urn:microsoft.com/office/officeart/2005/8/layout/vList2"/>
    <dgm:cxn modelId="{88BBA63C-54D9-460A-9199-08CAF3C9A91A}" type="presOf" srcId="{D518EED2-758C-41CF-B6BE-B2FF46258457}" destId="{1F754EC8-70B1-4647-96CB-E0770A5DCCB1}" srcOrd="0" destOrd="0" presId="urn:microsoft.com/office/officeart/2005/8/layout/vList2"/>
    <dgm:cxn modelId="{28D61A5C-F155-4BB9-A552-DF60681534E8}" srcId="{D518EED2-758C-41CF-B6BE-B2FF46258457}" destId="{048D2796-0EB0-415F-B437-2396CF9E28EF}" srcOrd="1" destOrd="0" parTransId="{541EBF0B-AEC0-4313-96E8-82B8BA6E678E}" sibTransId="{411555C6-9E42-4273-A4E1-9BF9A0514D65}"/>
    <dgm:cxn modelId="{B01DB44B-A507-4103-BAA0-13037F44F61E}" type="presOf" srcId="{589DFF86-DF85-4DBB-8099-76EAC8D732CB}" destId="{4BD0DDF5-414D-49A2-8790-589D652CE488}" srcOrd="0" destOrd="0" presId="urn:microsoft.com/office/officeart/2005/8/layout/vList2"/>
    <dgm:cxn modelId="{9A8CD959-163D-4A27-A484-07E317BE6A3E}" type="presOf" srcId="{B6C1BA54-646B-41E4-947E-3B5EAE47859A}" destId="{375D01D5-7637-41A9-AAB1-45B39010EC15}" srcOrd="0" destOrd="0" presId="urn:microsoft.com/office/officeart/2005/8/layout/vList2"/>
    <dgm:cxn modelId="{489EB496-F28B-4C89-AA4C-23BD333D6476}" srcId="{D518EED2-758C-41CF-B6BE-B2FF46258457}" destId="{54B3809E-F9DA-4B3C-A4C7-374D66D63668}" srcOrd="2" destOrd="0" parTransId="{16C7267A-67BC-4645-AAEA-A31F8A4683CA}" sibTransId="{044BCC37-7652-4945-A2DD-AD361E69BA33}"/>
    <dgm:cxn modelId="{9466BFCF-9101-4AAA-9032-FD5888F79C1A}" srcId="{B6C1BA54-646B-41E4-947E-3B5EAE47859A}" destId="{D518EED2-758C-41CF-B6BE-B2FF46258457}" srcOrd="0" destOrd="0" parTransId="{1B67109A-87A5-44A3-AB96-29718EF9A6C0}" sibTransId="{E628D12D-B2D9-4EE2-BD63-F934E9C1AC45}"/>
    <dgm:cxn modelId="{54215ED3-7339-4A18-85EC-9BC57FC0983E}" type="presOf" srcId="{54B3809E-F9DA-4B3C-A4C7-374D66D63668}" destId="{4BD0DDF5-414D-49A2-8790-589D652CE488}" srcOrd="0" destOrd="2" presId="urn:microsoft.com/office/officeart/2005/8/layout/vList2"/>
    <dgm:cxn modelId="{5DEA1FF6-607B-4198-94BC-D2F1B3B52831}" srcId="{D518EED2-758C-41CF-B6BE-B2FF46258457}" destId="{589DFF86-DF85-4DBB-8099-76EAC8D732CB}" srcOrd="0" destOrd="0" parTransId="{A75EAF69-6892-453A-8810-E99B8D37AB6D}" sibTransId="{1496F243-C601-4D48-B48E-7088A68EEF9D}"/>
    <dgm:cxn modelId="{ACFD070B-E0B6-480E-B4B5-F433E0665997}" type="presParOf" srcId="{375D01D5-7637-41A9-AAB1-45B39010EC15}" destId="{1F754EC8-70B1-4647-96CB-E0770A5DCCB1}" srcOrd="0" destOrd="0" presId="urn:microsoft.com/office/officeart/2005/8/layout/vList2"/>
    <dgm:cxn modelId="{E7FDEAEE-1EDC-4110-AA12-6D6A075C445C}" type="presParOf" srcId="{375D01D5-7637-41A9-AAB1-45B39010EC15}" destId="{4BD0DDF5-414D-49A2-8790-589D652CE48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E95CFF6-C9FE-414D-8B49-4CA3CAA8BED3}"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US"/>
        </a:p>
      </dgm:t>
    </dgm:pt>
    <dgm:pt modelId="{3805D53A-EBDB-4B40-9BF9-2EB5BA083E60}">
      <dgm:prSet/>
      <dgm:spPr/>
      <dgm:t>
        <a:bodyPr/>
        <a:lstStyle/>
        <a:p>
          <a:r>
            <a:rPr lang="en-US"/>
            <a:t>Screen for and treat ASB prior to surgery in patients who will undergo endoscopic urologic procedures associated with mucosal trauma</a:t>
          </a:r>
        </a:p>
      </dgm:t>
    </dgm:pt>
    <dgm:pt modelId="{D1D912EC-3B39-4E4F-A415-978B11DD2B62}" type="parTrans" cxnId="{40C489EB-117C-4570-822B-5CBD40F342C8}">
      <dgm:prSet/>
      <dgm:spPr/>
      <dgm:t>
        <a:bodyPr/>
        <a:lstStyle/>
        <a:p>
          <a:endParaRPr lang="en-US"/>
        </a:p>
      </dgm:t>
    </dgm:pt>
    <dgm:pt modelId="{3EF66204-5B3D-4838-BDB0-CB236B2AC12D}" type="sibTrans" cxnId="{40C489EB-117C-4570-822B-5CBD40F342C8}">
      <dgm:prSet/>
      <dgm:spPr/>
      <dgm:t>
        <a:bodyPr/>
        <a:lstStyle/>
        <a:p>
          <a:endParaRPr lang="en-US"/>
        </a:p>
      </dgm:t>
    </dgm:pt>
    <dgm:pt modelId="{BCAA5449-32FD-4108-9B4D-802F486D0593}">
      <dgm:prSet/>
      <dgm:spPr/>
      <dgm:t>
        <a:bodyPr/>
        <a:lstStyle/>
        <a:p>
          <a:r>
            <a:rPr lang="en-US"/>
            <a:t>High risk of sepsis for patients undergoing invasive endourologic procedures in the presence of bacteriuria</a:t>
          </a:r>
        </a:p>
      </dgm:t>
    </dgm:pt>
    <dgm:pt modelId="{66B0A5A6-87CD-47FE-B3A6-D2E369D1134F}" type="parTrans" cxnId="{5D248FA1-5643-4AD3-8D15-751759964B81}">
      <dgm:prSet/>
      <dgm:spPr/>
      <dgm:t>
        <a:bodyPr/>
        <a:lstStyle/>
        <a:p>
          <a:endParaRPr lang="en-US"/>
        </a:p>
      </dgm:t>
    </dgm:pt>
    <dgm:pt modelId="{274347F2-8FFD-4752-8EEB-A32769D9E2B2}" type="sibTrans" cxnId="{5D248FA1-5643-4AD3-8D15-751759964B81}">
      <dgm:prSet/>
      <dgm:spPr/>
      <dgm:t>
        <a:bodyPr/>
        <a:lstStyle/>
        <a:p>
          <a:endParaRPr lang="en-US"/>
        </a:p>
      </dgm:t>
    </dgm:pt>
    <dgm:pt modelId="{713FB6C8-4290-419A-9636-70A83B240CDF}">
      <dgm:prSet/>
      <dgm:spPr/>
      <dgm:t>
        <a:bodyPr/>
        <a:lstStyle/>
        <a:p>
          <a:r>
            <a:rPr lang="en-US"/>
            <a:t>Perioperative antimicrobials probably reduce the risk of sepsis by approximately 6% and of UTIs by approximately 9%</a:t>
          </a:r>
        </a:p>
      </dgm:t>
    </dgm:pt>
    <dgm:pt modelId="{CCF9805D-D495-434F-9962-92C888D15922}" type="parTrans" cxnId="{8446DCF5-301D-4C92-AE65-5119F173A6A4}">
      <dgm:prSet/>
      <dgm:spPr/>
      <dgm:t>
        <a:bodyPr/>
        <a:lstStyle/>
        <a:p>
          <a:endParaRPr lang="en-US"/>
        </a:p>
      </dgm:t>
    </dgm:pt>
    <dgm:pt modelId="{AF15341C-AEAC-4742-A57F-884D1649199C}" type="sibTrans" cxnId="{8446DCF5-301D-4C92-AE65-5119F173A6A4}">
      <dgm:prSet/>
      <dgm:spPr/>
      <dgm:t>
        <a:bodyPr/>
        <a:lstStyle/>
        <a:p>
          <a:endParaRPr lang="en-US"/>
        </a:p>
      </dgm:t>
    </dgm:pt>
    <dgm:pt modelId="{A41C2299-F97D-45D4-8666-2350C3CB170C}">
      <dgm:prSet/>
      <dgm:spPr/>
      <dgm:t>
        <a:bodyPr/>
        <a:lstStyle/>
        <a:p>
          <a:r>
            <a:rPr lang="en-US" dirty="0"/>
            <a:t>Obtain urine culture prior to procedure, target antimicrobial therapy, recommend 1 to 2 doses rather than prolonged therapy</a:t>
          </a:r>
        </a:p>
      </dgm:t>
    </dgm:pt>
    <dgm:pt modelId="{DEB289D6-B9D1-4576-A683-01F7FD8EEAE4}" type="parTrans" cxnId="{A1126B49-680B-4167-B044-AFF02D117D6D}">
      <dgm:prSet/>
      <dgm:spPr/>
      <dgm:t>
        <a:bodyPr/>
        <a:lstStyle/>
        <a:p>
          <a:endParaRPr lang="en-US"/>
        </a:p>
      </dgm:t>
    </dgm:pt>
    <dgm:pt modelId="{843F03F6-C9F1-4F81-A407-9E65C193093E}" type="sibTrans" cxnId="{A1126B49-680B-4167-B044-AFF02D117D6D}">
      <dgm:prSet/>
      <dgm:spPr/>
      <dgm:t>
        <a:bodyPr/>
        <a:lstStyle/>
        <a:p>
          <a:endParaRPr lang="en-US"/>
        </a:p>
      </dgm:t>
    </dgm:pt>
    <dgm:pt modelId="{8B89AD54-89BE-40D5-9674-A69C53B55AD9}" type="pres">
      <dgm:prSet presAssocID="{3E95CFF6-C9FE-414D-8B49-4CA3CAA8BED3}" presName="linear" presStyleCnt="0">
        <dgm:presLayoutVars>
          <dgm:animLvl val="lvl"/>
          <dgm:resizeHandles val="exact"/>
        </dgm:presLayoutVars>
      </dgm:prSet>
      <dgm:spPr/>
    </dgm:pt>
    <dgm:pt modelId="{91CE1843-DDBC-45AB-BCC4-30EF63770FFB}" type="pres">
      <dgm:prSet presAssocID="{3805D53A-EBDB-4B40-9BF9-2EB5BA083E60}" presName="parentText" presStyleLbl="node1" presStyleIdx="0" presStyleCnt="1">
        <dgm:presLayoutVars>
          <dgm:chMax val="0"/>
          <dgm:bulletEnabled val="1"/>
        </dgm:presLayoutVars>
      </dgm:prSet>
      <dgm:spPr/>
    </dgm:pt>
    <dgm:pt modelId="{58245A75-476C-4EDB-80D4-BCF2E22611CB}" type="pres">
      <dgm:prSet presAssocID="{3805D53A-EBDB-4B40-9BF9-2EB5BA083E60}" presName="childText" presStyleLbl="revTx" presStyleIdx="0" presStyleCnt="1">
        <dgm:presLayoutVars>
          <dgm:bulletEnabled val="1"/>
        </dgm:presLayoutVars>
      </dgm:prSet>
      <dgm:spPr/>
    </dgm:pt>
  </dgm:ptLst>
  <dgm:cxnLst>
    <dgm:cxn modelId="{07180804-5B3D-4EFF-AE54-92B3D03B05C9}" type="presOf" srcId="{713FB6C8-4290-419A-9636-70A83B240CDF}" destId="{58245A75-476C-4EDB-80D4-BCF2E22611CB}" srcOrd="0" destOrd="1" presId="urn:microsoft.com/office/officeart/2005/8/layout/vList2"/>
    <dgm:cxn modelId="{A1126B49-680B-4167-B044-AFF02D117D6D}" srcId="{3805D53A-EBDB-4B40-9BF9-2EB5BA083E60}" destId="{A41C2299-F97D-45D4-8666-2350C3CB170C}" srcOrd="2" destOrd="0" parTransId="{DEB289D6-B9D1-4576-A683-01F7FD8EEAE4}" sibTransId="{843F03F6-C9F1-4F81-A407-9E65C193093E}"/>
    <dgm:cxn modelId="{EE2ED88D-B255-44FF-8F5B-0718CB1A3A91}" type="presOf" srcId="{3805D53A-EBDB-4B40-9BF9-2EB5BA083E60}" destId="{91CE1843-DDBC-45AB-BCC4-30EF63770FFB}" srcOrd="0" destOrd="0" presId="urn:microsoft.com/office/officeart/2005/8/layout/vList2"/>
    <dgm:cxn modelId="{C56C3CA1-BB42-4A70-8923-35B8FA750D4C}" type="presOf" srcId="{3E95CFF6-C9FE-414D-8B49-4CA3CAA8BED3}" destId="{8B89AD54-89BE-40D5-9674-A69C53B55AD9}" srcOrd="0" destOrd="0" presId="urn:microsoft.com/office/officeart/2005/8/layout/vList2"/>
    <dgm:cxn modelId="{5D248FA1-5643-4AD3-8D15-751759964B81}" srcId="{3805D53A-EBDB-4B40-9BF9-2EB5BA083E60}" destId="{BCAA5449-32FD-4108-9B4D-802F486D0593}" srcOrd="0" destOrd="0" parTransId="{66B0A5A6-87CD-47FE-B3A6-D2E369D1134F}" sibTransId="{274347F2-8FFD-4752-8EEB-A32769D9E2B2}"/>
    <dgm:cxn modelId="{F1AB5EA6-9CE8-4F2B-A0D7-C5B532F3C8EB}" type="presOf" srcId="{A41C2299-F97D-45D4-8666-2350C3CB170C}" destId="{58245A75-476C-4EDB-80D4-BCF2E22611CB}" srcOrd="0" destOrd="2" presId="urn:microsoft.com/office/officeart/2005/8/layout/vList2"/>
    <dgm:cxn modelId="{40C489EB-117C-4570-822B-5CBD40F342C8}" srcId="{3E95CFF6-C9FE-414D-8B49-4CA3CAA8BED3}" destId="{3805D53A-EBDB-4B40-9BF9-2EB5BA083E60}" srcOrd="0" destOrd="0" parTransId="{D1D912EC-3B39-4E4F-A415-978B11DD2B62}" sibTransId="{3EF66204-5B3D-4838-BDB0-CB236B2AC12D}"/>
    <dgm:cxn modelId="{8446DCF5-301D-4C92-AE65-5119F173A6A4}" srcId="{3805D53A-EBDB-4B40-9BF9-2EB5BA083E60}" destId="{713FB6C8-4290-419A-9636-70A83B240CDF}" srcOrd="1" destOrd="0" parTransId="{CCF9805D-D495-434F-9962-92C888D15922}" sibTransId="{AF15341C-AEAC-4742-A57F-884D1649199C}"/>
    <dgm:cxn modelId="{6B2EF7F5-208E-4680-BD6A-BA339B4D688A}" type="presOf" srcId="{BCAA5449-32FD-4108-9B4D-802F486D0593}" destId="{58245A75-476C-4EDB-80D4-BCF2E22611CB}" srcOrd="0" destOrd="0" presId="urn:microsoft.com/office/officeart/2005/8/layout/vList2"/>
    <dgm:cxn modelId="{FF2B483B-DCDA-4E55-B244-C08AC50A4130}" type="presParOf" srcId="{8B89AD54-89BE-40D5-9674-A69C53B55AD9}" destId="{91CE1843-DDBC-45AB-BCC4-30EF63770FFB}" srcOrd="0" destOrd="0" presId="urn:microsoft.com/office/officeart/2005/8/layout/vList2"/>
    <dgm:cxn modelId="{04ACAB90-18E6-4994-862B-48C19FDC5766}" type="presParOf" srcId="{8B89AD54-89BE-40D5-9674-A69C53B55AD9}" destId="{58245A75-476C-4EDB-80D4-BCF2E22611CB}"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8BF52F-39B1-4852-9DCD-AEBA92EFDF59}" type="doc">
      <dgm:prSet loTypeId="urn:microsoft.com/office/officeart/2005/8/layout/hList1" loCatId="list" qsTypeId="urn:microsoft.com/office/officeart/2005/8/quickstyle/simple2" qsCatId="simple" csTypeId="urn:microsoft.com/office/officeart/2005/8/colors/accent2_2" csCatId="accent2" phldr="1"/>
      <dgm:spPr/>
      <dgm:t>
        <a:bodyPr/>
        <a:lstStyle/>
        <a:p>
          <a:endParaRPr lang="en-US"/>
        </a:p>
      </dgm:t>
    </dgm:pt>
    <dgm:pt modelId="{F759FBAA-B68E-41D5-A4FE-F5EED10A6498}">
      <dgm:prSet/>
      <dgm:spPr/>
      <dgm:t>
        <a:bodyPr/>
        <a:lstStyle/>
        <a:p>
          <a:r>
            <a:rPr lang="en-US" dirty="0"/>
            <a:t>Historically </a:t>
          </a:r>
        </a:p>
      </dgm:t>
    </dgm:pt>
    <dgm:pt modelId="{4DF2D358-1EA1-45B1-B2E0-B56DA71C98BA}" type="parTrans" cxnId="{9880A1D3-23EE-4963-BD3F-84FFD8658438}">
      <dgm:prSet/>
      <dgm:spPr/>
      <dgm:t>
        <a:bodyPr/>
        <a:lstStyle/>
        <a:p>
          <a:endParaRPr lang="en-US"/>
        </a:p>
      </dgm:t>
    </dgm:pt>
    <dgm:pt modelId="{1424872A-1C4E-4CC9-B8B1-70B4FE79B459}" type="sibTrans" cxnId="{9880A1D3-23EE-4963-BD3F-84FFD8658438}">
      <dgm:prSet/>
      <dgm:spPr/>
      <dgm:t>
        <a:bodyPr/>
        <a:lstStyle/>
        <a:p>
          <a:endParaRPr lang="en-US"/>
        </a:p>
      </dgm:t>
    </dgm:pt>
    <dgm:pt modelId="{9C668B9E-F600-4B08-BACE-633349F744FC}">
      <dgm:prSet/>
      <dgm:spPr/>
      <dgm:t>
        <a:bodyPr/>
        <a:lstStyle/>
        <a:p>
          <a:r>
            <a:rPr lang="en-US" i="1" dirty="0"/>
            <a:t>Streptococcus pneumoniae</a:t>
          </a:r>
        </a:p>
      </dgm:t>
    </dgm:pt>
    <dgm:pt modelId="{5941C41A-C848-47F1-8FCF-74C5BBCC1ABD}" type="parTrans" cxnId="{3A0F5D2F-41CA-4301-9244-7FA3C4C4A243}">
      <dgm:prSet/>
      <dgm:spPr/>
      <dgm:t>
        <a:bodyPr/>
        <a:lstStyle/>
        <a:p>
          <a:endParaRPr lang="en-US"/>
        </a:p>
      </dgm:t>
    </dgm:pt>
    <dgm:pt modelId="{B90C4807-B451-41E1-801C-8D82DC04785B}" type="sibTrans" cxnId="{3A0F5D2F-41CA-4301-9244-7FA3C4C4A243}">
      <dgm:prSet/>
      <dgm:spPr/>
      <dgm:t>
        <a:bodyPr/>
        <a:lstStyle/>
        <a:p>
          <a:endParaRPr lang="en-US"/>
        </a:p>
      </dgm:t>
    </dgm:pt>
    <dgm:pt modelId="{CD0670F8-4114-4591-B5F1-31E472B13068}">
      <dgm:prSet/>
      <dgm:spPr/>
      <dgm:t>
        <a:bodyPr/>
        <a:lstStyle/>
        <a:p>
          <a:r>
            <a:rPr lang="en-US" i="1" dirty="0" err="1"/>
            <a:t>Haemophilus</a:t>
          </a:r>
          <a:r>
            <a:rPr lang="en-US" i="1" dirty="0"/>
            <a:t> influenzae</a:t>
          </a:r>
        </a:p>
      </dgm:t>
    </dgm:pt>
    <dgm:pt modelId="{59D803A0-71BC-4B4A-9E8A-E91020884078}" type="parTrans" cxnId="{AC97929C-66DC-4F2F-8777-45B1E43FC538}">
      <dgm:prSet/>
      <dgm:spPr/>
      <dgm:t>
        <a:bodyPr/>
        <a:lstStyle/>
        <a:p>
          <a:endParaRPr lang="en-US"/>
        </a:p>
      </dgm:t>
    </dgm:pt>
    <dgm:pt modelId="{F43AC887-E560-4ED5-BE34-76277CF967CF}" type="sibTrans" cxnId="{AC97929C-66DC-4F2F-8777-45B1E43FC538}">
      <dgm:prSet/>
      <dgm:spPr/>
      <dgm:t>
        <a:bodyPr/>
        <a:lstStyle/>
        <a:p>
          <a:endParaRPr lang="en-US"/>
        </a:p>
      </dgm:t>
    </dgm:pt>
    <dgm:pt modelId="{266C06F0-0FA3-4078-9C14-91D96D5763CF}">
      <dgm:prSet/>
      <dgm:spPr/>
      <dgm:t>
        <a:bodyPr/>
        <a:lstStyle/>
        <a:p>
          <a:r>
            <a:rPr lang="en-US" i="1" dirty="0"/>
            <a:t>Mycoplasma pneumoniae</a:t>
          </a:r>
        </a:p>
      </dgm:t>
    </dgm:pt>
    <dgm:pt modelId="{E69055A6-9AA9-4252-9FF1-FA5F4BED3D8D}" type="parTrans" cxnId="{F3E7D254-697D-42EA-818D-A5F5B7B85438}">
      <dgm:prSet/>
      <dgm:spPr/>
      <dgm:t>
        <a:bodyPr/>
        <a:lstStyle/>
        <a:p>
          <a:endParaRPr lang="en-US"/>
        </a:p>
      </dgm:t>
    </dgm:pt>
    <dgm:pt modelId="{D3666B7D-3385-4FED-A1C1-FBA7BEBF3421}" type="sibTrans" cxnId="{F3E7D254-697D-42EA-818D-A5F5B7B85438}">
      <dgm:prSet/>
      <dgm:spPr/>
      <dgm:t>
        <a:bodyPr/>
        <a:lstStyle/>
        <a:p>
          <a:endParaRPr lang="en-US"/>
        </a:p>
      </dgm:t>
    </dgm:pt>
    <dgm:pt modelId="{69A663F9-4AA2-4E7A-81D8-FFFF667FBB4E}">
      <dgm:prSet/>
      <dgm:spPr/>
      <dgm:t>
        <a:bodyPr/>
        <a:lstStyle/>
        <a:p>
          <a:r>
            <a:rPr lang="en-US" i="1" dirty="0"/>
            <a:t>Staphylococcus aureus</a:t>
          </a:r>
        </a:p>
      </dgm:t>
    </dgm:pt>
    <dgm:pt modelId="{2D6A06C4-A278-4849-81F9-AD274FD5CC1E}" type="parTrans" cxnId="{FE785C73-20E9-4B25-A775-A9136478DFF4}">
      <dgm:prSet/>
      <dgm:spPr/>
      <dgm:t>
        <a:bodyPr/>
        <a:lstStyle/>
        <a:p>
          <a:endParaRPr lang="en-US"/>
        </a:p>
      </dgm:t>
    </dgm:pt>
    <dgm:pt modelId="{39C04010-B9BC-4E91-BD9C-F122461453ED}" type="sibTrans" cxnId="{FE785C73-20E9-4B25-A775-A9136478DFF4}">
      <dgm:prSet/>
      <dgm:spPr/>
      <dgm:t>
        <a:bodyPr/>
        <a:lstStyle/>
        <a:p>
          <a:endParaRPr lang="en-US"/>
        </a:p>
      </dgm:t>
    </dgm:pt>
    <dgm:pt modelId="{B6FC4FAE-3DA1-4683-BE0C-3E3949E54177}">
      <dgm:prSet/>
      <dgm:spPr/>
      <dgm:t>
        <a:bodyPr/>
        <a:lstStyle/>
        <a:p>
          <a:r>
            <a:rPr lang="en-US" i="1" dirty="0"/>
            <a:t>Legionella species</a:t>
          </a:r>
        </a:p>
      </dgm:t>
    </dgm:pt>
    <dgm:pt modelId="{D34AB6A8-B374-4BE3-98ED-ACBDC081173D}" type="parTrans" cxnId="{4326BD6B-733B-49FA-94D3-DFB7F7251E49}">
      <dgm:prSet/>
      <dgm:spPr/>
      <dgm:t>
        <a:bodyPr/>
        <a:lstStyle/>
        <a:p>
          <a:endParaRPr lang="en-US"/>
        </a:p>
      </dgm:t>
    </dgm:pt>
    <dgm:pt modelId="{011BBA38-CE40-4337-9D22-72DA72A68708}" type="sibTrans" cxnId="{4326BD6B-733B-49FA-94D3-DFB7F7251E49}">
      <dgm:prSet/>
      <dgm:spPr/>
      <dgm:t>
        <a:bodyPr/>
        <a:lstStyle/>
        <a:p>
          <a:endParaRPr lang="en-US"/>
        </a:p>
      </dgm:t>
    </dgm:pt>
    <dgm:pt modelId="{3FB74B31-1CBF-4542-8018-AE6CFA5E660E}">
      <dgm:prSet/>
      <dgm:spPr/>
      <dgm:t>
        <a:bodyPr/>
        <a:lstStyle/>
        <a:p>
          <a:r>
            <a:rPr lang="en-US" i="1" dirty="0"/>
            <a:t>Chlamydia pneumoniae</a:t>
          </a:r>
        </a:p>
      </dgm:t>
    </dgm:pt>
    <dgm:pt modelId="{1668EC91-89A1-48C1-82CB-9AE0F8B377BD}" type="parTrans" cxnId="{D8247ACF-CF54-42D5-B81B-6E3EDA7F57E8}">
      <dgm:prSet/>
      <dgm:spPr/>
      <dgm:t>
        <a:bodyPr/>
        <a:lstStyle/>
        <a:p>
          <a:endParaRPr lang="en-US"/>
        </a:p>
      </dgm:t>
    </dgm:pt>
    <dgm:pt modelId="{3A2A3EA9-28D9-472D-9743-08937BB713D4}" type="sibTrans" cxnId="{D8247ACF-CF54-42D5-B81B-6E3EDA7F57E8}">
      <dgm:prSet/>
      <dgm:spPr/>
      <dgm:t>
        <a:bodyPr/>
        <a:lstStyle/>
        <a:p>
          <a:endParaRPr lang="en-US"/>
        </a:p>
      </dgm:t>
    </dgm:pt>
    <dgm:pt modelId="{E24222F4-851F-4797-9A60-F67DB5A7F3D2}">
      <dgm:prSet/>
      <dgm:spPr/>
      <dgm:t>
        <a:bodyPr/>
        <a:lstStyle/>
        <a:p>
          <a:r>
            <a:rPr lang="en-US" i="1" dirty="0"/>
            <a:t>Moraxella catarrhalis</a:t>
          </a:r>
        </a:p>
      </dgm:t>
    </dgm:pt>
    <dgm:pt modelId="{309384BA-6C41-43AE-85A9-F69A17E81070}" type="parTrans" cxnId="{922A7C80-8201-4A2E-82F6-DC615ADA7A56}">
      <dgm:prSet/>
      <dgm:spPr/>
      <dgm:t>
        <a:bodyPr/>
        <a:lstStyle/>
        <a:p>
          <a:endParaRPr lang="en-US"/>
        </a:p>
      </dgm:t>
    </dgm:pt>
    <dgm:pt modelId="{538EF66E-CBB3-4138-A1D7-8ABC2DC1E34E}" type="sibTrans" cxnId="{922A7C80-8201-4A2E-82F6-DC615ADA7A56}">
      <dgm:prSet/>
      <dgm:spPr/>
      <dgm:t>
        <a:bodyPr/>
        <a:lstStyle/>
        <a:p>
          <a:endParaRPr lang="en-US"/>
        </a:p>
      </dgm:t>
    </dgm:pt>
    <dgm:pt modelId="{15FE6210-BBD6-49F1-A2F6-8E6F6E97BA68}">
      <dgm:prSet/>
      <dgm:spPr/>
      <dgm:t>
        <a:bodyPr/>
        <a:lstStyle/>
        <a:p>
          <a:r>
            <a:rPr lang="en-US"/>
            <a:t>Now</a:t>
          </a:r>
        </a:p>
      </dgm:t>
    </dgm:pt>
    <dgm:pt modelId="{09E83964-4681-45E2-8B7D-101AFA9C00EF}" type="parTrans" cxnId="{F0ED01F3-9410-4C66-A3BF-D96F93959F0F}">
      <dgm:prSet/>
      <dgm:spPr/>
      <dgm:t>
        <a:bodyPr/>
        <a:lstStyle/>
        <a:p>
          <a:endParaRPr lang="en-US"/>
        </a:p>
      </dgm:t>
    </dgm:pt>
    <dgm:pt modelId="{EE2AF5FD-C870-45EF-880A-452D620F11A7}" type="sibTrans" cxnId="{F0ED01F3-9410-4C66-A3BF-D96F93959F0F}">
      <dgm:prSet/>
      <dgm:spPr/>
      <dgm:t>
        <a:bodyPr/>
        <a:lstStyle/>
        <a:p>
          <a:endParaRPr lang="en-US"/>
        </a:p>
      </dgm:t>
    </dgm:pt>
    <dgm:pt modelId="{D6FD7ECF-FC2D-4E65-BA8B-96762744A86F}">
      <dgm:prSet/>
      <dgm:spPr/>
      <dgm:t>
        <a:bodyPr/>
        <a:lstStyle/>
        <a:p>
          <a:r>
            <a:rPr lang="en-US" i="1" dirty="0"/>
            <a:t>Streptococcus pneumoniae</a:t>
          </a:r>
        </a:p>
      </dgm:t>
    </dgm:pt>
    <dgm:pt modelId="{057444BA-F146-4FFF-BE07-894F4D988AA4}" type="parTrans" cxnId="{9A8648D3-11F4-4127-B72A-43A69A75FC22}">
      <dgm:prSet/>
      <dgm:spPr/>
      <dgm:t>
        <a:bodyPr/>
        <a:lstStyle/>
        <a:p>
          <a:endParaRPr lang="en-US"/>
        </a:p>
      </dgm:t>
    </dgm:pt>
    <dgm:pt modelId="{0D3EBB68-A8DD-421B-91D1-D76C3AEADF1A}" type="sibTrans" cxnId="{9A8648D3-11F4-4127-B72A-43A69A75FC22}">
      <dgm:prSet/>
      <dgm:spPr/>
      <dgm:t>
        <a:bodyPr/>
        <a:lstStyle/>
        <a:p>
          <a:endParaRPr lang="en-US"/>
        </a:p>
      </dgm:t>
    </dgm:pt>
    <dgm:pt modelId="{7C98D810-C4AB-4A76-B6C6-5077F9DF2B14}">
      <dgm:prSet/>
      <dgm:spPr/>
      <dgm:t>
        <a:bodyPr/>
        <a:lstStyle/>
        <a:p>
          <a:r>
            <a:rPr lang="en-US" dirty="0"/>
            <a:t>Respiratory viruses</a:t>
          </a:r>
        </a:p>
      </dgm:t>
    </dgm:pt>
    <dgm:pt modelId="{0703E25B-0581-4AA3-8E2C-2C9C7A99DBB2}" type="parTrans" cxnId="{3073636D-212F-48C2-AA0F-6649F4C1FC6D}">
      <dgm:prSet/>
      <dgm:spPr/>
      <dgm:t>
        <a:bodyPr/>
        <a:lstStyle/>
        <a:p>
          <a:endParaRPr lang="en-US"/>
        </a:p>
      </dgm:t>
    </dgm:pt>
    <dgm:pt modelId="{4612D0B7-272B-4C15-B509-134AAA37F19F}" type="sibTrans" cxnId="{3073636D-212F-48C2-AA0F-6649F4C1FC6D}">
      <dgm:prSet/>
      <dgm:spPr/>
      <dgm:t>
        <a:bodyPr/>
        <a:lstStyle/>
        <a:p>
          <a:endParaRPr lang="en-US"/>
        </a:p>
      </dgm:t>
    </dgm:pt>
    <dgm:pt modelId="{FBA6A6A2-00F1-4311-A250-71391B3A311A}">
      <dgm:prSet/>
      <dgm:spPr/>
      <dgm:t>
        <a:bodyPr/>
        <a:lstStyle/>
        <a:p>
          <a:r>
            <a:rPr lang="en-US" dirty="0"/>
            <a:t>Unknown causes</a:t>
          </a:r>
        </a:p>
      </dgm:t>
    </dgm:pt>
    <dgm:pt modelId="{4CB63A52-B95F-483C-8D81-70B89A57056E}" type="parTrans" cxnId="{A40712E7-F1CA-4307-9937-531191779CD8}">
      <dgm:prSet/>
      <dgm:spPr/>
      <dgm:t>
        <a:bodyPr/>
        <a:lstStyle/>
        <a:p>
          <a:endParaRPr lang="en-US"/>
        </a:p>
      </dgm:t>
    </dgm:pt>
    <dgm:pt modelId="{3554A618-2950-477B-8A69-ACBF2670D990}" type="sibTrans" cxnId="{A40712E7-F1CA-4307-9937-531191779CD8}">
      <dgm:prSet/>
      <dgm:spPr/>
      <dgm:t>
        <a:bodyPr/>
        <a:lstStyle/>
        <a:p>
          <a:endParaRPr lang="en-US"/>
        </a:p>
      </dgm:t>
    </dgm:pt>
    <dgm:pt modelId="{78B35836-AF3C-45A6-BC68-9465DA08F896}" type="pres">
      <dgm:prSet presAssocID="{BB8BF52F-39B1-4852-9DCD-AEBA92EFDF59}" presName="Name0" presStyleCnt="0">
        <dgm:presLayoutVars>
          <dgm:dir/>
          <dgm:animLvl val="lvl"/>
          <dgm:resizeHandles val="exact"/>
        </dgm:presLayoutVars>
      </dgm:prSet>
      <dgm:spPr/>
    </dgm:pt>
    <dgm:pt modelId="{90B80ABC-8327-4A45-9744-A520D492E63C}" type="pres">
      <dgm:prSet presAssocID="{F759FBAA-B68E-41D5-A4FE-F5EED10A6498}" presName="composite" presStyleCnt="0"/>
      <dgm:spPr/>
    </dgm:pt>
    <dgm:pt modelId="{B7B7C9F4-C040-4A0F-9543-735C5517D5DF}" type="pres">
      <dgm:prSet presAssocID="{F759FBAA-B68E-41D5-A4FE-F5EED10A6498}" presName="parTx" presStyleLbl="alignNode1" presStyleIdx="0" presStyleCnt="2">
        <dgm:presLayoutVars>
          <dgm:chMax val="0"/>
          <dgm:chPref val="0"/>
          <dgm:bulletEnabled val="1"/>
        </dgm:presLayoutVars>
      </dgm:prSet>
      <dgm:spPr/>
    </dgm:pt>
    <dgm:pt modelId="{5C9E3047-32C4-4CBF-AACB-993BFBF81C2F}" type="pres">
      <dgm:prSet presAssocID="{F759FBAA-B68E-41D5-A4FE-F5EED10A6498}" presName="desTx" presStyleLbl="alignAccFollowNode1" presStyleIdx="0" presStyleCnt="2">
        <dgm:presLayoutVars>
          <dgm:bulletEnabled val="1"/>
        </dgm:presLayoutVars>
      </dgm:prSet>
      <dgm:spPr/>
    </dgm:pt>
    <dgm:pt modelId="{48F22B22-ACBA-438B-B20E-454E5C8D773D}" type="pres">
      <dgm:prSet presAssocID="{1424872A-1C4E-4CC9-B8B1-70B4FE79B459}" presName="space" presStyleCnt="0"/>
      <dgm:spPr/>
    </dgm:pt>
    <dgm:pt modelId="{BEA41181-B541-449E-9ED4-972507129455}" type="pres">
      <dgm:prSet presAssocID="{15FE6210-BBD6-49F1-A2F6-8E6F6E97BA68}" presName="composite" presStyleCnt="0"/>
      <dgm:spPr/>
    </dgm:pt>
    <dgm:pt modelId="{DA2BD585-2598-4A12-A54E-DA499E02B073}" type="pres">
      <dgm:prSet presAssocID="{15FE6210-BBD6-49F1-A2F6-8E6F6E97BA68}" presName="parTx" presStyleLbl="alignNode1" presStyleIdx="1" presStyleCnt="2">
        <dgm:presLayoutVars>
          <dgm:chMax val="0"/>
          <dgm:chPref val="0"/>
          <dgm:bulletEnabled val="1"/>
        </dgm:presLayoutVars>
      </dgm:prSet>
      <dgm:spPr/>
    </dgm:pt>
    <dgm:pt modelId="{194714A7-1EDA-4189-9588-1DA427587458}" type="pres">
      <dgm:prSet presAssocID="{15FE6210-BBD6-49F1-A2F6-8E6F6E97BA68}" presName="desTx" presStyleLbl="alignAccFollowNode1" presStyleIdx="1" presStyleCnt="2">
        <dgm:presLayoutVars>
          <dgm:bulletEnabled val="1"/>
        </dgm:presLayoutVars>
      </dgm:prSet>
      <dgm:spPr/>
    </dgm:pt>
  </dgm:ptLst>
  <dgm:cxnLst>
    <dgm:cxn modelId="{8F7BFB08-34FE-4B8F-BE3A-213F2DC4BF34}" type="presOf" srcId="{9C668B9E-F600-4B08-BACE-633349F744FC}" destId="{5C9E3047-32C4-4CBF-AACB-993BFBF81C2F}" srcOrd="0" destOrd="0" presId="urn:microsoft.com/office/officeart/2005/8/layout/hList1"/>
    <dgm:cxn modelId="{A45D880D-B108-439C-A6CD-286C075C3540}" type="presOf" srcId="{15FE6210-BBD6-49F1-A2F6-8E6F6E97BA68}" destId="{DA2BD585-2598-4A12-A54E-DA499E02B073}" srcOrd="0" destOrd="0" presId="urn:microsoft.com/office/officeart/2005/8/layout/hList1"/>
    <dgm:cxn modelId="{CF36841E-D2EC-4BED-BB51-C16A7ED65223}" type="presOf" srcId="{69A663F9-4AA2-4E7A-81D8-FFFF667FBB4E}" destId="{5C9E3047-32C4-4CBF-AACB-993BFBF81C2F}" srcOrd="0" destOrd="3" presId="urn:microsoft.com/office/officeart/2005/8/layout/hList1"/>
    <dgm:cxn modelId="{3A0F5D2F-41CA-4301-9244-7FA3C4C4A243}" srcId="{F759FBAA-B68E-41D5-A4FE-F5EED10A6498}" destId="{9C668B9E-F600-4B08-BACE-633349F744FC}" srcOrd="0" destOrd="0" parTransId="{5941C41A-C848-47F1-8FCF-74C5BBCC1ABD}" sibTransId="{B90C4807-B451-41E1-801C-8D82DC04785B}"/>
    <dgm:cxn modelId="{33A71463-D4DD-4595-B1F6-B0EBC658AA8A}" type="presOf" srcId="{266C06F0-0FA3-4078-9C14-91D96D5763CF}" destId="{5C9E3047-32C4-4CBF-AACB-993BFBF81C2F}" srcOrd="0" destOrd="2" presId="urn:microsoft.com/office/officeart/2005/8/layout/hList1"/>
    <dgm:cxn modelId="{DD2C1649-7DC9-4A5E-A79E-71F43BA5CAE4}" type="presOf" srcId="{FBA6A6A2-00F1-4311-A250-71391B3A311A}" destId="{194714A7-1EDA-4189-9588-1DA427587458}" srcOrd="0" destOrd="2" presId="urn:microsoft.com/office/officeart/2005/8/layout/hList1"/>
    <dgm:cxn modelId="{4326BD6B-733B-49FA-94D3-DFB7F7251E49}" srcId="{F759FBAA-B68E-41D5-A4FE-F5EED10A6498}" destId="{B6FC4FAE-3DA1-4683-BE0C-3E3949E54177}" srcOrd="4" destOrd="0" parTransId="{D34AB6A8-B374-4BE3-98ED-ACBDC081173D}" sibTransId="{011BBA38-CE40-4337-9D22-72DA72A68708}"/>
    <dgm:cxn modelId="{3073636D-212F-48C2-AA0F-6649F4C1FC6D}" srcId="{15FE6210-BBD6-49F1-A2F6-8E6F6E97BA68}" destId="{7C98D810-C4AB-4A76-B6C6-5077F9DF2B14}" srcOrd="1" destOrd="0" parTransId="{0703E25B-0581-4AA3-8E2C-2C9C7A99DBB2}" sibTransId="{4612D0B7-272B-4C15-B509-134AAA37F19F}"/>
    <dgm:cxn modelId="{FE785C73-20E9-4B25-A775-A9136478DFF4}" srcId="{F759FBAA-B68E-41D5-A4FE-F5EED10A6498}" destId="{69A663F9-4AA2-4E7A-81D8-FFFF667FBB4E}" srcOrd="3" destOrd="0" parTransId="{2D6A06C4-A278-4849-81F9-AD274FD5CC1E}" sibTransId="{39C04010-B9BC-4E91-BD9C-F122461453ED}"/>
    <dgm:cxn modelId="{F3E7D254-697D-42EA-818D-A5F5B7B85438}" srcId="{F759FBAA-B68E-41D5-A4FE-F5EED10A6498}" destId="{266C06F0-0FA3-4078-9C14-91D96D5763CF}" srcOrd="2" destOrd="0" parTransId="{E69055A6-9AA9-4252-9FF1-FA5F4BED3D8D}" sibTransId="{D3666B7D-3385-4FED-A1C1-FBA7BEBF3421}"/>
    <dgm:cxn modelId="{6AB47377-B59C-42F4-8314-012B66122DF0}" type="presOf" srcId="{3FB74B31-1CBF-4542-8018-AE6CFA5E660E}" destId="{5C9E3047-32C4-4CBF-AACB-993BFBF81C2F}" srcOrd="0" destOrd="5" presId="urn:microsoft.com/office/officeart/2005/8/layout/hList1"/>
    <dgm:cxn modelId="{922A7C80-8201-4A2E-82F6-DC615ADA7A56}" srcId="{F759FBAA-B68E-41D5-A4FE-F5EED10A6498}" destId="{E24222F4-851F-4797-9A60-F67DB5A7F3D2}" srcOrd="6" destOrd="0" parTransId="{309384BA-6C41-43AE-85A9-F69A17E81070}" sibTransId="{538EF66E-CBB3-4138-A1D7-8ABC2DC1E34E}"/>
    <dgm:cxn modelId="{24C6C896-E5CE-4091-85E9-806904B12EA6}" type="presOf" srcId="{7C98D810-C4AB-4A76-B6C6-5077F9DF2B14}" destId="{194714A7-1EDA-4189-9588-1DA427587458}" srcOrd="0" destOrd="1" presId="urn:microsoft.com/office/officeart/2005/8/layout/hList1"/>
    <dgm:cxn modelId="{AC97929C-66DC-4F2F-8777-45B1E43FC538}" srcId="{F759FBAA-B68E-41D5-A4FE-F5EED10A6498}" destId="{CD0670F8-4114-4591-B5F1-31E472B13068}" srcOrd="1" destOrd="0" parTransId="{59D803A0-71BC-4B4A-9E8A-E91020884078}" sibTransId="{F43AC887-E560-4ED5-BE34-76277CF967CF}"/>
    <dgm:cxn modelId="{0F7D01A8-7FD4-4387-AA16-41F830C4CD4D}" type="presOf" srcId="{CD0670F8-4114-4591-B5F1-31E472B13068}" destId="{5C9E3047-32C4-4CBF-AACB-993BFBF81C2F}" srcOrd="0" destOrd="1" presId="urn:microsoft.com/office/officeart/2005/8/layout/hList1"/>
    <dgm:cxn modelId="{F785C0B5-B6CD-4AEA-AF33-94C38E01B92E}" type="presOf" srcId="{B6FC4FAE-3DA1-4683-BE0C-3E3949E54177}" destId="{5C9E3047-32C4-4CBF-AACB-993BFBF81C2F}" srcOrd="0" destOrd="4" presId="urn:microsoft.com/office/officeart/2005/8/layout/hList1"/>
    <dgm:cxn modelId="{D1CAF7BD-7D90-4174-B4B0-C7354CFDB212}" type="presOf" srcId="{BB8BF52F-39B1-4852-9DCD-AEBA92EFDF59}" destId="{78B35836-AF3C-45A6-BC68-9465DA08F896}" srcOrd="0" destOrd="0" presId="urn:microsoft.com/office/officeart/2005/8/layout/hList1"/>
    <dgm:cxn modelId="{F06A97C1-BE0F-496F-8E5B-5146877C648C}" type="presOf" srcId="{E24222F4-851F-4797-9A60-F67DB5A7F3D2}" destId="{5C9E3047-32C4-4CBF-AACB-993BFBF81C2F}" srcOrd="0" destOrd="6" presId="urn:microsoft.com/office/officeart/2005/8/layout/hList1"/>
    <dgm:cxn modelId="{D8247ACF-CF54-42D5-B81B-6E3EDA7F57E8}" srcId="{F759FBAA-B68E-41D5-A4FE-F5EED10A6498}" destId="{3FB74B31-1CBF-4542-8018-AE6CFA5E660E}" srcOrd="5" destOrd="0" parTransId="{1668EC91-89A1-48C1-82CB-9AE0F8B377BD}" sibTransId="{3A2A3EA9-28D9-472D-9743-08937BB713D4}"/>
    <dgm:cxn modelId="{9A8648D3-11F4-4127-B72A-43A69A75FC22}" srcId="{15FE6210-BBD6-49F1-A2F6-8E6F6E97BA68}" destId="{D6FD7ECF-FC2D-4E65-BA8B-96762744A86F}" srcOrd="0" destOrd="0" parTransId="{057444BA-F146-4FFF-BE07-894F4D988AA4}" sibTransId="{0D3EBB68-A8DD-421B-91D1-D76C3AEADF1A}"/>
    <dgm:cxn modelId="{9880A1D3-23EE-4963-BD3F-84FFD8658438}" srcId="{BB8BF52F-39B1-4852-9DCD-AEBA92EFDF59}" destId="{F759FBAA-B68E-41D5-A4FE-F5EED10A6498}" srcOrd="0" destOrd="0" parTransId="{4DF2D358-1EA1-45B1-B2E0-B56DA71C98BA}" sibTransId="{1424872A-1C4E-4CC9-B8B1-70B4FE79B459}"/>
    <dgm:cxn modelId="{361C1FDD-A4B4-4C5C-BBD9-20D680B21034}" type="presOf" srcId="{F759FBAA-B68E-41D5-A4FE-F5EED10A6498}" destId="{B7B7C9F4-C040-4A0F-9543-735C5517D5DF}" srcOrd="0" destOrd="0" presId="urn:microsoft.com/office/officeart/2005/8/layout/hList1"/>
    <dgm:cxn modelId="{A40712E7-F1CA-4307-9937-531191779CD8}" srcId="{15FE6210-BBD6-49F1-A2F6-8E6F6E97BA68}" destId="{FBA6A6A2-00F1-4311-A250-71391B3A311A}" srcOrd="2" destOrd="0" parTransId="{4CB63A52-B95F-483C-8D81-70B89A57056E}" sibTransId="{3554A618-2950-477B-8A69-ACBF2670D990}"/>
    <dgm:cxn modelId="{F0ED01F3-9410-4C66-A3BF-D96F93959F0F}" srcId="{BB8BF52F-39B1-4852-9DCD-AEBA92EFDF59}" destId="{15FE6210-BBD6-49F1-A2F6-8E6F6E97BA68}" srcOrd="1" destOrd="0" parTransId="{09E83964-4681-45E2-8B7D-101AFA9C00EF}" sibTransId="{EE2AF5FD-C870-45EF-880A-452D620F11A7}"/>
    <dgm:cxn modelId="{42E947F6-4068-4041-BED4-153548496516}" type="presOf" srcId="{D6FD7ECF-FC2D-4E65-BA8B-96762744A86F}" destId="{194714A7-1EDA-4189-9588-1DA427587458}" srcOrd="0" destOrd="0" presId="urn:microsoft.com/office/officeart/2005/8/layout/hList1"/>
    <dgm:cxn modelId="{FF929FDD-5449-41C2-B148-75C8973F85BC}" type="presParOf" srcId="{78B35836-AF3C-45A6-BC68-9465DA08F896}" destId="{90B80ABC-8327-4A45-9744-A520D492E63C}" srcOrd="0" destOrd="0" presId="urn:microsoft.com/office/officeart/2005/8/layout/hList1"/>
    <dgm:cxn modelId="{0F95B901-BC71-4561-8860-67DEBF516D90}" type="presParOf" srcId="{90B80ABC-8327-4A45-9744-A520D492E63C}" destId="{B7B7C9F4-C040-4A0F-9543-735C5517D5DF}" srcOrd="0" destOrd="0" presId="urn:microsoft.com/office/officeart/2005/8/layout/hList1"/>
    <dgm:cxn modelId="{1DF72396-71D2-44CF-9C0D-89C6A7A6E8E2}" type="presParOf" srcId="{90B80ABC-8327-4A45-9744-A520D492E63C}" destId="{5C9E3047-32C4-4CBF-AACB-993BFBF81C2F}" srcOrd="1" destOrd="0" presId="urn:microsoft.com/office/officeart/2005/8/layout/hList1"/>
    <dgm:cxn modelId="{7B55DA57-D49A-4067-852B-2F5B7423F800}" type="presParOf" srcId="{78B35836-AF3C-45A6-BC68-9465DA08F896}" destId="{48F22B22-ACBA-438B-B20E-454E5C8D773D}" srcOrd="1" destOrd="0" presId="urn:microsoft.com/office/officeart/2005/8/layout/hList1"/>
    <dgm:cxn modelId="{E2D964AF-0E4E-46E0-825B-EDBCB43A7695}" type="presParOf" srcId="{78B35836-AF3C-45A6-BC68-9465DA08F896}" destId="{BEA41181-B541-449E-9ED4-972507129455}" srcOrd="2" destOrd="0" presId="urn:microsoft.com/office/officeart/2005/8/layout/hList1"/>
    <dgm:cxn modelId="{43EB3869-BC31-4CBD-805A-9665602A2B48}" type="presParOf" srcId="{BEA41181-B541-449E-9ED4-972507129455}" destId="{DA2BD585-2598-4A12-A54E-DA499E02B073}" srcOrd="0" destOrd="0" presId="urn:microsoft.com/office/officeart/2005/8/layout/hList1"/>
    <dgm:cxn modelId="{525E1729-D4C3-4822-8951-B089399F4169}" type="presParOf" srcId="{BEA41181-B541-449E-9ED4-972507129455}" destId="{194714A7-1EDA-4189-9588-1DA42758745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4EBD2A-CC73-4B1C-ACE5-CF254E262275}"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US"/>
        </a:p>
      </dgm:t>
    </dgm:pt>
    <dgm:pt modelId="{C38500AB-3A19-45AC-A46D-BAE680B353BE}">
      <dgm:prSet/>
      <dgm:spPr/>
      <dgm:t>
        <a:bodyPr/>
        <a:lstStyle/>
        <a:p>
          <a:r>
            <a:rPr lang="en-US" dirty="0"/>
            <a:t>Add empiric coverage of </a:t>
          </a:r>
          <a:r>
            <a:rPr lang="en-US" b="0" i="0" dirty="0"/>
            <a:t>Methicillin-resistant </a:t>
          </a:r>
          <a:r>
            <a:rPr lang="en-US" b="0" i="1" dirty="0"/>
            <a:t>Staphylococcus aureus </a:t>
          </a:r>
          <a:r>
            <a:rPr lang="en-US" b="0" i="0" dirty="0"/>
            <a:t>(MRSA)</a:t>
          </a:r>
          <a:r>
            <a:rPr lang="en-US" b="0" dirty="0"/>
            <a:t> </a:t>
          </a:r>
          <a:r>
            <a:rPr lang="en-US" dirty="0"/>
            <a:t>or </a:t>
          </a:r>
          <a:r>
            <a:rPr lang="en-US" i="1" dirty="0"/>
            <a:t>Pseudomonas aeruginosa </a:t>
          </a:r>
          <a:r>
            <a:rPr lang="en-US" dirty="0"/>
            <a:t>in adults with CAP if locally validated risk factors for either pathogen are present </a:t>
          </a:r>
        </a:p>
      </dgm:t>
    </dgm:pt>
    <dgm:pt modelId="{80662226-69DE-4DEC-8190-09E0D73CF1B3}" type="parTrans" cxnId="{5BB077CE-6325-499C-B70D-54D68A59DA65}">
      <dgm:prSet/>
      <dgm:spPr/>
      <dgm:t>
        <a:bodyPr/>
        <a:lstStyle/>
        <a:p>
          <a:endParaRPr lang="en-US"/>
        </a:p>
      </dgm:t>
    </dgm:pt>
    <dgm:pt modelId="{AA8F21B7-91F5-4E76-903A-C148BEE5F02A}" type="sibTrans" cxnId="{5BB077CE-6325-499C-B70D-54D68A59DA65}">
      <dgm:prSet/>
      <dgm:spPr/>
      <dgm:t>
        <a:bodyPr/>
        <a:lstStyle/>
        <a:p>
          <a:endParaRPr lang="en-US"/>
        </a:p>
      </dgm:t>
    </dgm:pt>
    <dgm:pt modelId="{1D5DE935-2322-4EC6-8151-1808D3AD2E24}">
      <dgm:prSet/>
      <dgm:spPr/>
      <dgm:t>
        <a:bodyPr/>
        <a:lstStyle/>
        <a:p>
          <a:r>
            <a:rPr lang="en-US"/>
            <a:t>Individual risk factors </a:t>
          </a:r>
        </a:p>
      </dgm:t>
    </dgm:pt>
    <dgm:pt modelId="{86491BD8-DC23-4756-ACC9-7B555573F314}" type="parTrans" cxnId="{48E5F275-AB24-4155-95A6-926F0F30B41D}">
      <dgm:prSet/>
      <dgm:spPr/>
      <dgm:t>
        <a:bodyPr/>
        <a:lstStyle/>
        <a:p>
          <a:endParaRPr lang="en-US"/>
        </a:p>
      </dgm:t>
    </dgm:pt>
    <dgm:pt modelId="{57B69415-311E-4A1D-9E7B-D04818B89459}" type="sibTrans" cxnId="{48E5F275-AB24-4155-95A6-926F0F30B41D}">
      <dgm:prSet/>
      <dgm:spPr/>
      <dgm:t>
        <a:bodyPr/>
        <a:lstStyle/>
        <a:p>
          <a:endParaRPr lang="en-US"/>
        </a:p>
      </dgm:t>
    </dgm:pt>
    <dgm:pt modelId="{80E5A690-073C-4A2D-A5DD-0DFB188E035D}">
      <dgm:prSet/>
      <dgm:spPr/>
      <dgm:t>
        <a:bodyPr/>
        <a:lstStyle/>
        <a:p>
          <a:r>
            <a:rPr lang="en-US" dirty="0"/>
            <a:t>Previously infected with MRSA or </a:t>
          </a:r>
          <a:r>
            <a:rPr lang="en-US" i="1" dirty="0"/>
            <a:t>P. aeruginosa</a:t>
          </a:r>
          <a:r>
            <a:rPr lang="en-US" dirty="0"/>
            <a:t>, especially those with prior respiratory tract infection</a:t>
          </a:r>
        </a:p>
      </dgm:t>
    </dgm:pt>
    <dgm:pt modelId="{80C77E4A-3955-4B03-AFB1-88035DB95064}" type="parTrans" cxnId="{C7CFF019-5B1D-40EC-831E-D8F4C1FBBB28}">
      <dgm:prSet/>
      <dgm:spPr/>
      <dgm:t>
        <a:bodyPr/>
        <a:lstStyle/>
        <a:p>
          <a:endParaRPr lang="en-US"/>
        </a:p>
      </dgm:t>
    </dgm:pt>
    <dgm:pt modelId="{998B6DBF-6E70-4B8D-A64A-A6887013EBCA}" type="sibTrans" cxnId="{C7CFF019-5B1D-40EC-831E-D8F4C1FBBB28}">
      <dgm:prSet/>
      <dgm:spPr/>
      <dgm:t>
        <a:bodyPr/>
        <a:lstStyle/>
        <a:p>
          <a:endParaRPr lang="en-US"/>
        </a:p>
      </dgm:t>
    </dgm:pt>
    <dgm:pt modelId="{495FEFFD-E6DA-47C8-929E-C0DAD8FCB22E}">
      <dgm:prSet/>
      <dgm:spPr/>
      <dgm:t>
        <a:bodyPr/>
        <a:lstStyle/>
        <a:p>
          <a:r>
            <a:rPr lang="en-US" dirty="0"/>
            <a:t>Hospitalized and received parenteral antibiotics, whether during the hospitalization event or not, in the last 90 days</a:t>
          </a:r>
        </a:p>
      </dgm:t>
    </dgm:pt>
    <dgm:pt modelId="{1E26E053-ABE5-4213-AF82-3D3618735D2F}" type="parTrans" cxnId="{B472BDC0-40C9-447F-B96F-B502617585B9}">
      <dgm:prSet/>
      <dgm:spPr/>
      <dgm:t>
        <a:bodyPr/>
        <a:lstStyle/>
        <a:p>
          <a:endParaRPr lang="en-US"/>
        </a:p>
      </dgm:t>
    </dgm:pt>
    <dgm:pt modelId="{7BCACC0F-E10A-4795-AAC3-C2E4EA2856BB}" type="sibTrans" cxnId="{B472BDC0-40C9-447F-B96F-B502617585B9}">
      <dgm:prSet/>
      <dgm:spPr/>
      <dgm:t>
        <a:bodyPr/>
        <a:lstStyle/>
        <a:p>
          <a:endParaRPr lang="en-US"/>
        </a:p>
      </dgm:t>
    </dgm:pt>
    <dgm:pt modelId="{8DDFA470-5457-42B9-A99C-09CE1A6FDF5F}" type="pres">
      <dgm:prSet presAssocID="{6B4EBD2A-CC73-4B1C-ACE5-CF254E262275}" presName="linear" presStyleCnt="0">
        <dgm:presLayoutVars>
          <dgm:animLvl val="lvl"/>
          <dgm:resizeHandles val="exact"/>
        </dgm:presLayoutVars>
      </dgm:prSet>
      <dgm:spPr/>
    </dgm:pt>
    <dgm:pt modelId="{7B0336FF-229B-47C1-A02A-A2BFB6748EC7}" type="pres">
      <dgm:prSet presAssocID="{C38500AB-3A19-45AC-A46D-BAE680B353BE}" presName="parentText" presStyleLbl="node1" presStyleIdx="0" presStyleCnt="2">
        <dgm:presLayoutVars>
          <dgm:chMax val="0"/>
          <dgm:bulletEnabled val="1"/>
        </dgm:presLayoutVars>
      </dgm:prSet>
      <dgm:spPr/>
    </dgm:pt>
    <dgm:pt modelId="{F632D63C-6353-4D00-80B5-003711B3B6E5}" type="pres">
      <dgm:prSet presAssocID="{AA8F21B7-91F5-4E76-903A-C148BEE5F02A}" presName="spacer" presStyleCnt="0"/>
      <dgm:spPr/>
    </dgm:pt>
    <dgm:pt modelId="{0C16083A-3C44-4B5A-9BF8-453CC85D70B8}" type="pres">
      <dgm:prSet presAssocID="{1D5DE935-2322-4EC6-8151-1808D3AD2E24}" presName="parentText" presStyleLbl="node1" presStyleIdx="1" presStyleCnt="2">
        <dgm:presLayoutVars>
          <dgm:chMax val="0"/>
          <dgm:bulletEnabled val="1"/>
        </dgm:presLayoutVars>
      </dgm:prSet>
      <dgm:spPr/>
    </dgm:pt>
    <dgm:pt modelId="{A476ABB0-BDB6-48A8-AC34-6DDA47A3C76F}" type="pres">
      <dgm:prSet presAssocID="{1D5DE935-2322-4EC6-8151-1808D3AD2E24}" presName="childText" presStyleLbl="revTx" presStyleIdx="0" presStyleCnt="1">
        <dgm:presLayoutVars>
          <dgm:bulletEnabled val="1"/>
        </dgm:presLayoutVars>
      </dgm:prSet>
      <dgm:spPr/>
    </dgm:pt>
  </dgm:ptLst>
  <dgm:cxnLst>
    <dgm:cxn modelId="{C7CFF019-5B1D-40EC-831E-D8F4C1FBBB28}" srcId="{1D5DE935-2322-4EC6-8151-1808D3AD2E24}" destId="{80E5A690-073C-4A2D-A5DD-0DFB188E035D}" srcOrd="0" destOrd="0" parTransId="{80C77E4A-3955-4B03-AFB1-88035DB95064}" sibTransId="{998B6DBF-6E70-4B8D-A64A-A6887013EBCA}"/>
    <dgm:cxn modelId="{6E933B3A-F36C-481C-A7C8-D0BDED5B1759}" type="presOf" srcId="{C38500AB-3A19-45AC-A46D-BAE680B353BE}" destId="{7B0336FF-229B-47C1-A02A-A2BFB6748EC7}" srcOrd="0" destOrd="0" presId="urn:microsoft.com/office/officeart/2005/8/layout/vList2"/>
    <dgm:cxn modelId="{B3B67541-DDD5-4863-AC5A-0550FEA7F852}" type="presOf" srcId="{495FEFFD-E6DA-47C8-929E-C0DAD8FCB22E}" destId="{A476ABB0-BDB6-48A8-AC34-6DDA47A3C76F}" srcOrd="0" destOrd="1" presId="urn:microsoft.com/office/officeart/2005/8/layout/vList2"/>
    <dgm:cxn modelId="{3E142242-F499-4FFB-80CF-C424867A89BE}" type="presOf" srcId="{1D5DE935-2322-4EC6-8151-1808D3AD2E24}" destId="{0C16083A-3C44-4B5A-9BF8-453CC85D70B8}" srcOrd="0" destOrd="0" presId="urn:microsoft.com/office/officeart/2005/8/layout/vList2"/>
    <dgm:cxn modelId="{48E5F275-AB24-4155-95A6-926F0F30B41D}" srcId="{6B4EBD2A-CC73-4B1C-ACE5-CF254E262275}" destId="{1D5DE935-2322-4EC6-8151-1808D3AD2E24}" srcOrd="1" destOrd="0" parTransId="{86491BD8-DC23-4756-ACC9-7B555573F314}" sibTransId="{57B69415-311E-4A1D-9E7B-D04818B89459}"/>
    <dgm:cxn modelId="{846088AF-15F7-45DE-AE33-AFC66E17636C}" type="presOf" srcId="{80E5A690-073C-4A2D-A5DD-0DFB188E035D}" destId="{A476ABB0-BDB6-48A8-AC34-6DDA47A3C76F}" srcOrd="0" destOrd="0" presId="urn:microsoft.com/office/officeart/2005/8/layout/vList2"/>
    <dgm:cxn modelId="{B472BDC0-40C9-447F-B96F-B502617585B9}" srcId="{1D5DE935-2322-4EC6-8151-1808D3AD2E24}" destId="{495FEFFD-E6DA-47C8-929E-C0DAD8FCB22E}" srcOrd="1" destOrd="0" parTransId="{1E26E053-ABE5-4213-AF82-3D3618735D2F}" sibTransId="{7BCACC0F-E10A-4795-AAC3-C2E4EA2856BB}"/>
    <dgm:cxn modelId="{5BB077CE-6325-499C-B70D-54D68A59DA65}" srcId="{6B4EBD2A-CC73-4B1C-ACE5-CF254E262275}" destId="{C38500AB-3A19-45AC-A46D-BAE680B353BE}" srcOrd="0" destOrd="0" parTransId="{80662226-69DE-4DEC-8190-09E0D73CF1B3}" sibTransId="{AA8F21B7-91F5-4E76-903A-C148BEE5F02A}"/>
    <dgm:cxn modelId="{0295B0E4-BFD8-4A23-BA7F-B6E845B5599A}" type="presOf" srcId="{6B4EBD2A-CC73-4B1C-ACE5-CF254E262275}" destId="{8DDFA470-5457-42B9-A99C-09CE1A6FDF5F}" srcOrd="0" destOrd="0" presId="urn:microsoft.com/office/officeart/2005/8/layout/vList2"/>
    <dgm:cxn modelId="{ECE2B87A-DF7B-4C32-9A97-D978DFC51851}" type="presParOf" srcId="{8DDFA470-5457-42B9-A99C-09CE1A6FDF5F}" destId="{7B0336FF-229B-47C1-A02A-A2BFB6748EC7}" srcOrd="0" destOrd="0" presId="urn:microsoft.com/office/officeart/2005/8/layout/vList2"/>
    <dgm:cxn modelId="{6F5EEAA9-604C-4C51-AEE7-3B58A8D3F29A}" type="presParOf" srcId="{8DDFA470-5457-42B9-A99C-09CE1A6FDF5F}" destId="{F632D63C-6353-4D00-80B5-003711B3B6E5}" srcOrd="1" destOrd="0" presId="urn:microsoft.com/office/officeart/2005/8/layout/vList2"/>
    <dgm:cxn modelId="{DE0FCC46-4E38-4268-BE84-28DE52176D7C}" type="presParOf" srcId="{8DDFA470-5457-42B9-A99C-09CE1A6FDF5F}" destId="{0C16083A-3C44-4B5A-9BF8-453CC85D70B8}" srcOrd="2" destOrd="0" presId="urn:microsoft.com/office/officeart/2005/8/layout/vList2"/>
    <dgm:cxn modelId="{6B897FDB-2F9C-44FD-B2FE-6404B338D9D9}" type="presParOf" srcId="{8DDFA470-5457-42B9-A99C-09CE1A6FDF5F}" destId="{A476ABB0-BDB6-48A8-AC34-6DDA47A3C76F}"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4E4A98-7B3D-4782-9F99-AA5D47C2064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58BB4D9-97B0-4B60-A435-E567CDB4DFB0}">
      <dgm:prSet/>
      <dgm:spPr/>
      <dgm:t>
        <a:bodyPr/>
        <a:lstStyle/>
        <a:p>
          <a:r>
            <a:rPr lang="en-US" dirty="0"/>
            <a:t>Do NOT routinely test urine for pneumococcal antigen in adults with CAP, except in adults with severe CAP</a:t>
          </a:r>
        </a:p>
      </dgm:t>
    </dgm:pt>
    <dgm:pt modelId="{0F7BFCD9-7807-4216-B3C6-7C95B89FD157}" type="parTrans" cxnId="{162614F1-699E-48CF-AD02-2E53A6B967D5}">
      <dgm:prSet/>
      <dgm:spPr/>
      <dgm:t>
        <a:bodyPr/>
        <a:lstStyle/>
        <a:p>
          <a:endParaRPr lang="en-US"/>
        </a:p>
      </dgm:t>
    </dgm:pt>
    <dgm:pt modelId="{FBB20591-F9A3-4A12-9E17-30B340430D1A}" type="sibTrans" cxnId="{162614F1-699E-48CF-AD02-2E53A6B967D5}">
      <dgm:prSet/>
      <dgm:spPr/>
      <dgm:t>
        <a:bodyPr/>
        <a:lstStyle/>
        <a:p>
          <a:endParaRPr lang="en-US"/>
        </a:p>
      </dgm:t>
    </dgm:pt>
    <dgm:pt modelId="{AC03B4E5-F58E-47A0-9214-DA357778D0E6}">
      <dgm:prSet/>
      <dgm:spPr/>
      <dgm:t>
        <a:bodyPr/>
        <a:lstStyle/>
        <a:p>
          <a:r>
            <a:rPr lang="en-US" dirty="0"/>
            <a:t>Do NOT routinely test urine for </a:t>
          </a:r>
          <a:r>
            <a:rPr lang="en-US" i="1" dirty="0"/>
            <a:t>Legionella</a:t>
          </a:r>
          <a:r>
            <a:rPr lang="en-US" dirty="0"/>
            <a:t> antigen in adults with CAP except:</a:t>
          </a:r>
        </a:p>
      </dgm:t>
    </dgm:pt>
    <dgm:pt modelId="{FE10B745-E560-4887-BDF5-021B390E0556}" type="parTrans" cxnId="{4011C10C-CD2C-46D3-A1C4-5EECB11796BC}">
      <dgm:prSet/>
      <dgm:spPr/>
      <dgm:t>
        <a:bodyPr/>
        <a:lstStyle/>
        <a:p>
          <a:endParaRPr lang="en-US"/>
        </a:p>
      </dgm:t>
    </dgm:pt>
    <dgm:pt modelId="{F1691D1C-F95F-49B0-BCFF-EE2E1D879599}" type="sibTrans" cxnId="{4011C10C-CD2C-46D3-A1C4-5EECB11796BC}">
      <dgm:prSet/>
      <dgm:spPr/>
      <dgm:t>
        <a:bodyPr/>
        <a:lstStyle/>
        <a:p>
          <a:endParaRPr lang="en-US"/>
        </a:p>
      </dgm:t>
    </dgm:pt>
    <dgm:pt modelId="{A827EA90-8CA2-4DFB-A840-C642E0D1B4D0}">
      <dgm:prSet/>
      <dgm:spPr/>
      <dgm:t>
        <a:bodyPr/>
        <a:lstStyle/>
        <a:p>
          <a:r>
            <a:rPr lang="en-US" dirty="0"/>
            <a:t>In cases where indicated by epidemiological factors, such as association with a </a:t>
          </a:r>
          <a:r>
            <a:rPr lang="en-US" i="1" dirty="0"/>
            <a:t>Legionella</a:t>
          </a:r>
          <a:r>
            <a:rPr lang="en-US" dirty="0"/>
            <a:t> outbreak or recent travel </a:t>
          </a:r>
        </a:p>
      </dgm:t>
    </dgm:pt>
    <dgm:pt modelId="{B9171B80-AA18-46C3-9E71-5CF8C9C40BE0}" type="parTrans" cxnId="{8F6DFF93-92E9-4332-9D42-211737D27422}">
      <dgm:prSet/>
      <dgm:spPr/>
      <dgm:t>
        <a:bodyPr/>
        <a:lstStyle/>
        <a:p>
          <a:endParaRPr lang="en-US"/>
        </a:p>
      </dgm:t>
    </dgm:pt>
    <dgm:pt modelId="{B17C08B6-D470-4F86-A005-B8F61DDD8CE8}" type="sibTrans" cxnId="{8F6DFF93-92E9-4332-9D42-211737D27422}">
      <dgm:prSet/>
      <dgm:spPr/>
      <dgm:t>
        <a:bodyPr/>
        <a:lstStyle/>
        <a:p>
          <a:endParaRPr lang="en-US"/>
        </a:p>
      </dgm:t>
    </dgm:pt>
    <dgm:pt modelId="{2C3D9BB7-E249-4E7A-B0E5-5AFC45D8B3A2}">
      <dgm:prSet/>
      <dgm:spPr/>
      <dgm:t>
        <a:bodyPr/>
        <a:lstStyle/>
        <a:p>
          <a:r>
            <a:rPr lang="en-US" dirty="0"/>
            <a:t>In adults with severe CAP</a:t>
          </a:r>
        </a:p>
      </dgm:t>
    </dgm:pt>
    <dgm:pt modelId="{118C820F-7CC2-472B-BF1B-49F14B8D00BD}" type="parTrans" cxnId="{88F4589C-109A-4A9A-9A8F-E6347B671FD9}">
      <dgm:prSet/>
      <dgm:spPr/>
      <dgm:t>
        <a:bodyPr/>
        <a:lstStyle/>
        <a:p>
          <a:endParaRPr lang="en-US"/>
        </a:p>
      </dgm:t>
    </dgm:pt>
    <dgm:pt modelId="{A8A30AD1-D44F-44F4-AC87-2811CD04DA85}" type="sibTrans" cxnId="{88F4589C-109A-4A9A-9A8F-E6347B671FD9}">
      <dgm:prSet/>
      <dgm:spPr/>
      <dgm:t>
        <a:bodyPr/>
        <a:lstStyle/>
        <a:p>
          <a:endParaRPr lang="en-US"/>
        </a:p>
      </dgm:t>
    </dgm:pt>
    <dgm:pt modelId="{1812C79F-8643-4C3E-87DC-C31749BAE640}" type="pres">
      <dgm:prSet presAssocID="{8D4E4A98-7B3D-4782-9F99-AA5D47C20642}" presName="linear" presStyleCnt="0">
        <dgm:presLayoutVars>
          <dgm:animLvl val="lvl"/>
          <dgm:resizeHandles val="exact"/>
        </dgm:presLayoutVars>
      </dgm:prSet>
      <dgm:spPr/>
    </dgm:pt>
    <dgm:pt modelId="{508E4AD8-60E1-4DF3-B849-2C4B15805844}" type="pres">
      <dgm:prSet presAssocID="{458BB4D9-97B0-4B60-A435-E567CDB4DFB0}" presName="parentText" presStyleLbl="node1" presStyleIdx="0" presStyleCnt="2">
        <dgm:presLayoutVars>
          <dgm:chMax val="0"/>
          <dgm:bulletEnabled val="1"/>
        </dgm:presLayoutVars>
      </dgm:prSet>
      <dgm:spPr/>
    </dgm:pt>
    <dgm:pt modelId="{189A04E2-D41D-47DF-BCA0-6AF67D83E637}" type="pres">
      <dgm:prSet presAssocID="{FBB20591-F9A3-4A12-9E17-30B340430D1A}" presName="spacer" presStyleCnt="0"/>
      <dgm:spPr/>
    </dgm:pt>
    <dgm:pt modelId="{C9121E60-76A6-4130-B539-BE041D31CC37}" type="pres">
      <dgm:prSet presAssocID="{AC03B4E5-F58E-47A0-9214-DA357778D0E6}" presName="parentText" presStyleLbl="node1" presStyleIdx="1" presStyleCnt="2">
        <dgm:presLayoutVars>
          <dgm:chMax val="0"/>
          <dgm:bulletEnabled val="1"/>
        </dgm:presLayoutVars>
      </dgm:prSet>
      <dgm:spPr/>
    </dgm:pt>
    <dgm:pt modelId="{2C6E4092-3255-44DF-874C-9727CEEDA525}" type="pres">
      <dgm:prSet presAssocID="{AC03B4E5-F58E-47A0-9214-DA357778D0E6}" presName="childText" presStyleLbl="revTx" presStyleIdx="0" presStyleCnt="1">
        <dgm:presLayoutVars>
          <dgm:bulletEnabled val="1"/>
        </dgm:presLayoutVars>
      </dgm:prSet>
      <dgm:spPr/>
    </dgm:pt>
  </dgm:ptLst>
  <dgm:cxnLst>
    <dgm:cxn modelId="{4011C10C-CD2C-46D3-A1C4-5EECB11796BC}" srcId="{8D4E4A98-7B3D-4782-9F99-AA5D47C20642}" destId="{AC03B4E5-F58E-47A0-9214-DA357778D0E6}" srcOrd="1" destOrd="0" parTransId="{FE10B745-E560-4887-BDF5-021B390E0556}" sibTransId="{F1691D1C-F95F-49B0-BCFF-EE2E1D879599}"/>
    <dgm:cxn modelId="{03817462-6C55-4557-B425-630B613DDEFC}" type="presOf" srcId="{A827EA90-8CA2-4DFB-A840-C642E0D1B4D0}" destId="{2C6E4092-3255-44DF-874C-9727CEEDA525}" srcOrd="0" destOrd="0" presId="urn:microsoft.com/office/officeart/2005/8/layout/vList2"/>
    <dgm:cxn modelId="{8F6DFF93-92E9-4332-9D42-211737D27422}" srcId="{AC03B4E5-F58E-47A0-9214-DA357778D0E6}" destId="{A827EA90-8CA2-4DFB-A840-C642E0D1B4D0}" srcOrd="0" destOrd="0" parTransId="{B9171B80-AA18-46C3-9E71-5CF8C9C40BE0}" sibTransId="{B17C08B6-D470-4F86-A005-B8F61DDD8CE8}"/>
    <dgm:cxn modelId="{3EB21B94-F4B9-4000-8E2C-1E24FA9A7C8A}" type="presOf" srcId="{AC03B4E5-F58E-47A0-9214-DA357778D0E6}" destId="{C9121E60-76A6-4130-B539-BE041D31CC37}" srcOrd="0" destOrd="0" presId="urn:microsoft.com/office/officeart/2005/8/layout/vList2"/>
    <dgm:cxn modelId="{7EC45E94-4587-4155-BBCC-753C27F1F0FB}" type="presOf" srcId="{458BB4D9-97B0-4B60-A435-E567CDB4DFB0}" destId="{508E4AD8-60E1-4DF3-B849-2C4B15805844}" srcOrd="0" destOrd="0" presId="urn:microsoft.com/office/officeart/2005/8/layout/vList2"/>
    <dgm:cxn modelId="{88F4589C-109A-4A9A-9A8F-E6347B671FD9}" srcId="{AC03B4E5-F58E-47A0-9214-DA357778D0E6}" destId="{2C3D9BB7-E249-4E7A-B0E5-5AFC45D8B3A2}" srcOrd="1" destOrd="0" parTransId="{118C820F-7CC2-472B-BF1B-49F14B8D00BD}" sibTransId="{A8A30AD1-D44F-44F4-AC87-2811CD04DA85}"/>
    <dgm:cxn modelId="{09510FA5-9BA4-4EC2-9E4B-4FF59167D6C8}" type="presOf" srcId="{8D4E4A98-7B3D-4782-9F99-AA5D47C20642}" destId="{1812C79F-8643-4C3E-87DC-C31749BAE640}" srcOrd="0" destOrd="0" presId="urn:microsoft.com/office/officeart/2005/8/layout/vList2"/>
    <dgm:cxn modelId="{162614F1-699E-48CF-AD02-2E53A6B967D5}" srcId="{8D4E4A98-7B3D-4782-9F99-AA5D47C20642}" destId="{458BB4D9-97B0-4B60-A435-E567CDB4DFB0}" srcOrd="0" destOrd="0" parTransId="{0F7BFCD9-7807-4216-B3C6-7C95B89FD157}" sibTransId="{FBB20591-F9A3-4A12-9E17-30B340430D1A}"/>
    <dgm:cxn modelId="{A1C6CDFE-C1C0-4C40-9F82-F55DC82E77DF}" type="presOf" srcId="{2C3D9BB7-E249-4E7A-B0E5-5AFC45D8B3A2}" destId="{2C6E4092-3255-44DF-874C-9727CEEDA525}" srcOrd="0" destOrd="1" presId="urn:microsoft.com/office/officeart/2005/8/layout/vList2"/>
    <dgm:cxn modelId="{85E5B74C-5D26-4942-9631-2502E2A8DB56}" type="presParOf" srcId="{1812C79F-8643-4C3E-87DC-C31749BAE640}" destId="{508E4AD8-60E1-4DF3-B849-2C4B15805844}" srcOrd="0" destOrd="0" presId="urn:microsoft.com/office/officeart/2005/8/layout/vList2"/>
    <dgm:cxn modelId="{6DEE79FC-35AE-40E1-8B97-A621127F0A1C}" type="presParOf" srcId="{1812C79F-8643-4C3E-87DC-C31749BAE640}" destId="{189A04E2-D41D-47DF-BCA0-6AF67D83E637}" srcOrd="1" destOrd="0" presId="urn:microsoft.com/office/officeart/2005/8/layout/vList2"/>
    <dgm:cxn modelId="{14138853-52D9-4C72-BA0F-B042FD808B2F}" type="presParOf" srcId="{1812C79F-8643-4C3E-87DC-C31749BAE640}" destId="{C9121E60-76A6-4130-B539-BE041D31CC37}" srcOrd="2" destOrd="0" presId="urn:microsoft.com/office/officeart/2005/8/layout/vList2"/>
    <dgm:cxn modelId="{1C47F794-7563-4504-822A-42B9EDCF914F}" type="presParOf" srcId="{1812C79F-8643-4C3E-87DC-C31749BAE640}" destId="{2C6E4092-3255-44DF-874C-9727CEEDA525}"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7CDC184-B4A2-4E78-A6B5-C70766787C1F}"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9DAD9A63-3876-43D5-833B-AAB1D12FA765}">
      <dgm:prSet/>
      <dgm:spPr/>
      <dgm:t>
        <a:bodyPr/>
        <a:lstStyle/>
        <a:p>
          <a:r>
            <a:rPr lang="en-US"/>
            <a:t>Garin et al. 2014</a:t>
          </a:r>
        </a:p>
      </dgm:t>
    </dgm:pt>
    <dgm:pt modelId="{B4B2F614-5353-4B0A-AB12-82C0ACD1311B}" type="parTrans" cxnId="{5CEA5F63-BE4F-4424-954A-03A4A5A8CB24}">
      <dgm:prSet/>
      <dgm:spPr/>
      <dgm:t>
        <a:bodyPr/>
        <a:lstStyle/>
        <a:p>
          <a:endParaRPr lang="en-US"/>
        </a:p>
      </dgm:t>
    </dgm:pt>
    <dgm:pt modelId="{032EFCCE-4027-405F-BEFC-B7CC4D247F7C}" type="sibTrans" cxnId="{5CEA5F63-BE4F-4424-954A-03A4A5A8CB24}">
      <dgm:prSet/>
      <dgm:spPr/>
      <dgm:t>
        <a:bodyPr/>
        <a:lstStyle/>
        <a:p>
          <a:endParaRPr lang="en-US"/>
        </a:p>
      </dgm:t>
    </dgm:pt>
    <dgm:pt modelId="{20C50D3B-8B6F-49AF-9A8B-B5F364E0D6C3}">
      <dgm:prSet/>
      <dgm:spPr/>
      <dgm:t>
        <a:bodyPr/>
        <a:lstStyle/>
        <a:p>
          <a:r>
            <a:rPr lang="en-US"/>
            <a:t>Randomized control trial in 580 patients with CAP</a:t>
          </a:r>
        </a:p>
      </dgm:t>
    </dgm:pt>
    <dgm:pt modelId="{03B1290A-16CF-4FE9-9F66-05E52705A65D}" type="parTrans" cxnId="{99F48D50-5C44-4A63-8106-D684E864B0D5}">
      <dgm:prSet/>
      <dgm:spPr/>
      <dgm:t>
        <a:bodyPr/>
        <a:lstStyle/>
        <a:p>
          <a:endParaRPr lang="en-US"/>
        </a:p>
      </dgm:t>
    </dgm:pt>
    <dgm:pt modelId="{4B6FB814-2B84-4A0C-8336-03E861BEB2B2}" type="sibTrans" cxnId="{99F48D50-5C44-4A63-8106-D684E864B0D5}">
      <dgm:prSet/>
      <dgm:spPr/>
      <dgm:t>
        <a:bodyPr/>
        <a:lstStyle/>
        <a:p>
          <a:endParaRPr lang="en-US"/>
        </a:p>
      </dgm:t>
    </dgm:pt>
    <dgm:pt modelId="{C9886819-BFD8-4010-B1D0-3ECF5D1B2B41}">
      <dgm:prSet/>
      <dgm:spPr/>
      <dgm:t>
        <a:bodyPr/>
        <a:lstStyle/>
        <a:p>
          <a:r>
            <a:rPr lang="en-US" dirty="0"/>
            <a:t>Could not rule out the possibility that </a:t>
          </a:r>
          <a:r>
            <a:rPr lang="en-US" dirty="0">
              <a:sym typeface="Symbol"/>
            </a:rPr>
            <a:t></a:t>
          </a:r>
          <a:r>
            <a:rPr lang="en-US" dirty="0"/>
            <a:t>-lactam monotherapy was inferior to </a:t>
          </a:r>
          <a:r>
            <a:rPr lang="en-US" dirty="0">
              <a:sym typeface="Symbol"/>
            </a:rPr>
            <a:t></a:t>
          </a:r>
          <a:r>
            <a:rPr lang="en-US" dirty="0"/>
            <a:t>-lactam/macrolide therapy for inpatients with CAP</a:t>
          </a:r>
        </a:p>
      </dgm:t>
    </dgm:pt>
    <dgm:pt modelId="{47C6998F-BD7C-4D17-93AC-85AB53EDC294}" type="parTrans" cxnId="{D11C3AA7-55B2-4F9A-84B2-4C61EFAE2BA5}">
      <dgm:prSet/>
      <dgm:spPr/>
      <dgm:t>
        <a:bodyPr/>
        <a:lstStyle/>
        <a:p>
          <a:endParaRPr lang="en-US"/>
        </a:p>
      </dgm:t>
    </dgm:pt>
    <dgm:pt modelId="{DB460EF6-EAB7-4A6B-9F28-6041AC478879}" type="sibTrans" cxnId="{D11C3AA7-55B2-4F9A-84B2-4C61EFAE2BA5}">
      <dgm:prSet/>
      <dgm:spPr/>
      <dgm:t>
        <a:bodyPr/>
        <a:lstStyle/>
        <a:p>
          <a:endParaRPr lang="en-US"/>
        </a:p>
      </dgm:t>
    </dgm:pt>
    <dgm:pt modelId="{B9E16A69-735B-4CDA-85E5-97DC37D5AB19}">
      <dgm:prSet/>
      <dgm:spPr/>
      <dgm:t>
        <a:bodyPr/>
        <a:lstStyle/>
        <a:p>
          <a:r>
            <a:rPr lang="en-US"/>
            <a:t>Nie at al. 2014</a:t>
          </a:r>
        </a:p>
      </dgm:t>
    </dgm:pt>
    <dgm:pt modelId="{CAE4BD9D-A445-4A69-8ABA-76E000F75B3D}" type="parTrans" cxnId="{944D53C0-B822-4F70-A5F1-B32F2CAAF26F}">
      <dgm:prSet/>
      <dgm:spPr/>
      <dgm:t>
        <a:bodyPr/>
        <a:lstStyle/>
        <a:p>
          <a:endParaRPr lang="en-US"/>
        </a:p>
      </dgm:t>
    </dgm:pt>
    <dgm:pt modelId="{B9B6FC85-4859-4E4E-B431-7D9ADA6917EF}" type="sibTrans" cxnId="{944D53C0-B822-4F70-A5F1-B32F2CAAF26F}">
      <dgm:prSet/>
      <dgm:spPr/>
      <dgm:t>
        <a:bodyPr/>
        <a:lstStyle/>
        <a:p>
          <a:endParaRPr lang="en-US"/>
        </a:p>
      </dgm:t>
    </dgm:pt>
    <dgm:pt modelId="{C1EC0A60-5CD3-43D8-9306-0B698CA691CB}">
      <dgm:prSet/>
      <dgm:spPr/>
      <dgm:t>
        <a:bodyPr/>
        <a:lstStyle/>
        <a:p>
          <a:r>
            <a:rPr lang="en-US"/>
            <a:t>Systematic review and meta-analysis</a:t>
          </a:r>
        </a:p>
      </dgm:t>
    </dgm:pt>
    <dgm:pt modelId="{579CA4D7-7A86-452D-8BDC-880D9FF52CC1}" type="parTrans" cxnId="{91EA580F-D6D4-46AB-8A42-D7503322D9DC}">
      <dgm:prSet/>
      <dgm:spPr/>
      <dgm:t>
        <a:bodyPr/>
        <a:lstStyle/>
        <a:p>
          <a:endParaRPr lang="en-US"/>
        </a:p>
      </dgm:t>
    </dgm:pt>
    <dgm:pt modelId="{13D69819-C9C5-416A-8267-A109AE330105}" type="sibTrans" cxnId="{91EA580F-D6D4-46AB-8A42-D7503322D9DC}">
      <dgm:prSet/>
      <dgm:spPr/>
      <dgm:t>
        <a:bodyPr/>
        <a:lstStyle/>
        <a:p>
          <a:endParaRPr lang="en-US"/>
        </a:p>
      </dgm:t>
    </dgm:pt>
    <dgm:pt modelId="{4C872EBE-C250-4694-849A-5A3338089504}">
      <dgm:prSet/>
      <dgm:spPr/>
      <dgm:t>
        <a:bodyPr/>
        <a:lstStyle/>
        <a:p>
          <a:r>
            <a:rPr lang="en-US" dirty="0">
              <a:sym typeface="Symbol" panose="05050102010706020507" pitchFamily="18" charset="2"/>
            </a:rPr>
            <a:t></a:t>
          </a:r>
          <a:r>
            <a:rPr lang="en-US" dirty="0"/>
            <a:t>-lactam/macrolide therapy reduced mortality in patients with CAP compared with patients treated with </a:t>
          </a:r>
          <a:r>
            <a:rPr lang="en-US" dirty="0">
              <a:sym typeface="Symbol"/>
            </a:rPr>
            <a:t></a:t>
          </a:r>
          <a:r>
            <a:rPr lang="en-US" dirty="0"/>
            <a:t>-lactam monotherapy </a:t>
          </a:r>
        </a:p>
      </dgm:t>
    </dgm:pt>
    <dgm:pt modelId="{9F3D1DE5-4F79-4E00-8A11-74187EDD0EC7}" type="parTrans" cxnId="{09B2E697-34D5-45FC-816B-5FE272642C86}">
      <dgm:prSet/>
      <dgm:spPr/>
      <dgm:t>
        <a:bodyPr/>
        <a:lstStyle/>
        <a:p>
          <a:endParaRPr lang="en-US"/>
        </a:p>
      </dgm:t>
    </dgm:pt>
    <dgm:pt modelId="{BEA341CC-84F3-4B78-8E2D-01D4DB282D98}" type="sibTrans" cxnId="{09B2E697-34D5-45FC-816B-5FE272642C86}">
      <dgm:prSet/>
      <dgm:spPr/>
      <dgm:t>
        <a:bodyPr/>
        <a:lstStyle/>
        <a:p>
          <a:endParaRPr lang="en-US"/>
        </a:p>
      </dgm:t>
    </dgm:pt>
    <dgm:pt modelId="{2E05052C-62C6-48F0-A38F-D4B5F12A42ED}">
      <dgm:prSet/>
      <dgm:spPr/>
      <dgm:t>
        <a:bodyPr/>
        <a:lstStyle/>
        <a:p>
          <a:r>
            <a:rPr lang="en-US"/>
            <a:t>Horita et al. 2016</a:t>
          </a:r>
        </a:p>
      </dgm:t>
    </dgm:pt>
    <dgm:pt modelId="{6D46AE6B-1E64-4A80-BD53-4A8D3B1EB063}" type="parTrans" cxnId="{439A0190-7E48-4001-AC93-7244CC8C9CCB}">
      <dgm:prSet/>
      <dgm:spPr/>
      <dgm:t>
        <a:bodyPr/>
        <a:lstStyle/>
        <a:p>
          <a:endParaRPr lang="en-US"/>
        </a:p>
      </dgm:t>
    </dgm:pt>
    <dgm:pt modelId="{51DE2929-FC72-4084-9C8A-9249133E9A7A}" type="sibTrans" cxnId="{439A0190-7E48-4001-AC93-7244CC8C9CCB}">
      <dgm:prSet/>
      <dgm:spPr/>
      <dgm:t>
        <a:bodyPr/>
        <a:lstStyle/>
        <a:p>
          <a:endParaRPr lang="en-US"/>
        </a:p>
      </dgm:t>
    </dgm:pt>
    <dgm:pt modelId="{07E353DF-9DD1-414C-8441-38CDF13059C1}">
      <dgm:prSet/>
      <dgm:spPr/>
      <dgm:t>
        <a:bodyPr/>
        <a:lstStyle/>
        <a:p>
          <a:r>
            <a:rPr lang="en-US" dirty="0"/>
            <a:t>Systematic review and meta-analysis</a:t>
          </a:r>
        </a:p>
      </dgm:t>
    </dgm:pt>
    <dgm:pt modelId="{869D6D30-A641-4A1B-946A-63177C7211DB}" type="parTrans" cxnId="{FE19A884-01FF-4A49-BC51-AEAFAD47D05A}">
      <dgm:prSet/>
      <dgm:spPr/>
      <dgm:t>
        <a:bodyPr/>
        <a:lstStyle/>
        <a:p>
          <a:endParaRPr lang="en-US"/>
        </a:p>
      </dgm:t>
    </dgm:pt>
    <dgm:pt modelId="{7A64FDA6-3EA5-424A-A94E-A860D4AE4520}" type="sibTrans" cxnId="{FE19A884-01FF-4A49-BC51-AEAFAD47D05A}">
      <dgm:prSet/>
      <dgm:spPr/>
      <dgm:t>
        <a:bodyPr/>
        <a:lstStyle/>
        <a:p>
          <a:endParaRPr lang="en-US"/>
        </a:p>
      </dgm:t>
    </dgm:pt>
    <dgm:pt modelId="{F56C4646-858B-4EAF-8AAE-945016CC156A}">
      <dgm:prSet/>
      <dgm:spPr/>
      <dgm:t>
        <a:bodyPr/>
        <a:lstStyle/>
        <a:p>
          <a:r>
            <a:rPr lang="en-US" dirty="0">
              <a:sym typeface="Symbol" panose="05050102010706020507" pitchFamily="18" charset="2"/>
            </a:rPr>
            <a:t></a:t>
          </a:r>
          <a:r>
            <a:rPr lang="en-US" dirty="0"/>
            <a:t>-lactam/macrolide combinations may decrease all-cause death, but mainly for patients with severe CAP</a:t>
          </a:r>
        </a:p>
      </dgm:t>
    </dgm:pt>
    <dgm:pt modelId="{4AE98BCF-A764-4517-9CAA-E9B93362579C}" type="parTrans" cxnId="{9F5946E5-0743-4DA8-B0C3-CC83CAF2F0BA}">
      <dgm:prSet/>
      <dgm:spPr/>
      <dgm:t>
        <a:bodyPr/>
        <a:lstStyle/>
        <a:p>
          <a:endParaRPr lang="en-US"/>
        </a:p>
      </dgm:t>
    </dgm:pt>
    <dgm:pt modelId="{E1477EAB-708C-4F81-A933-2B80D925154E}" type="sibTrans" cxnId="{9F5946E5-0743-4DA8-B0C3-CC83CAF2F0BA}">
      <dgm:prSet/>
      <dgm:spPr/>
      <dgm:t>
        <a:bodyPr/>
        <a:lstStyle/>
        <a:p>
          <a:endParaRPr lang="en-US"/>
        </a:p>
      </dgm:t>
    </dgm:pt>
    <dgm:pt modelId="{81FC80E2-6477-4370-83AD-56FA6A3C25C7}" type="pres">
      <dgm:prSet presAssocID="{77CDC184-B4A2-4E78-A6B5-C70766787C1F}" presName="linear" presStyleCnt="0">
        <dgm:presLayoutVars>
          <dgm:animLvl val="lvl"/>
          <dgm:resizeHandles val="exact"/>
        </dgm:presLayoutVars>
      </dgm:prSet>
      <dgm:spPr/>
    </dgm:pt>
    <dgm:pt modelId="{34C8E977-865B-40AF-9F69-CA87E408941A}" type="pres">
      <dgm:prSet presAssocID="{9DAD9A63-3876-43D5-833B-AAB1D12FA765}" presName="parentText" presStyleLbl="node1" presStyleIdx="0" presStyleCnt="3">
        <dgm:presLayoutVars>
          <dgm:chMax val="0"/>
          <dgm:bulletEnabled val="1"/>
        </dgm:presLayoutVars>
      </dgm:prSet>
      <dgm:spPr/>
    </dgm:pt>
    <dgm:pt modelId="{351B957B-6D22-4760-808D-491AC0651B15}" type="pres">
      <dgm:prSet presAssocID="{9DAD9A63-3876-43D5-833B-AAB1D12FA765}" presName="childText" presStyleLbl="revTx" presStyleIdx="0" presStyleCnt="3">
        <dgm:presLayoutVars>
          <dgm:bulletEnabled val="1"/>
        </dgm:presLayoutVars>
      </dgm:prSet>
      <dgm:spPr/>
    </dgm:pt>
    <dgm:pt modelId="{AB589305-1386-492F-92A5-74F3CE8CE635}" type="pres">
      <dgm:prSet presAssocID="{B9E16A69-735B-4CDA-85E5-97DC37D5AB19}" presName="parentText" presStyleLbl="node1" presStyleIdx="1" presStyleCnt="3">
        <dgm:presLayoutVars>
          <dgm:chMax val="0"/>
          <dgm:bulletEnabled val="1"/>
        </dgm:presLayoutVars>
      </dgm:prSet>
      <dgm:spPr/>
    </dgm:pt>
    <dgm:pt modelId="{B1EFFB90-6F2E-4C56-8D9F-523ADC62B2D3}" type="pres">
      <dgm:prSet presAssocID="{B9E16A69-735B-4CDA-85E5-97DC37D5AB19}" presName="childText" presStyleLbl="revTx" presStyleIdx="1" presStyleCnt="3">
        <dgm:presLayoutVars>
          <dgm:bulletEnabled val="1"/>
        </dgm:presLayoutVars>
      </dgm:prSet>
      <dgm:spPr/>
    </dgm:pt>
    <dgm:pt modelId="{2A459BC1-3285-4057-B611-619A685CA1BD}" type="pres">
      <dgm:prSet presAssocID="{2E05052C-62C6-48F0-A38F-D4B5F12A42ED}" presName="parentText" presStyleLbl="node1" presStyleIdx="2" presStyleCnt="3">
        <dgm:presLayoutVars>
          <dgm:chMax val="0"/>
          <dgm:bulletEnabled val="1"/>
        </dgm:presLayoutVars>
      </dgm:prSet>
      <dgm:spPr/>
    </dgm:pt>
    <dgm:pt modelId="{8EDFDF26-A0EB-442F-BC29-264BDDB00CA4}" type="pres">
      <dgm:prSet presAssocID="{2E05052C-62C6-48F0-A38F-D4B5F12A42ED}" presName="childText" presStyleLbl="revTx" presStyleIdx="2" presStyleCnt="3">
        <dgm:presLayoutVars>
          <dgm:bulletEnabled val="1"/>
        </dgm:presLayoutVars>
      </dgm:prSet>
      <dgm:spPr/>
    </dgm:pt>
  </dgm:ptLst>
  <dgm:cxnLst>
    <dgm:cxn modelId="{91EA580F-D6D4-46AB-8A42-D7503322D9DC}" srcId="{B9E16A69-735B-4CDA-85E5-97DC37D5AB19}" destId="{C1EC0A60-5CD3-43D8-9306-0B698CA691CB}" srcOrd="0" destOrd="0" parTransId="{579CA4D7-7A86-452D-8BDC-880D9FF52CC1}" sibTransId="{13D69819-C9C5-416A-8267-A109AE330105}"/>
    <dgm:cxn modelId="{991C9810-29AE-47AB-8A5D-045E123CFB3F}" type="presOf" srcId="{C1EC0A60-5CD3-43D8-9306-0B698CA691CB}" destId="{B1EFFB90-6F2E-4C56-8D9F-523ADC62B2D3}" srcOrd="0" destOrd="0" presId="urn:microsoft.com/office/officeart/2005/8/layout/vList2"/>
    <dgm:cxn modelId="{4120E516-2FD1-4382-A64F-58270DCF3C7A}" type="presOf" srcId="{9DAD9A63-3876-43D5-833B-AAB1D12FA765}" destId="{34C8E977-865B-40AF-9F69-CA87E408941A}" srcOrd="0" destOrd="0" presId="urn:microsoft.com/office/officeart/2005/8/layout/vList2"/>
    <dgm:cxn modelId="{5CEA5F63-BE4F-4424-954A-03A4A5A8CB24}" srcId="{77CDC184-B4A2-4E78-A6B5-C70766787C1F}" destId="{9DAD9A63-3876-43D5-833B-AAB1D12FA765}" srcOrd="0" destOrd="0" parTransId="{B4B2F614-5353-4B0A-AB12-82C0ACD1311B}" sibTransId="{032EFCCE-4027-405F-BEFC-B7CC4D247F7C}"/>
    <dgm:cxn modelId="{5789356B-6948-4F93-BF04-5B23AEEB28C2}" type="presOf" srcId="{4C872EBE-C250-4694-849A-5A3338089504}" destId="{B1EFFB90-6F2E-4C56-8D9F-523ADC62B2D3}" srcOrd="0" destOrd="1" presId="urn:microsoft.com/office/officeart/2005/8/layout/vList2"/>
    <dgm:cxn modelId="{0146F06F-6AF7-4A56-BA72-05F49B5909BA}" type="presOf" srcId="{2E05052C-62C6-48F0-A38F-D4B5F12A42ED}" destId="{2A459BC1-3285-4057-B611-619A685CA1BD}" srcOrd="0" destOrd="0" presId="urn:microsoft.com/office/officeart/2005/8/layout/vList2"/>
    <dgm:cxn modelId="{99F48D50-5C44-4A63-8106-D684E864B0D5}" srcId="{9DAD9A63-3876-43D5-833B-AAB1D12FA765}" destId="{20C50D3B-8B6F-49AF-9A8B-B5F364E0D6C3}" srcOrd="0" destOrd="0" parTransId="{03B1290A-16CF-4FE9-9F66-05E52705A65D}" sibTransId="{4B6FB814-2B84-4A0C-8336-03E861BEB2B2}"/>
    <dgm:cxn modelId="{FE19A884-01FF-4A49-BC51-AEAFAD47D05A}" srcId="{2E05052C-62C6-48F0-A38F-D4B5F12A42ED}" destId="{07E353DF-9DD1-414C-8441-38CDF13059C1}" srcOrd="0" destOrd="0" parTransId="{869D6D30-A641-4A1B-946A-63177C7211DB}" sibTransId="{7A64FDA6-3EA5-424A-A94E-A860D4AE4520}"/>
    <dgm:cxn modelId="{CE9A3086-E637-4E22-87D4-8E32B98141DD}" type="presOf" srcId="{20C50D3B-8B6F-49AF-9A8B-B5F364E0D6C3}" destId="{351B957B-6D22-4760-808D-491AC0651B15}" srcOrd="0" destOrd="0" presId="urn:microsoft.com/office/officeart/2005/8/layout/vList2"/>
    <dgm:cxn modelId="{F99FDA89-4C3F-4E28-9358-9451BECBA2FB}" type="presOf" srcId="{B9E16A69-735B-4CDA-85E5-97DC37D5AB19}" destId="{AB589305-1386-492F-92A5-74F3CE8CE635}" srcOrd="0" destOrd="0" presId="urn:microsoft.com/office/officeart/2005/8/layout/vList2"/>
    <dgm:cxn modelId="{439A0190-7E48-4001-AC93-7244CC8C9CCB}" srcId="{77CDC184-B4A2-4E78-A6B5-C70766787C1F}" destId="{2E05052C-62C6-48F0-A38F-D4B5F12A42ED}" srcOrd="2" destOrd="0" parTransId="{6D46AE6B-1E64-4A80-BD53-4A8D3B1EB063}" sibTransId="{51DE2929-FC72-4084-9C8A-9249133E9A7A}"/>
    <dgm:cxn modelId="{09B2E697-34D5-45FC-816B-5FE272642C86}" srcId="{B9E16A69-735B-4CDA-85E5-97DC37D5AB19}" destId="{4C872EBE-C250-4694-849A-5A3338089504}" srcOrd="1" destOrd="0" parTransId="{9F3D1DE5-4F79-4E00-8A11-74187EDD0EC7}" sibTransId="{BEA341CC-84F3-4B78-8E2D-01D4DB282D98}"/>
    <dgm:cxn modelId="{ACA2939C-67F3-48C2-B7C2-96136B484D89}" type="presOf" srcId="{07E353DF-9DD1-414C-8441-38CDF13059C1}" destId="{8EDFDF26-A0EB-442F-BC29-264BDDB00CA4}" srcOrd="0" destOrd="0" presId="urn:microsoft.com/office/officeart/2005/8/layout/vList2"/>
    <dgm:cxn modelId="{D11C3AA7-55B2-4F9A-84B2-4C61EFAE2BA5}" srcId="{9DAD9A63-3876-43D5-833B-AAB1D12FA765}" destId="{C9886819-BFD8-4010-B1D0-3ECF5D1B2B41}" srcOrd="1" destOrd="0" parTransId="{47C6998F-BD7C-4D17-93AC-85AB53EDC294}" sibTransId="{DB460EF6-EAB7-4A6B-9F28-6041AC478879}"/>
    <dgm:cxn modelId="{3C1E38A8-06F9-4330-A41E-D02FAE164B96}" type="presOf" srcId="{F56C4646-858B-4EAF-8AAE-945016CC156A}" destId="{8EDFDF26-A0EB-442F-BC29-264BDDB00CA4}" srcOrd="0" destOrd="1" presId="urn:microsoft.com/office/officeart/2005/8/layout/vList2"/>
    <dgm:cxn modelId="{944D53C0-B822-4F70-A5F1-B32F2CAAF26F}" srcId="{77CDC184-B4A2-4E78-A6B5-C70766787C1F}" destId="{B9E16A69-735B-4CDA-85E5-97DC37D5AB19}" srcOrd="1" destOrd="0" parTransId="{CAE4BD9D-A445-4A69-8ABA-76E000F75B3D}" sibTransId="{B9B6FC85-4859-4E4E-B431-7D9ADA6917EF}"/>
    <dgm:cxn modelId="{5BF462DD-C0EB-4BD4-8662-4FF3EDA75D23}" type="presOf" srcId="{77CDC184-B4A2-4E78-A6B5-C70766787C1F}" destId="{81FC80E2-6477-4370-83AD-56FA6A3C25C7}" srcOrd="0" destOrd="0" presId="urn:microsoft.com/office/officeart/2005/8/layout/vList2"/>
    <dgm:cxn modelId="{9F5946E5-0743-4DA8-B0C3-CC83CAF2F0BA}" srcId="{2E05052C-62C6-48F0-A38F-D4B5F12A42ED}" destId="{F56C4646-858B-4EAF-8AAE-945016CC156A}" srcOrd="1" destOrd="0" parTransId="{4AE98BCF-A764-4517-9CAA-E9B93362579C}" sibTransId="{E1477EAB-708C-4F81-A933-2B80D925154E}"/>
    <dgm:cxn modelId="{A9E3E4FF-0F8D-4171-8A1C-9260AB16FE87}" type="presOf" srcId="{C9886819-BFD8-4010-B1D0-3ECF5D1B2B41}" destId="{351B957B-6D22-4760-808D-491AC0651B15}" srcOrd="0" destOrd="1" presId="urn:microsoft.com/office/officeart/2005/8/layout/vList2"/>
    <dgm:cxn modelId="{E55E57B7-C4BC-4CBF-BE0A-2A45B839CB5D}" type="presParOf" srcId="{81FC80E2-6477-4370-83AD-56FA6A3C25C7}" destId="{34C8E977-865B-40AF-9F69-CA87E408941A}" srcOrd="0" destOrd="0" presId="urn:microsoft.com/office/officeart/2005/8/layout/vList2"/>
    <dgm:cxn modelId="{B7B28466-2A1A-4F30-93A7-64468415C73D}" type="presParOf" srcId="{81FC80E2-6477-4370-83AD-56FA6A3C25C7}" destId="{351B957B-6D22-4760-808D-491AC0651B15}" srcOrd="1" destOrd="0" presId="urn:microsoft.com/office/officeart/2005/8/layout/vList2"/>
    <dgm:cxn modelId="{27222B93-34FB-49A9-B4C9-22D73A1A2C33}" type="presParOf" srcId="{81FC80E2-6477-4370-83AD-56FA6A3C25C7}" destId="{AB589305-1386-492F-92A5-74F3CE8CE635}" srcOrd="2" destOrd="0" presId="urn:microsoft.com/office/officeart/2005/8/layout/vList2"/>
    <dgm:cxn modelId="{F54332B6-FAD9-4FC2-92C8-2313D149040A}" type="presParOf" srcId="{81FC80E2-6477-4370-83AD-56FA6A3C25C7}" destId="{B1EFFB90-6F2E-4C56-8D9F-523ADC62B2D3}" srcOrd="3" destOrd="0" presId="urn:microsoft.com/office/officeart/2005/8/layout/vList2"/>
    <dgm:cxn modelId="{3D0868D3-FE6F-4886-8C9D-92DC0884C29A}" type="presParOf" srcId="{81FC80E2-6477-4370-83AD-56FA6A3C25C7}" destId="{2A459BC1-3285-4057-B611-619A685CA1BD}" srcOrd="4" destOrd="0" presId="urn:microsoft.com/office/officeart/2005/8/layout/vList2"/>
    <dgm:cxn modelId="{160EFA4F-DA5E-4BFA-9A8A-EF15F350BEEB}" type="presParOf" srcId="{81FC80E2-6477-4370-83AD-56FA6A3C25C7}" destId="{8EDFDF26-A0EB-442F-BC29-264BDDB00CA4}"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9CBBF33-F9B1-4E42-AD7F-CDF5A32C2947}" type="doc">
      <dgm:prSet loTypeId="urn:microsoft.com/office/officeart/2005/8/layout/list1" loCatId="list" qsTypeId="urn:microsoft.com/office/officeart/2005/8/quickstyle/simple1" qsCatId="simple" csTypeId="urn:microsoft.com/office/officeart/2005/8/colors/accent5_2" csCatId="accent5" phldr="1"/>
      <dgm:spPr/>
      <dgm:t>
        <a:bodyPr/>
        <a:lstStyle/>
        <a:p>
          <a:endParaRPr lang="en-US"/>
        </a:p>
      </dgm:t>
    </dgm:pt>
    <dgm:pt modelId="{EF0B35B5-314B-4456-B0A2-820FEB5CB854}">
      <dgm:prSet/>
      <dgm:spPr/>
      <dgm:t>
        <a:bodyPr/>
        <a:lstStyle/>
        <a:p>
          <a:r>
            <a:rPr lang="en-US"/>
            <a:t>In patients empirically treated for MRSA or </a:t>
          </a:r>
          <a:r>
            <a:rPr lang="en-US" i="1"/>
            <a:t>P. aeruginosa:</a:t>
          </a:r>
          <a:endParaRPr lang="en-US"/>
        </a:p>
      </dgm:t>
    </dgm:pt>
    <dgm:pt modelId="{E0061F96-1570-4A33-AA6B-ABB389008D40}" type="parTrans" cxnId="{13DA56BB-C0D8-49E4-838D-68C3C5B03D64}">
      <dgm:prSet/>
      <dgm:spPr/>
      <dgm:t>
        <a:bodyPr/>
        <a:lstStyle/>
        <a:p>
          <a:endParaRPr lang="en-US"/>
        </a:p>
      </dgm:t>
    </dgm:pt>
    <dgm:pt modelId="{F3574B0D-72AE-4C5B-B90A-D9AB2CC686B5}" type="sibTrans" cxnId="{13DA56BB-C0D8-49E4-838D-68C3C5B03D64}">
      <dgm:prSet/>
      <dgm:spPr/>
      <dgm:t>
        <a:bodyPr/>
        <a:lstStyle/>
        <a:p>
          <a:endParaRPr lang="en-US"/>
        </a:p>
      </dgm:t>
    </dgm:pt>
    <dgm:pt modelId="{690881BE-7A92-4DC6-8225-3146D2B36B14}">
      <dgm:prSet/>
      <dgm:spPr/>
      <dgm:t>
        <a:bodyPr/>
        <a:lstStyle/>
        <a:p>
          <a:r>
            <a:rPr lang="en-US"/>
            <a:t>Deescalate to standard CAP therapy if cultures do not reveal a drug-resistant pathogen and the patient is clinically improving at 48 hours</a:t>
          </a:r>
        </a:p>
      </dgm:t>
    </dgm:pt>
    <dgm:pt modelId="{4D6126E2-D854-4367-B1F2-0F50EAA6894B}" type="parTrans" cxnId="{80D7114B-5AE8-4AAC-9BCA-E1D2FFB2D0F6}">
      <dgm:prSet/>
      <dgm:spPr/>
      <dgm:t>
        <a:bodyPr/>
        <a:lstStyle/>
        <a:p>
          <a:endParaRPr lang="en-US"/>
        </a:p>
      </dgm:t>
    </dgm:pt>
    <dgm:pt modelId="{8202B7EC-AECD-4CA6-9239-9A16037A8E91}" type="sibTrans" cxnId="{80D7114B-5AE8-4AAC-9BCA-E1D2FFB2D0F6}">
      <dgm:prSet/>
      <dgm:spPr/>
      <dgm:t>
        <a:bodyPr/>
        <a:lstStyle/>
        <a:p>
          <a:endParaRPr lang="en-US"/>
        </a:p>
      </dgm:t>
    </dgm:pt>
    <dgm:pt modelId="{371641CC-DC81-4910-A9E7-4E10738B7ADE}">
      <dgm:prSet/>
      <dgm:spPr/>
      <dgm:t>
        <a:bodyPr/>
        <a:lstStyle/>
        <a:p>
          <a:r>
            <a:rPr lang="en-US"/>
            <a:t>Switching from parenteral to oral antibiotics</a:t>
          </a:r>
        </a:p>
      </dgm:t>
    </dgm:pt>
    <dgm:pt modelId="{240EA449-2280-44CC-8797-33509E24DEF7}" type="parTrans" cxnId="{B42D231C-C529-415F-9CBC-4B85A06DB679}">
      <dgm:prSet/>
      <dgm:spPr/>
      <dgm:t>
        <a:bodyPr/>
        <a:lstStyle/>
        <a:p>
          <a:endParaRPr lang="en-US"/>
        </a:p>
      </dgm:t>
    </dgm:pt>
    <dgm:pt modelId="{AF3CA654-B100-4018-8EFF-E0236BC6D6E8}" type="sibTrans" cxnId="{B42D231C-C529-415F-9CBC-4B85A06DB679}">
      <dgm:prSet/>
      <dgm:spPr/>
      <dgm:t>
        <a:bodyPr/>
        <a:lstStyle/>
        <a:p>
          <a:endParaRPr lang="en-US"/>
        </a:p>
      </dgm:t>
    </dgm:pt>
    <dgm:pt modelId="{0A602E2F-4EDA-47C7-A5C5-E362A0624F3F}">
      <dgm:prSet/>
      <dgm:spPr/>
      <dgm:t>
        <a:bodyPr/>
        <a:lstStyle/>
        <a:p>
          <a:r>
            <a:rPr lang="en-US" dirty="0"/>
            <a:t>No specific time frame given </a:t>
          </a:r>
        </a:p>
      </dgm:t>
    </dgm:pt>
    <dgm:pt modelId="{6D5E9EC4-13AB-4675-9B56-961705FD9BE6}" type="parTrans" cxnId="{20A9D512-1222-497E-B7CF-26FE028E6516}">
      <dgm:prSet/>
      <dgm:spPr/>
      <dgm:t>
        <a:bodyPr/>
        <a:lstStyle/>
        <a:p>
          <a:endParaRPr lang="en-US"/>
        </a:p>
      </dgm:t>
    </dgm:pt>
    <dgm:pt modelId="{9A60DA77-9D3B-412D-97F0-41C00E3E0A2B}" type="sibTrans" cxnId="{20A9D512-1222-497E-B7CF-26FE028E6516}">
      <dgm:prSet/>
      <dgm:spPr/>
      <dgm:t>
        <a:bodyPr/>
        <a:lstStyle/>
        <a:p>
          <a:endParaRPr lang="en-US"/>
        </a:p>
      </dgm:t>
    </dgm:pt>
    <dgm:pt modelId="{2208037C-9CE4-49E7-A161-B58D08154A3D}">
      <dgm:prSet/>
      <dgm:spPr/>
      <dgm:t>
        <a:bodyPr/>
        <a:lstStyle/>
        <a:p>
          <a:r>
            <a:rPr lang="en-US"/>
            <a:t>Either the same agent or the same drug class should be used</a:t>
          </a:r>
        </a:p>
      </dgm:t>
    </dgm:pt>
    <dgm:pt modelId="{3A054491-0D02-46AC-A41F-E7F5F2F1F73E}" type="parTrans" cxnId="{4FD12162-0D2F-49D6-943F-F318740F4081}">
      <dgm:prSet/>
      <dgm:spPr/>
      <dgm:t>
        <a:bodyPr/>
        <a:lstStyle/>
        <a:p>
          <a:endParaRPr lang="en-US"/>
        </a:p>
      </dgm:t>
    </dgm:pt>
    <dgm:pt modelId="{3DC20499-0EFB-44D6-BCE9-9610BE828302}" type="sibTrans" cxnId="{4FD12162-0D2F-49D6-943F-F318740F4081}">
      <dgm:prSet/>
      <dgm:spPr/>
      <dgm:t>
        <a:bodyPr/>
        <a:lstStyle/>
        <a:p>
          <a:endParaRPr lang="en-US"/>
        </a:p>
      </dgm:t>
    </dgm:pt>
    <dgm:pt modelId="{EB610C2C-C5C1-4A5E-AC9C-8245595AB634}" type="pres">
      <dgm:prSet presAssocID="{D9CBBF33-F9B1-4E42-AD7F-CDF5A32C2947}" presName="linear" presStyleCnt="0">
        <dgm:presLayoutVars>
          <dgm:dir/>
          <dgm:animLvl val="lvl"/>
          <dgm:resizeHandles val="exact"/>
        </dgm:presLayoutVars>
      </dgm:prSet>
      <dgm:spPr/>
    </dgm:pt>
    <dgm:pt modelId="{C881FD12-EEB3-4030-88B2-B31C1F9329A8}" type="pres">
      <dgm:prSet presAssocID="{EF0B35B5-314B-4456-B0A2-820FEB5CB854}" presName="parentLin" presStyleCnt="0"/>
      <dgm:spPr/>
    </dgm:pt>
    <dgm:pt modelId="{52F4B769-F083-4458-833C-100644BBB9ED}" type="pres">
      <dgm:prSet presAssocID="{EF0B35B5-314B-4456-B0A2-820FEB5CB854}" presName="parentLeftMargin" presStyleLbl="node1" presStyleIdx="0" presStyleCnt="2"/>
      <dgm:spPr/>
    </dgm:pt>
    <dgm:pt modelId="{E1453E91-D046-4328-A871-9C0051E35DCB}" type="pres">
      <dgm:prSet presAssocID="{EF0B35B5-314B-4456-B0A2-820FEB5CB854}" presName="parentText" presStyleLbl="node1" presStyleIdx="0" presStyleCnt="2">
        <dgm:presLayoutVars>
          <dgm:chMax val="0"/>
          <dgm:bulletEnabled val="1"/>
        </dgm:presLayoutVars>
      </dgm:prSet>
      <dgm:spPr/>
    </dgm:pt>
    <dgm:pt modelId="{5A88AB15-EB1B-41E6-A3E1-9F68BECBE250}" type="pres">
      <dgm:prSet presAssocID="{EF0B35B5-314B-4456-B0A2-820FEB5CB854}" presName="negativeSpace" presStyleCnt="0"/>
      <dgm:spPr/>
    </dgm:pt>
    <dgm:pt modelId="{AE85462B-6AC9-4B89-B9C8-AFD207EEA488}" type="pres">
      <dgm:prSet presAssocID="{EF0B35B5-314B-4456-B0A2-820FEB5CB854}" presName="childText" presStyleLbl="conFgAcc1" presStyleIdx="0" presStyleCnt="2">
        <dgm:presLayoutVars>
          <dgm:bulletEnabled val="1"/>
        </dgm:presLayoutVars>
      </dgm:prSet>
      <dgm:spPr/>
    </dgm:pt>
    <dgm:pt modelId="{A84E3AA2-62CE-437A-8124-5F8E49D6EF94}" type="pres">
      <dgm:prSet presAssocID="{F3574B0D-72AE-4C5B-B90A-D9AB2CC686B5}" presName="spaceBetweenRectangles" presStyleCnt="0"/>
      <dgm:spPr/>
    </dgm:pt>
    <dgm:pt modelId="{3E95320F-511B-4F40-9A73-8AFBE4B863A2}" type="pres">
      <dgm:prSet presAssocID="{371641CC-DC81-4910-A9E7-4E10738B7ADE}" presName="parentLin" presStyleCnt="0"/>
      <dgm:spPr/>
    </dgm:pt>
    <dgm:pt modelId="{C0769401-E089-40FF-83DE-3E94EA96E862}" type="pres">
      <dgm:prSet presAssocID="{371641CC-DC81-4910-A9E7-4E10738B7ADE}" presName="parentLeftMargin" presStyleLbl="node1" presStyleIdx="0" presStyleCnt="2"/>
      <dgm:spPr/>
    </dgm:pt>
    <dgm:pt modelId="{C481DA8F-F3CA-46B5-8DD3-9628607A84C2}" type="pres">
      <dgm:prSet presAssocID="{371641CC-DC81-4910-A9E7-4E10738B7ADE}" presName="parentText" presStyleLbl="node1" presStyleIdx="1" presStyleCnt="2">
        <dgm:presLayoutVars>
          <dgm:chMax val="0"/>
          <dgm:bulletEnabled val="1"/>
        </dgm:presLayoutVars>
      </dgm:prSet>
      <dgm:spPr/>
    </dgm:pt>
    <dgm:pt modelId="{C152F812-6807-4C67-A7A6-0FD922161436}" type="pres">
      <dgm:prSet presAssocID="{371641CC-DC81-4910-A9E7-4E10738B7ADE}" presName="negativeSpace" presStyleCnt="0"/>
      <dgm:spPr/>
    </dgm:pt>
    <dgm:pt modelId="{EA9C7B5F-325A-49AC-9627-D88B2708977A}" type="pres">
      <dgm:prSet presAssocID="{371641CC-DC81-4910-A9E7-4E10738B7ADE}" presName="childText" presStyleLbl="conFgAcc1" presStyleIdx="1" presStyleCnt="2">
        <dgm:presLayoutVars>
          <dgm:bulletEnabled val="1"/>
        </dgm:presLayoutVars>
      </dgm:prSet>
      <dgm:spPr/>
    </dgm:pt>
  </dgm:ptLst>
  <dgm:cxnLst>
    <dgm:cxn modelId="{D39EB302-2628-40AB-AE2F-AFDC31D7E66F}" type="presOf" srcId="{371641CC-DC81-4910-A9E7-4E10738B7ADE}" destId="{C481DA8F-F3CA-46B5-8DD3-9628607A84C2}" srcOrd="1" destOrd="0" presId="urn:microsoft.com/office/officeart/2005/8/layout/list1"/>
    <dgm:cxn modelId="{0374AA0D-5103-44D3-AA31-3C0BA74876A4}" type="presOf" srcId="{EF0B35B5-314B-4456-B0A2-820FEB5CB854}" destId="{E1453E91-D046-4328-A871-9C0051E35DCB}" srcOrd="1" destOrd="0" presId="urn:microsoft.com/office/officeart/2005/8/layout/list1"/>
    <dgm:cxn modelId="{49DB5F10-C16E-409A-B423-8405A99922E7}" type="presOf" srcId="{0A602E2F-4EDA-47C7-A5C5-E362A0624F3F}" destId="{EA9C7B5F-325A-49AC-9627-D88B2708977A}" srcOrd="0" destOrd="0" presId="urn:microsoft.com/office/officeart/2005/8/layout/list1"/>
    <dgm:cxn modelId="{9D6EAC11-0ECE-4C32-A0FF-799E4C205D91}" type="presOf" srcId="{690881BE-7A92-4DC6-8225-3146D2B36B14}" destId="{AE85462B-6AC9-4B89-B9C8-AFD207EEA488}" srcOrd="0" destOrd="0" presId="urn:microsoft.com/office/officeart/2005/8/layout/list1"/>
    <dgm:cxn modelId="{20A9D512-1222-497E-B7CF-26FE028E6516}" srcId="{371641CC-DC81-4910-A9E7-4E10738B7ADE}" destId="{0A602E2F-4EDA-47C7-A5C5-E362A0624F3F}" srcOrd="0" destOrd="0" parTransId="{6D5E9EC4-13AB-4675-9B56-961705FD9BE6}" sibTransId="{9A60DA77-9D3B-412D-97F0-41C00E3E0A2B}"/>
    <dgm:cxn modelId="{B42D231C-C529-415F-9CBC-4B85A06DB679}" srcId="{D9CBBF33-F9B1-4E42-AD7F-CDF5A32C2947}" destId="{371641CC-DC81-4910-A9E7-4E10738B7ADE}" srcOrd="1" destOrd="0" parTransId="{240EA449-2280-44CC-8797-33509E24DEF7}" sibTransId="{AF3CA654-B100-4018-8EFF-E0236BC6D6E8}"/>
    <dgm:cxn modelId="{48C2C032-3743-47EE-91CD-98A33DE6C3CE}" type="presOf" srcId="{D9CBBF33-F9B1-4E42-AD7F-CDF5A32C2947}" destId="{EB610C2C-C5C1-4A5E-AC9C-8245595AB634}" srcOrd="0" destOrd="0" presId="urn:microsoft.com/office/officeart/2005/8/layout/list1"/>
    <dgm:cxn modelId="{A9DC1E60-35F4-4358-8E8A-64E55A56DD04}" type="presOf" srcId="{371641CC-DC81-4910-A9E7-4E10738B7ADE}" destId="{C0769401-E089-40FF-83DE-3E94EA96E862}" srcOrd="0" destOrd="0" presId="urn:microsoft.com/office/officeart/2005/8/layout/list1"/>
    <dgm:cxn modelId="{4FD12162-0D2F-49D6-943F-F318740F4081}" srcId="{371641CC-DC81-4910-A9E7-4E10738B7ADE}" destId="{2208037C-9CE4-49E7-A161-B58D08154A3D}" srcOrd="1" destOrd="0" parTransId="{3A054491-0D02-46AC-A41F-E7F5F2F1F73E}" sibTransId="{3DC20499-0EFB-44D6-BCE9-9610BE828302}"/>
    <dgm:cxn modelId="{80D7114B-5AE8-4AAC-9BCA-E1D2FFB2D0F6}" srcId="{EF0B35B5-314B-4456-B0A2-820FEB5CB854}" destId="{690881BE-7A92-4DC6-8225-3146D2B36B14}" srcOrd="0" destOrd="0" parTransId="{4D6126E2-D854-4367-B1F2-0F50EAA6894B}" sibTransId="{8202B7EC-AECD-4CA6-9239-9A16037A8E91}"/>
    <dgm:cxn modelId="{94D0644F-463E-40B2-8FA5-DF6F474D174E}" type="presOf" srcId="{EF0B35B5-314B-4456-B0A2-820FEB5CB854}" destId="{52F4B769-F083-4458-833C-100644BBB9ED}" srcOrd="0" destOrd="0" presId="urn:microsoft.com/office/officeart/2005/8/layout/list1"/>
    <dgm:cxn modelId="{4BB3B991-5D01-4718-BFFB-8D2A409D318D}" type="presOf" srcId="{2208037C-9CE4-49E7-A161-B58D08154A3D}" destId="{EA9C7B5F-325A-49AC-9627-D88B2708977A}" srcOrd="0" destOrd="1" presId="urn:microsoft.com/office/officeart/2005/8/layout/list1"/>
    <dgm:cxn modelId="{13DA56BB-C0D8-49E4-838D-68C3C5B03D64}" srcId="{D9CBBF33-F9B1-4E42-AD7F-CDF5A32C2947}" destId="{EF0B35B5-314B-4456-B0A2-820FEB5CB854}" srcOrd="0" destOrd="0" parTransId="{E0061F96-1570-4A33-AA6B-ABB389008D40}" sibTransId="{F3574B0D-72AE-4C5B-B90A-D9AB2CC686B5}"/>
    <dgm:cxn modelId="{9D93FBA9-266C-410C-830A-27C28CDD3ACB}" type="presParOf" srcId="{EB610C2C-C5C1-4A5E-AC9C-8245595AB634}" destId="{C881FD12-EEB3-4030-88B2-B31C1F9329A8}" srcOrd="0" destOrd="0" presId="urn:microsoft.com/office/officeart/2005/8/layout/list1"/>
    <dgm:cxn modelId="{AED87541-349D-40FD-B24C-77B36D96770F}" type="presParOf" srcId="{C881FD12-EEB3-4030-88B2-B31C1F9329A8}" destId="{52F4B769-F083-4458-833C-100644BBB9ED}" srcOrd="0" destOrd="0" presId="urn:microsoft.com/office/officeart/2005/8/layout/list1"/>
    <dgm:cxn modelId="{52802DA2-3971-42F8-B266-711CE5762E1F}" type="presParOf" srcId="{C881FD12-EEB3-4030-88B2-B31C1F9329A8}" destId="{E1453E91-D046-4328-A871-9C0051E35DCB}" srcOrd="1" destOrd="0" presId="urn:microsoft.com/office/officeart/2005/8/layout/list1"/>
    <dgm:cxn modelId="{C7B7FBB1-89FE-4CB7-8CCD-ADB3BFE89DF4}" type="presParOf" srcId="{EB610C2C-C5C1-4A5E-AC9C-8245595AB634}" destId="{5A88AB15-EB1B-41E6-A3E1-9F68BECBE250}" srcOrd="1" destOrd="0" presId="urn:microsoft.com/office/officeart/2005/8/layout/list1"/>
    <dgm:cxn modelId="{18B1DC59-22CC-4750-B713-049AE46E187E}" type="presParOf" srcId="{EB610C2C-C5C1-4A5E-AC9C-8245595AB634}" destId="{AE85462B-6AC9-4B89-B9C8-AFD207EEA488}" srcOrd="2" destOrd="0" presId="urn:microsoft.com/office/officeart/2005/8/layout/list1"/>
    <dgm:cxn modelId="{651ABE7D-7AB6-4D26-AC9F-FF3A8DF5D009}" type="presParOf" srcId="{EB610C2C-C5C1-4A5E-AC9C-8245595AB634}" destId="{A84E3AA2-62CE-437A-8124-5F8E49D6EF94}" srcOrd="3" destOrd="0" presId="urn:microsoft.com/office/officeart/2005/8/layout/list1"/>
    <dgm:cxn modelId="{752CE6B0-BC97-43CF-98C7-1575F5D70A2B}" type="presParOf" srcId="{EB610C2C-C5C1-4A5E-AC9C-8245595AB634}" destId="{3E95320F-511B-4F40-9A73-8AFBE4B863A2}" srcOrd="4" destOrd="0" presId="urn:microsoft.com/office/officeart/2005/8/layout/list1"/>
    <dgm:cxn modelId="{C024410A-991F-4F17-951D-813CD0A2B6A0}" type="presParOf" srcId="{3E95320F-511B-4F40-9A73-8AFBE4B863A2}" destId="{C0769401-E089-40FF-83DE-3E94EA96E862}" srcOrd="0" destOrd="0" presId="urn:microsoft.com/office/officeart/2005/8/layout/list1"/>
    <dgm:cxn modelId="{B05C2964-84D9-452C-834A-0FC9AD3F43E2}" type="presParOf" srcId="{3E95320F-511B-4F40-9A73-8AFBE4B863A2}" destId="{C481DA8F-F3CA-46B5-8DD3-9628607A84C2}" srcOrd="1" destOrd="0" presId="urn:microsoft.com/office/officeart/2005/8/layout/list1"/>
    <dgm:cxn modelId="{67480DC2-93C1-4634-A59E-159503E685AA}" type="presParOf" srcId="{EB610C2C-C5C1-4A5E-AC9C-8245595AB634}" destId="{C152F812-6807-4C67-A7A6-0FD922161436}" srcOrd="5" destOrd="0" presId="urn:microsoft.com/office/officeart/2005/8/layout/list1"/>
    <dgm:cxn modelId="{A957044B-26BE-4E1D-A20F-238FAB08049E}" type="presParOf" srcId="{EB610C2C-C5C1-4A5E-AC9C-8245595AB634}" destId="{EA9C7B5F-325A-49AC-9627-D88B2708977A}"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F90DB63-6045-48AE-8F29-5C5E3FB08DA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02E6763-238A-4D4E-A0E9-5B606789D9F9}">
      <dgm:prSet/>
      <dgm:spPr/>
      <dgm:t>
        <a:bodyPr/>
        <a:lstStyle/>
        <a:p>
          <a:r>
            <a:rPr lang="en-US" dirty="0"/>
            <a:t>Antibiotic therapy should be continued until the patient achieves stability and for no less than a total of 5 days</a:t>
          </a:r>
        </a:p>
      </dgm:t>
    </dgm:pt>
    <dgm:pt modelId="{E6BC2568-7A05-42E3-B094-4A52C7B08722}" type="parTrans" cxnId="{599FE66A-2E7E-4DE6-B04B-4F2FC329E4D1}">
      <dgm:prSet/>
      <dgm:spPr/>
      <dgm:t>
        <a:bodyPr/>
        <a:lstStyle/>
        <a:p>
          <a:endParaRPr lang="en-US"/>
        </a:p>
      </dgm:t>
    </dgm:pt>
    <dgm:pt modelId="{0B03D1F1-CFDC-49ED-8D36-26B7E9E8EA5C}" type="sibTrans" cxnId="{599FE66A-2E7E-4DE6-B04B-4F2FC329E4D1}">
      <dgm:prSet/>
      <dgm:spPr/>
      <dgm:t>
        <a:bodyPr/>
        <a:lstStyle/>
        <a:p>
          <a:endParaRPr lang="en-US"/>
        </a:p>
      </dgm:t>
    </dgm:pt>
    <dgm:pt modelId="{E68E5E4E-FE7A-496F-8EE0-E7CE801489CB}">
      <dgm:prSet/>
      <dgm:spPr/>
      <dgm:t>
        <a:bodyPr/>
        <a:lstStyle/>
        <a:p>
          <a:r>
            <a:rPr lang="en-US" dirty="0"/>
            <a:t>Resolution of vital sign abnormalities [heart rate, respiratory rate, blood pressure, oxygen saturation, and temperature], ability to eat, and normal mentation</a:t>
          </a:r>
        </a:p>
      </dgm:t>
    </dgm:pt>
    <dgm:pt modelId="{C38DD0D8-70BE-4B3A-8181-8EEE25439D51}" type="parTrans" cxnId="{39A1A065-F80A-459C-9829-2BD30CAE1320}">
      <dgm:prSet/>
      <dgm:spPr/>
      <dgm:t>
        <a:bodyPr/>
        <a:lstStyle/>
        <a:p>
          <a:endParaRPr lang="en-US"/>
        </a:p>
      </dgm:t>
    </dgm:pt>
    <dgm:pt modelId="{98DFBB0F-403E-4BEB-98F8-D0BBE2816CD1}" type="sibTrans" cxnId="{39A1A065-F80A-459C-9829-2BD30CAE1320}">
      <dgm:prSet/>
      <dgm:spPr/>
      <dgm:t>
        <a:bodyPr/>
        <a:lstStyle/>
        <a:p>
          <a:endParaRPr lang="en-US"/>
        </a:p>
      </dgm:t>
    </dgm:pt>
    <dgm:pt modelId="{1150A8DB-E722-4040-A3C9-6F07D359ED17}" type="pres">
      <dgm:prSet presAssocID="{7F90DB63-6045-48AE-8F29-5C5E3FB08DA1}" presName="linear" presStyleCnt="0">
        <dgm:presLayoutVars>
          <dgm:animLvl val="lvl"/>
          <dgm:resizeHandles val="exact"/>
        </dgm:presLayoutVars>
      </dgm:prSet>
      <dgm:spPr/>
    </dgm:pt>
    <dgm:pt modelId="{C3C29178-1AED-4C82-99BD-28CEF36CA633}" type="pres">
      <dgm:prSet presAssocID="{B02E6763-238A-4D4E-A0E9-5B606789D9F9}" presName="parentText" presStyleLbl="node1" presStyleIdx="0" presStyleCnt="1">
        <dgm:presLayoutVars>
          <dgm:chMax val="0"/>
          <dgm:bulletEnabled val="1"/>
        </dgm:presLayoutVars>
      </dgm:prSet>
      <dgm:spPr/>
    </dgm:pt>
    <dgm:pt modelId="{B0BDA081-12B0-49EA-8D7D-13DAC0A68975}" type="pres">
      <dgm:prSet presAssocID="{B02E6763-238A-4D4E-A0E9-5B606789D9F9}" presName="childText" presStyleLbl="revTx" presStyleIdx="0" presStyleCnt="1">
        <dgm:presLayoutVars>
          <dgm:bulletEnabled val="1"/>
        </dgm:presLayoutVars>
      </dgm:prSet>
      <dgm:spPr/>
    </dgm:pt>
  </dgm:ptLst>
  <dgm:cxnLst>
    <dgm:cxn modelId="{3D1E4A60-AD74-42D9-82F0-6E25A6E0B4C8}" type="presOf" srcId="{B02E6763-238A-4D4E-A0E9-5B606789D9F9}" destId="{C3C29178-1AED-4C82-99BD-28CEF36CA633}" srcOrd="0" destOrd="0" presId="urn:microsoft.com/office/officeart/2005/8/layout/vList2"/>
    <dgm:cxn modelId="{39A1A065-F80A-459C-9829-2BD30CAE1320}" srcId="{B02E6763-238A-4D4E-A0E9-5B606789D9F9}" destId="{E68E5E4E-FE7A-496F-8EE0-E7CE801489CB}" srcOrd="0" destOrd="0" parTransId="{C38DD0D8-70BE-4B3A-8181-8EEE25439D51}" sibTransId="{98DFBB0F-403E-4BEB-98F8-D0BBE2816CD1}"/>
    <dgm:cxn modelId="{599FE66A-2E7E-4DE6-B04B-4F2FC329E4D1}" srcId="{7F90DB63-6045-48AE-8F29-5C5E3FB08DA1}" destId="{B02E6763-238A-4D4E-A0E9-5B606789D9F9}" srcOrd="0" destOrd="0" parTransId="{E6BC2568-7A05-42E3-B094-4A52C7B08722}" sibTransId="{0B03D1F1-CFDC-49ED-8D36-26B7E9E8EA5C}"/>
    <dgm:cxn modelId="{487B264D-7D68-41A9-A5A6-48268D706E10}" type="presOf" srcId="{7F90DB63-6045-48AE-8F29-5C5E3FB08DA1}" destId="{1150A8DB-E722-4040-A3C9-6F07D359ED17}" srcOrd="0" destOrd="0" presId="urn:microsoft.com/office/officeart/2005/8/layout/vList2"/>
    <dgm:cxn modelId="{BD433655-F6EB-4CC8-B23F-3A709204067A}" type="presOf" srcId="{E68E5E4E-FE7A-496F-8EE0-E7CE801489CB}" destId="{B0BDA081-12B0-49EA-8D7D-13DAC0A68975}" srcOrd="0" destOrd="0" presId="urn:microsoft.com/office/officeart/2005/8/layout/vList2"/>
    <dgm:cxn modelId="{F51FE19C-8C7A-44D1-ACFD-B9EEA9A64F33}" type="presParOf" srcId="{1150A8DB-E722-4040-A3C9-6F07D359ED17}" destId="{C3C29178-1AED-4C82-99BD-28CEF36CA633}" srcOrd="0" destOrd="0" presId="urn:microsoft.com/office/officeart/2005/8/layout/vList2"/>
    <dgm:cxn modelId="{280E239E-7CBE-4295-8F9D-70D83D64F979}" type="presParOf" srcId="{1150A8DB-E722-4040-A3C9-6F07D359ED17}" destId="{B0BDA081-12B0-49EA-8D7D-13DAC0A6897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ADC6484-F1D7-4C79-94A4-5930016B811F}"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n-US"/>
        </a:p>
      </dgm:t>
    </dgm:pt>
    <dgm:pt modelId="{83A8BFF9-B939-4BDF-B20A-35D4CBB8CD94}">
      <dgm:prSet/>
      <dgm:spPr/>
      <dgm:t>
        <a:bodyPr/>
        <a:lstStyle/>
        <a:p>
          <a:r>
            <a:rPr lang="en-US"/>
            <a:t>Do NOT routinely add anaerobic coverage for suspected aspiration pneumonia unless lung abscess or empyema is suspected</a:t>
          </a:r>
        </a:p>
      </dgm:t>
    </dgm:pt>
    <dgm:pt modelId="{B6DBCFE7-5282-4591-96AB-4F77DE5AF370}" type="parTrans" cxnId="{F4530654-5E4A-4B16-AEC1-FB155FCA8A61}">
      <dgm:prSet/>
      <dgm:spPr/>
      <dgm:t>
        <a:bodyPr/>
        <a:lstStyle/>
        <a:p>
          <a:endParaRPr lang="en-US"/>
        </a:p>
      </dgm:t>
    </dgm:pt>
    <dgm:pt modelId="{FDB5D052-D31F-47E0-B783-5066AD99E7A8}" type="sibTrans" cxnId="{F4530654-5E4A-4B16-AEC1-FB155FCA8A61}">
      <dgm:prSet/>
      <dgm:spPr/>
      <dgm:t>
        <a:bodyPr/>
        <a:lstStyle/>
        <a:p>
          <a:endParaRPr lang="en-US"/>
        </a:p>
      </dgm:t>
    </dgm:pt>
    <dgm:pt modelId="{B6CD6CA8-FB1E-42E2-A67F-80F7556E43FE}">
      <dgm:prSet/>
      <dgm:spPr/>
      <dgm:t>
        <a:bodyPr/>
        <a:lstStyle/>
        <a:p>
          <a:r>
            <a:rPr lang="en-US"/>
            <a:t>Recent studies have shown that anaerobes are uncommon in patients hospitalized with suspected aspiration</a:t>
          </a:r>
        </a:p>
      </dgm:t>
    </dgm:pt>
    <dgm:pt modelId="{FE913657-B72E-4816-AE9C-DF0EA60F7EEE}" type="parTrans" cxnId="{B3338F81-23DE-4FB9-84B0-27F9B737E6FB}">
      <dgm:prSet/>
      <dgm:spPr/>
      <dgm:t>
        <a:bodyPr/>
        <a:lstStyle/>
        <a:p>
          <a:endParaRPr lang="en-US"/>
        </a:p>
      </dgm:t>
    </dgm:pt>
    <dgm:pt modelId="{DDB00B3E-43B7-49B1-A7C9-4157EB4A597D}" type="sibTrans" cxnId="{B3338F81-23DE-4FB9-84B0-27F9B737E6FB}">
      <dgm:prSet/>
      <dgm:spPr/>
      <dgm:t>
        <a:bodyPr/>
        <a:lstStyle/>
        <a:p>
          <a:endParaRPr lang="en-US"/>
        </a:p>
      </dgm:t>
    </dgm:pt>
    <dgm:pt modelId="{D344847D-CEA4-44F4-9A49-7C1327DC55D1}">
      <dgm:prSet/>
      <dgm:spPr/>
      <dgm:t>
        <a:bodyPr/>
        <a:lstStyle/>
        <a:p>
          <a:r>
            <a:rPr lang="en-US" dirty="0"/>
            <a:t>Patients who aspirate gastric contents are considered to have aspiration pneumonitis. Many of these patients have resolution of symptoms within 24 to 48 hours and require only supportive treatment, without antibiotics</a:t>
          </a:r>
        </a:p>
      </dgm:t>
    </dgm:pt>
    <dgm:pt modelId="{958D77EF-5A0D-4996-BDB1-EEAEB21926C9}" type="parTrans" cxnId="{C481E5FE-2D37-4018-9D8C-ED6020E9205B}">
      <dgm:prSet/>
      <dgm:spPr/>
      <dgm:t>
        <a:bodyPr/>
        <a:lstStyle/>
        <a:p>
          <a:endParaRPr lang="en-US"/>
        </a:p>
      </dgm:t>
    </dgm:pt>
    <dgm:pt modelId="{4CB51F57-A081-46A1-87EA-95789C7E2780}" type="sibTrans" cxnId="{C481E5FE-2D37-4018-9D8C-ED6020E9205B}">
      <dgm:prSet/>
      <dgm:spPr/>
      <dgm:t>
        <a:bodyPr/>
        <a:lstStyle/>
        <a:p>
          <a:endParaRPr lang="en-US"/>
        </a:p>
      </dgm:t>
    </dgm:pt>
    <dgm:pt modelId="{35DF4647-6E1D-4C5C-8ABF-95D5A7D376DA}" type="pres">
      <dgm:prSet presAssocID="{FADC6484-F1D7-4C79-94A4-5930016B811F}" presName="Name0" presStyleCnt="0">
        <dgm:presLayoutVars>
          <dgm:dir/>
          <dgm:animLvl val="lvl"/>
          <dgm:resizeHandles val="exact"/>
        </dgm:presLayoutVars>
      </dgm:prSet>
      <dgm:spPr/>
    </dgm:pt>
    <dgm:pt modelId="{855B0870-7804-4A8F-8124-F96CEC03A9DF}" type="pres">
      <dgm:prSet presAssocID="{83A8BFF9-B939-4BDF-B20A-35D4CBB8CD94}" presName="composite" presStyleCnt="0"/>
      <dgm:spPr/>
    </dgm:pt>
    <dgm:pt modelId="{1A959420-B543-4584-BBAE-EA7D9FAC3FBE}" type="pres">
      <dgm:prSet presAssocID="{83A8BFF9-B939-4BDF-B20A-35D4CBB8CD94}" presName="parTx" presStyleLbl="alignNode1" presStyleIdx="0" presStyleCnt="1">
        <dgm:presLayoutVars>
          <dgm:chMax val="0"/>
          <dgm:chPref val="0"/>
          <dgm:bulletEnabled val="1"/>
        </dgm:presLayoutVars>
      </dgm:prSet>
      <dgm:spPr/>
    </dgm:pt>
    <dgm:pt modelId="{69602A5F-2E4F-467B-80C0-BD8159B76A0A}" type="pres">
      <dgm:prSet presAssocID="{83A8BFF9-B939-4BDF-B20A-35D4CBB8CD94}" presName="desTx" presStyleLbl="alignAccFollowNode1" presStyleIdx="0" presStyleCnt="1">
        <dgm:presLayoutVars>
          <dgm:bulletEnabled val="1"/>
        </dgm:presLayoutVars>
      </dgm:prSet>
      <dgm:spPr/>
    </dgm:pt>
  </dgm:ptLst>
  <dgm:cxnLst>
    <dgm:cxn modelId="{F4530654-5E4A-4B16-AEC1-FB155FCA8A61}" srcId="{FADC6484-F1D7-4C79-94A4-5930016B811F}" destId="{83A8BFF9-B939-4BDF-B20A-35D4CBB8CD94}" srcOrd="0" destOrd="0" parTransId="{B6DBCFE7-5282-4591-96AB-4F77DE5AF370}" sibTransId="{FDB5D052-D31F-47E0-B783-5066AD99E7A8}"/>
    <dgm:cxn modelId="{B3338F81-23DE-4FB9-84B0-27F9B737E6FB}" srcId="{83A8BFF9-B939-4BDF-B20A-35D4CBB8CD94}" destId="{B6CD6CA8-FB1E-42E2-A67F-80F7556E43FE}" srcOrd="0" destOrd="0" parTransId="{FE913657-B72E-4816-AE9C-DF0EA60F7EEE}" sibTransId="{DDB00B3E-43B7-49B1-A7C9-4157EB4A597D}"/>
    <dgm:cxn modelId="{EFAD648A-3205-426E-8143-31F5E4A2B21A}" type="presOf" srcId="{83A8BFF9-B939-4BDF-B20A-35D4CBB8CD94}" destId="{1A959420-B543-4584-BBAE-EA7D9FAC3FBE}" srcOrd="0" destOrd="0" presId="urn:microsoft.com/office/officeart/2005/8/layout/hList1"/>
    <dgm:cxn modelId="{933621A7-08BD-44CC-AC2E-85BEC5CA0382}" type="presOf" srcId="{B6CD6CA8-FB1E-42E2-A67F-80F7556E43FE}" destId="{69602A5F-2E4F-467B-80C0-BD8159B76A0A}" srcOrd="0" destOrd="0" presId="urn:microsoft.com/office/officeart/2005/8/layout/hList1"/>
    <dgm:cxn modelId="{35782BAC-BB49-431D-893E-5D2BFABDFC2E}" type="presOf" srcId="{D344847D-CEA4-44F4-9A49-7C1327DC55D1}" destId="{69602A5F-2E4F-467B-80C0-BD8159B76A0A}" srcOrd="0" destOrd="1" presId="urn:microsoft.com/office/officeart/2005/8/layout/hList1"/>
    <dgm:cxn modelId="{03FF59DB-F5F5-4380-A475-920F561921ED}" type="presOf" srcId="{FADC6484-F1D7-4C79-94A4-5930016B811F}" destId="{35DF4647-6E1D-4C5C-8ABF-95D5A7D376DA}" srcOrd="0" destOrd="0" presId="urn:microsoft.com/office/officeart/2005/8/layout/hList1"/>
    <dgm:cxn modelId="{C481E5FE-2D37-4018-9D8C-ED6020E9205B}" srcId="{83A8BFF9-B939-4BDF-B20A-35D4CBB8CD94}" destId="{D344847D-CEA4-44F4-9A49-7C1327DC55D1}" srcOrd="1" destOrd="0" parTransId="{958D77EF-5A0D-4996-BDB1-EEAEB21926C9}" sibTransId="{4CB51F57-A081-46A1-87EA-95789C7E2780}"/>
    <dgm:cxn modelId="{D809022E-A43D-412E-B228-FB71FDECCB72}" type="presParOf" srcId="{35DF4647-6E1D-4C5C-8ABF-95D5A7D376DA}" destId="{855B0870-7804-4A8F-8124-F96CEC03A9DF}" srcOrd="0" destOrd="0" presId="urn:microsoft.com/office/officeart/2005/8/layout/hList1"/>
    <dgm:cxn modelId="{36AA863F-6BC6-4F7E-93F1-4DBC3E1489D4}" type="presParOf" srcId="{855B0870-7804-4A8F-8124-F96CEC03A9DF}" destId="{1A959420-B543-4584-BBAE-EA7D9FAC3FBE}" srcOrd="0" destOrd="0" presId="urn:microsoft.com/office/officeart/2005/8/layout/hList1"/>
    <dgm:cxn modelId="{C8923B9A-6FD9-4248-A4E3-446C579DD71A}" type="presParOf" srcId="{855B0870-7804-4A8F-8124-F96CEC03A9DF}" destId="{69602A5F-2E4F-467B-80C0-BD8159B76A0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3648FA9-5EA2-4D2B-B206-A391079CD5E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19A3A56-E0E6-4C17-81C1-C347739EAEEF}">
      <dgm:prSet/>
      <dgm:spPr/>
      <dgm:t>
        <a:bodyPr/>
        <a:lstStyle/>
        <a:p>
          <a:r>
            <a:rPr lang="en-US" dirty="0"/>
            <a:t>Do NOT routinely use corticosteroids in adults with </a:t>
          </a:r>
          <a:r>
            <a:rPr lang="en-US" dirty="0" err="1"/>
            <a:t>nonsevere</a:t>
          </a:r>
          <a:r>
            <a:rPr lang="en-US" dirty="0"/>
            <a:t> CAP, severe CAP, or influenza pneumonia </a:t>
          </a:r>
        </a:p>
      </dgm:t>
    </dgm:pt>
    <dgm:pt modelId="{88378686-11FC-45C1-BDF1-9D03CB088188}" type="parTrans" cxnId="{958D17F0-C127-4D40-A6C0-06B766C70762}">
      <dgm:prSet/>
      <dgm:spPr/>
      <dgm:t>
        <a:bodyPr/>
        <a:lstStyle/>
        <a:p>
          <a:endParaRPr lang="en-US"/>
        </a:p>
      </dgm:t>
    </dgm:pt>
    <dgm:pt modelId="{27927CE0-5644-4036-A8B3-6F91B7E71991}" type="sibTrans" cxnId="{958D17F0-C127-4D40-A6C0-06B766C70762}">
      <dgm:prSet/>
      <dgm:spPr/>
      <dgm:t>
        <a:bodyPr/>
        <a:lstStyle/>
        <a:p>
          <a:endParaRPr lang="en-US"/>
        </a:p>
      </dgm:t>
    </dgm:pt>
    <dgm:pt modelId="{BAE45AA6-68F9-4D17-BD69-BB42077D9134}">
      <dgm:prSet/>
      <dgm:spPr>
        <a:solidFill>
          <a:srgbClr val="00B050"/>
        </a:solidFill>
      </dgm:spPr>
      <dgm:t>
        <a:bodyPr/>
        <a:lstStyle/>
        <a:p>
          <a:r>
            <a:rPr lang="en-US" dirty="0"/>
            <a:t>Endorse Surviving Sepsis Campaign recommendations on the use of corticosteroids in patients with CAP and refractory septic shock</a:t>
          </a:r>
        </a:p>
      </dgm:t>
    </dgm:pt>
    <dgm:pt modelId="{B06C4D6F-17A6-4E61-A240-C81E033C835B}" type="parTrans" cxnId="{068E1B5B-4C3C-4037-8D5F-603D94802BFF}">
      <dgm:prSet/>
      <dgm:spPr/>
      <dgm:t>
        <a:bodyPr/>
        <a:lstStyle/>
        <a:p>
          <a:endParaRPr lang="en-US"/>
        </a:p>
      </dgm:t>
    </dgm:pt>
    <dgm:pt modelId="{E28D49FA-43BB-41A6-B11E-FA7D75B19AFE}" type="sibTrans" cxnId="{068E1B5B-4C3C-4037-8D5F-603D94802BFF}">
      <dgm:prSet/>
      <dgm:spPr/>
      <dgm:t>
        <a:bodyPr/>
        <a:lstStyle/>
        <a:p>
          <a:endParaRPr lang="en-US"/>
        </a:p>
      </dgm:t>
    </dgm:pt>
    <dgm:pt modelId="{5684FCBA-0228-4669-A2A0-93C8E9A3DB14}">
      <dgm:prSet/>
      <dgm:spPr/>
      <dgm:t>
        <a:bodyPr/>
        <a:lstStyle/>
        <a:p>
          <a:r>
            <a:rPr lang="en-US" dirty="0"/>
            <a:t>There are no data suggesting benefit of corticosteroids in patients with </a:t>
          </a:r>
          <a:r>
            <a:rPr lang="en-US" dirty="0" err="1"/>
            <a:t>nonsevere</a:t>
          </a:r>
          <a:r>
            <a:rPr lang="en-US" dirty="0"/>
            <a:t> CAP with respect to mortality or organ failure and only limited data in patients with severe CAP</a:t>
          </a:r>
        </a:p>
      </dgm:t>
    </dgm:pt>
    <dgm:pt modelId="{D4C0FCCE-AA47-4A82-BC20-E5FF2B193D29}" type="parTrans" cxnId="{F127EA84-454A-4938-8662-C13AC75CB725}">
      <dgm:prSet/>
      <dgm:spPr/>
      <dgm:t>
        <a:bodyPr/>
        <a:lstStyle/>
        <a:p>
          <a:endParaRPr lang="en-US"/>
        </a:p>
      </dgm:t>
    </dgm:pt>
    <dgm:pt modelId="{A38B8390-BE9C-4D4C-BBB8-BD72A0FF4966}" type="sibTrans" cxnId="{F127EA84-454A-4938-8662-C13AC75CB725}">
      <dgm:prSet/>
      <dgm:spPr/>
      <dgm:t>
        <a:bodyPr/>
        <a:lstStyle/>
        <a:p>
          <a:endParaRPr lang="en-US"/>
        </a:p>
      </dgm:t>
    </dgm:pt>
    <dgm:pt modelId="{F3F3B343-C2E7-4A27-BB34-46D547DD8381}">
      <dgm:prSet/>
      <dgm:spPr/>
      <dgm:t>
        <a:bodyPr/>
        <a:lstStyle/>
        <a:p>
          <a:r>
            <a:rPr lang="en-US" dirty="0"/>
            <a:t>Recommendations do not apply to clinically appropriate use of steroids for comorbid diseases </a:t>
          </a:r>
        </a:p>
      </dgm:t>
    </dgm:pt>
    <dgm:pt modelId="{24907CE3-304A-4131-9911-E197FFE34D24}" type="parTrans" cxnId="{3FFAF9F6-5634-4B0E-8E2C-1271EC43F8FB}">
      <dgm:prSet/>
      <dgm:spPr/>
      <dgm:t>
        <a:bodyPr/>
        <a:lstStyle/>
        <a:p>
          <a:endParaRPr lang="en-US"/>
        </a:p>
      </dgm:t>
    </dgm:pt>
    <dgm:pt modelId="{6802012A-F3DA-4B69-B5B2-D81ED4363CC0}" type="sibTrans" cxnId="{3FFAF9F6-5634-4B0E-8E2C-1271EC43F8FB}">
      <dgm:prSet/>
      <dgm:spPr/>
      <dgm:t>
        <a:bodyPr/>
        <a:lstStyle/>
        <a:p>
          <a:endParaRPr lang="en-US"/>
        </a:p>
      </dgm:t>
    </dgm:pt>
    <dgm:pt modelId="{6589D410-191C-4121-9650-0155BD08BDB4}" type="pres">
      <dgm:prSet presAssocID="{F3648FA9-5EA2-4D2B-B206-A391079CD5E5}" presName="linear" presStyleCnt="0">
        <dgm:presLayoutVars>
          <dgm:animLvl val="lvl"/>
          <dgm:resizeHandles val="exact"/>
        </dgm:presLayoutVars>
      </dgm:prSet>
      <dgm:spPr/>
    </dgm:pt>
    <dgm:pt modelId="{E4E7AC7F-C777-4875-B743-732C4D25B18E}" type="pres">
      <dgm:prSet presAssocID="{119A3A56-E0E6-4C17-81C1-C347739EAEEF}" presName="parentText" presStyleLbl="node1" presStyleIdx="0" presStyleCnt="2">
        <dgm:presLayoutVars>
          <dgm:chMax val="0"/>
          <dgm:bulletEnabled val="1"/>
        </dgm:presLayoutVars>
      </dgm:prSet>
      <dgm:spPr/>
    </dgm:pt>
    <dgm:pt modelId="{C75E953E-41FF-40A4-BD59-5F345D8BE890}" type="pres">
      <dgm:prSet presAssocID="{119A3A56-E0E6-4C17-81C1-C347739EAEEF}" presName="childText" presStyleLbl="revTx" presStyleIdx="0" presStyleCnt="1">
        <dgm:presLayoutVars>
          <dgm:bulletEnabled val="1"/>
        </dgm:presLayoutVars>
      </dgm:prSet>
      <dgm:spPr/>
    </dgm:pt>
    <dgm:pt modelId="{EB31F620-AA0A-4C26-914B-6D6230EEFD81}" type="pres">
      <dgm:prSet presAssocID="{BAE45AA6-68F9-4D17-BD69-BB42077D9134}" presName="parentText" presStyleLbl="node1" presStyleIdx="1" presStyleCnt="2">
        <dgm:presLayoutVars>
          <dgm:chMax val="0"/>
          <dgm:bulletEnabled val="1"/>
        </dgm:presLayoutVars>
      </dgm:prSet>
      <dgm:spPr/>
    </dgm:pt>
  </dgm:ptLst>
  <dgm:cxnLst>
    <dgm:cxn modelId="{068E1B5B-4C3C-4037-8D5F-603D94802BFF}" srcId="{F3648FA9-5EA2-4D2B-B206-A391079CD5E5}" destId="{BAE45AA6-68F9-4D17-BD69-BB42077D9134}" srcOrd="1" destOrd="0" parTransId="{B06C4D6F-17A6-4E61-A240-C81E033C835B}" sibTransId="{E28D49FA-43BB-41A6-B11E-FA7D75B19AFE}"/>
    <dgm:cxn modelId="{9F085A5C-ACDD-4B47-B57B-97618471774A}" type="presOf" srcId="{119A3A56-E0E6-4C17-81C1-C347739EAEEF}" destId="{E4E7AC7F-C777-4875-B743-732C4D25B18E}" srcOrd="0" destOrd="0" presId="urn:microsoft.com/office/officeart/2005/8/layout/vList2"/>
    <dgm:cxn modelId="{A3A3706D-E731-4909-A4EA-A483360AB7A0}" type="presOf" srcId="{F3F3B343-C2E7-4A27-BB34-46D547DD8381}" destId="{C75E953E-41FF-40A4-BD59-5F345D8BE890}" srcOrd="0" destOrd="1" presId="urn:microsoft.com/office/officeart/2005/8/layout/vList2"/>
    <dgm:cxn modelId="{F127EA84-454A-4938-8662-C13AC75CB725}" srcId="{119A3A56-E0E6-4C17-81C1-C347739EAEEF}" destId="{5684FCBA-0228-4669-A2A0-93C8E9A3DB14}" srcOrd="0" destOrd="0" parTransId="{D4C0FCCE-AA47-4A82-BC20-E5FF2B193D29}" sibTransId="{A38B8390-BE9C-4D4C-BBB8-BD72A0FF4966}"/>
    <dgm:cxn modelId="{958D17F0-C127-4D40-A6C0-06B766C70762}" srcId="{F3648FA9-5EA2-4D2B-B206-A391079CD5E5}" destId="{119A3A56-E0E6-4C17-81C1-C347739EAEEF}" srcOrd="0" destOrd="0" parTransId="{88378686-11FC-45C1-BDF1-9D03CB088188}" sibTransId="{27927CE0-5644-4036-A8B3-6F91B7E71991}"/>
    <dgm:cxn modelId="{EFFEB1F1-2535-4D77-BD49-9A4E11DEB909}" type="presOf" srcId="{F3648FA9-5EA2-4D2B-B206-A391079CD5E5}" destId="{6589D410-191C-4121-9650-0155BD08BDB4}" srcOrd="0" destOrd="0" presId="urn:microsoft.com/office/officeart/2005/8/layout/vList2"/>
    <dgm:cxn modelId="{3A7370F3-98C8-42E6-80F1-C158D42F2258}" type="presOf" srcId="{5684FCBA-0228-4669-A2A0-93C8E9A3DB14}" destId="{C75E953E-41FF-40A4-BD59-5F345D8BE890}" srcOrd="0" destOrd="0" presId="urn:microsoft.com/office/officeart/2005/8/layout/vList2"/>
    <dgm:cxn modelId="{3FFAF9F6-5634-4B0E-8E2C-1271EC43F8FB}" srcId="{119A3A56-E0E6-4C17-81C1-C347739EAEEF}" destId="{F3F3B343-C2E7-4A27-BB34-46D547DD8381}" srcOrd="1" destOrd="0" parTransId="{24907CE3-304A-4131-9911-E197FFE34D24}" sibTransId="{6802012A-F3DA-4B69-B5B2-D81ED4363CC0}"/>
    <dgm:cxn modelId="{92ED87FE-7205-4449-8F66-9CCB94F5957A}" type="presOf" srcId="{BAE45AA6-68F9-4D17-BD69-BB42077D9134}" destId="{EB31F620-AA0A-4C26-914B-6D6230EEFD81}" srcOrd="0" destOrd="0" presId="urn:microsoft.com/office/officeart/2005/8/layout/vList2"/>
    <dgm:cxn modelId="{FF7BD455-3D66-4F6A-A171-68A54C4E52ED}" type="presParOf" srcId="{6589D410-191C-4121-9650-0155BD08BDB4}" destId="{E4E7AC7F-C777-4875-B743-732C4D25B18E}" srcOrd="0" destOrd="0" presId="urn:microsoft.com/office/officeart/2005/8/layout/vList2"/>
    <dgm:cxn modelId="{0AAB6A95-A0A6-455C-845A-CDC2A702F227}" type="presParOf" srcId="{6589D410-191C-4121-9650-0155BD08BDB4}" destId="{C75E953E-41FF-40A4-BD59-5F345D8BE890}" srcOrd="1" destOrd="0" presId="urn:microsoft.com/office/officeart/2005/8/layout/vList2"/>
    <dgm:cxn modelId="{525525A9-B022-48B9-A829-ACE474E9F5F8}" type="presParOf" srcId="{6589D410-191C-4121-9650-0155BD08BDB4}" destId="{EB31F620-AA0A-4C26-914B-6D6230EEFD8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0B4B35-67CA-4746-AE82-B38EE1E73D2D}">
      <dsp:nvSpPr>
        <dsp:cNvPr id="0" name=""/>
        <dsp:cNvSpPr/>
      </dsp:nvSpPr>
      <dsp:spPr>
        <a:xfrm>
          <a:off x="1051" y="456304"/>
          <a:ext cx="2196695" cy="1623349"/>
        </a:xfrm>
        <a:prstGeom prst="rect">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9000" b="-9000"/>
          </a:stretch>
        </a:blipFill>
        <a:ln>
          <a:noFill/>
        </a:ln>
        <a:effectLst/>
      </dsp:spPr>
      <dsp:style>
        <a:lnRef idx="0">
          <a:scrgbClr r="0" g="0" b="0"/>
        </a:lnRef>
        <a:fillRef idx="1">
          <a:scrgbClr r="0" g="0" b="0"/>
        </a:fillRef>
        <a:effectRef idx="0">
          <a:scrgbClr r="0" g="0" b="0"/>
        </a:effectRef>
        <a:fontRef idx="minor"/>
      </dsp:style>
    </dsp:sp>
    <dsp:sp modelId="{CAFFC643-D7C0-43ED-93A0-8C16808749F7}">
      <dsp:nvSpPr>
        <dsp:cNvPr id="0" name=""/>
        <dsp:cNvSpPr/>
      </dsp:nvSpPr>
      <dsp:spPr>
        <a:xfrm>
          <a:off x="445064" y="1785310"/>
          <a:ext cx="1892897" cy="45489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5000"/>
            </a:spcAft>
            <a:buNone/>
          </a:pPr>
          <a:r>
            <a:rPr lang="en-US" sz="1600" kern="1200"/>
            <a:t>Duration</a:t>
          </a:r>
        </a:p>
      </dsp:txBody>
      <dsp:txXfrm>
        <a:off x="445064" y="1785310"/>
        <a:ext cx="1892897" cy="454894"/>
      </dsp:txXfrm>
    </dsp:sp>
    <dsp:sp modelId="{26D5C42B-2343-4623-B947-2FA2D30104C9}">
      <dsp:nvSpPr>
        <dsp:cNvPr id="0" name=""/>
        <dsp:cNvSpPr/>
      </dsp:nvSpPr>
      <dsp:spPr>
        <a:xfrm>
          <a:off x="2625068" y="456304"/>
          <a:ext cx="2196695" cy="1623349"/>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8000" b="-8000"/>
          </a:stretch>
        </a:blipFill>
        <a:ln>
          <a:noFill/>
        </a:ln>
        <a:effectLst/>
      </dsp:spPr>
      <dsp:style>
        <a:lnRef idx="0">
          <a:scrgbClr r="0" g="0" b="0"/>
        </a:lnRef>
        <a:fillRef idx="1">
          <a:scrgbClr r="0" g="0" b="0"/>
        </a:fillRef>
        <a:effectRef idx="0">
          <a:scrgbClr r="0" g="0" b="0"/>
        </a:effectRef>
        <a:fontRef idx="minor"/>
      </dsp:style>
    </dsp:sp>
    <dsp:sp modelId="{EC6ABBBA-86AD-4981-A51B-099C4C037A04}">
      <dsp:nvSpPr>
        <dsp:cNvPr id="0" name=""/>
        <dsp:cNvSpPr/>
      </dsp:nvSpPr>
      <dsp:spPr>
        <a:xfrm>
          <a:off x="3069081" y="1785310"/>
          <a:ext cx="1892897" cy="45489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5000"/>
            </a:spcAft>
            <a:buNone/>
          </a:pPr>
          <a:r>
            <a:rPr lang="en-US" sz="1600" kern="1200"/>
            <a:t>Atypical coverage</a:t>
          </a:r>
        </a:p>
      </dsp:txBody>
      <dsp:txXfrm>
        <a:off x="3069081" y="1785310"/>
        <a:ext cx="1892897" cy="454894"/>
      </dsp:txXfrm>
    </dsp:sp>
    <dsp:sp modelId="{7C9500B6-F9AC-4C0A-8739-4523D27A16FA}">
      <dsp:nvSpPr>
        <dsp:cNvPr id="0" name=""/>
        <dsp:cNvSpPr/>
      </dsp:nvSpPr>
      <dsp:spPr>
        <a:xfrm>
          <a:off x="5249086" y="456304"/>
          <a:ext cx="2196695" cy="1623349"/>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5000" r="-35000"/>
          </a:stretch>
        </a:blipFill>
        <a:ln>
          <a:noFill/>
        </a:ln>
        <a:effectLst/>
      </dsp:spPr>
      <dsp:style>
        <a:lnRef idx="0">
          <a:scrgbClr r="0" g="0" b="0"/>
        </a:lnRef>
        <a:fillRef idx="1">
          <a:scrgbClr r="0" g="0" b="0"/>
        </a:fillRef>
        <a:effectRef idx="0">
          <a:scrgbClr r="0" g="0" b="0"/>
        </a:effectRef>
        <a:fontRef idx="minor"/>
      </dsp:style>
    </dsp:sp>
    <dsp:sp modelId="{7AB77C50-96CC-4B16-A208-C87D3833F8CE}">
      <dsp:nvSpPr>
        <dsp:cNvPr id="0" name=""/>
        <dsp:cNvSpPr/>
      </dsp:nvSpPr>
      <dsp:spPr>
        <a:xfrm>
          <a:off x="5693099" y="1785310"/>
          <a:ext cx="1892897" cy="45489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5000"/>
            </a:spcAft>
            <a:buNone/>
          </a:pPr>
          <a:r>
            <a:rPr lang="en-US" sz="1600" kern="1200"/>
            <a:t>Risk factors </a:t>
          </a:r>
        </a:p>
      </dsp:txBody>
      <dsp:txXfrm>
        <a:off x="5693099" y="1785310"/>
        <a:ext cx="1892897" cy="454894"/>
      </dsp:txXfrm>
    </dsp:sp>
    <dsp:sp modelId="{0312ED7C-AC46-4433-B20A-055581E7322C}">
      <dsp:nvSpPr>
        <dsp:cNvPr id="0" name=""/>
        <dsp:cNvSpPr/>
      </dsp:nvSpPr>
      <dsp:spPr>
        <a:xfrm>
          <a:off x="1051" y="2473896"/>
          <a:ext cx="2196695" cy="1623349"/>
        </a:xfrm>
        <a:prstGeom prst="rect">
          <a:avLst/>
        </a:prstGeom>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l="-986" t="-532" r="-85014" b="532"/>
          </a:stretch>
        </a:blipFill>
        <a:ln>
          <a:noFill/>
        </a:ln>
        <a:effectLst/>
      </dsp:spPr>
      <dsp:style>
        <a:lnRef idx="0">
          <a:scrgbClr r="0" g="0" b="0"/>
        </a:lnRef>
        <a:fillRef idx="1">
          <a:scrgbClr r="0" g="0" b="0"/>
        </a:fillRef>
        <a:effectRef idx="0">
          <a:scrgbClr r="0" g="0" b="0"/>
        </a:effectRef>
        <a:fontRef idx="minor"/>
      </dsp:style>
    </dsp:sp>
    <dsp:sp modelId="{12C95D32-C03B-4E46-AC7C-4E15E8B9C660}">
      <dsp:nvSpPr>
        <dsp:cNvPr id="0" name=""/>
        <dsp:cNvSpPr/>
      </dsp:nvSpPr>
      <dsp:spPr>
        <a:xfrm>
          <a:off x="445064" y="3802902"/>
          <a:ext cx="1892897" cy="45489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5000"/>
            </a:spcAft>
            <a:buNone/>
          </a:pPr>
          <a:r>
            <a:rPr lang="en-US" sz="1600" kern="1200"/>
            <a:t>Resistance </a:t>
          </a:r>
        </a:p>
      </dsp:txBody>
      <dsp:txXfrm>
        <a:off x="445064" y="3802902"/>
        <a:ext cx="1892897" cy="454894"/>
      </dsp:txXfrm>
    </dsp:sp>
    <dsp:sp modelId="{996A7393-C941-4D69-88FC-E11C98E29D41}">
      <dsp:nvSpPr>
        <dsp:cNvPr id="0" name=""/>
        <dsp:cNvSpPr/>
      </dsp:nvSpPr>
      <dsp:spPr>
        <a:xfrm>
          <a:off x="2625068" y="2473896"/>
          <a:ext cx="2196695" cy="1623349"/>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9000" b="-9000"/>
          </a:stretch>
        </a:blipFill>
        <a:ln>
          <a:noFill/>
        </a:ln>
        <a:effectLst/>
      </dsp:spPr>
      <dsp:style>
        <a:lnRef idx="0">
          <a:scrgbClr r="0" g="0" b="0"/>
        </a:lnRef>
        <a:fillRef idx="1">
          <a:scrgbClr r="0" g="0" b="0"/>
        </a:fillRef>
        <a:effectRef idx="0">
          <a:scrgbClr r="0" g="0" b="0"/>
        </a:effectRef>
        <a:fontRef idx="minor"/>
      </dsp:style>
    </dsp:sp>
    <dsp:sp modelId="{5002B486-3BE5-4204-8827-2AC42FF66A4F}">
      <dsp:nvSpPr>
        <dsp:cNvPr id="0" name=""/>
        <dsp:cNvSpPr/>
      </dsp:nvSpPr>
      <dsp:spPr>
        <a:xfrm>
          <a:off x="3069081" y="3802902"/>
          <a:ext cx="1892897" cy="45489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5000"/>
            </a:spcAft>
            <a:buNone/>
          </a:pPr>
          <a:r>
            <a:rPr lang="en-US" sz="1600" kern="1200"/>
            <a:t>Steroids </a:t>
          </a:r>
        </a:p>
      </dsp:txBody>
      <dsp:txXfrm>
        <a:off x="3069081" y="3802902"/>
        <a:ext cx="1892897" cy="454894"/>
      </dsp:txXfrm>
    </dsp:sp>
    <dsp:sp modelId="{FD45D618-EC98-4F4F-8FD6-407EF506F58E}">
      <dsp:nvSpPr>
        <dsp:cNvPr id="0" name=""/>
        <dsp:cNvSpPr/>
      </dsp:nvSpPr>
      <dsp:spPr>
        <a:xfrm>
          <a:off x="5249086" y="2473896"/>
          <a:ext cx="2196695" cy="1623349"/>
        </a:xfrm>
        <a:prstGeom prst="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t="-7000" b="-7000"/>
          </a:stretch>
        </a:blipFill>
        <a:ln>
          <a:noFill/>
        </a:ln>
        <a:effectLst/>
      </dsp:spPr>
      <dsp:style>
        <a:lnRef idx="0">
          <a:scrgbClr r="0" g="0" b="0"/>
        </a:lnRef>
        <a:fillRef idx="1">
          <a:scrgbClr r="0" g="0" b="0"/>
        </a:fillRef>
        <a:effectRef idx="0">
          <a:scrgbClr r="0" g="0" b="0"/>
        </a:effectRef>
        <a:fontRef idx="minor"/>
      </dsp:style>
    </dsp:sp>
    <dsp:sp modelId="{77EFF3B2-49CB-4704-B70D-4B0C7EDB11A2}">
      <dsp:nvSpPr>
        <dsp:cNvPr id="0" name=""/>
        <dsp:cNvSpPr/>
      </dsp:nvSpPr>
      <dsp:spPr>
        <a:xfrm>
          <a:off x="5693099" y="3802902"/>
          <a:ext cx="1892897" cy="45489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5000"/>
            </a:spcAft>
            <a:buNone/>
          </a:pPr>
          <a:r>
            <a:rPr lang="en-US" sz="1600" kern="1200"/>
            <a:t>Aspiration pneumonia </a:t>
          </a:r>
        </a:p>
      </dsp:txBody>
      <dsp:txXfrm>
        <a:off x="5693099" y="3802902"/>
        <a:ext cx="1892897" cy="45489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540754-7F19-4AAC-A6A1-9568E4BA0622}">
      <dsp:nvSpPr>
        <dsp:cNvPr id="0" name=""/>
        <dsp:cNvSpPr/>
      </dsp:nvSpPr>
      <dsp:spPr>
        <a:xfrm rot="5400000">
          <a:off x="1230511" y="1175501"/>
          <a:ext cx="1039629" cy="1183581"/>
        </a:xfrm>
        <a:prstGeom prst="bentUpArrow">
          <a:avLst>
            <a:gd name="adj1" fmla="val 32840"/>
            <a:gd name="adj2" fmla="val 25000"/>
            <a:gd name="adj3" fmla="val 3578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B72B10-42CD-42F8-B792-E255FCF3911E}">
      <dsp:nvSpPr>
        <dsp:cNvPr id="0" name=""/>
        <dsp:cNvSpPr/>
      </dsp:nvSpPr>
      <dsp:spPr>
        <a:xfrm>
          <a:off x="212193" y="23051"/>
          <a:ext cx="4493130" cy="1225030"/>
        </a:xfrm>
        <a:prstGeom prst="roundRect">
          <a:avLst>
            <a:gd name="adj" fmla="val 1667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Test for influenza when influenza viruses are circulating in the community</a:t>
          </a:r>
        </a:p>
      </dsp:txBody>
      <dsp:txXfrm>
        <a:off x="272005" y="82863"/>
        <a:ext cx="4373506" cy="1105406"/>
      </dsp:txXfrm>
    </dsp:sp>
    <dsp:sp modelId="{46BE0C75-510B-4068-9561-C0FA2EF22BFE}">
      <dsp:nvSpPr>
        <dsp:cNvPr id="0" name=""/>
        <dsp:cNvSpPr/>
      </dsp:nvSpPr>
      <dsp:spPr>
        <a:xfrm>
          <a:off x="3333821" y="139885"/>
          <a:ext cx="1272874" cy="990123"/>
        </a:xfrm>
        <a:prstGeom prst="rect">
          <a:avLst/>
        </a:prstGeom>
        <a:noFill/>
        <a:ln>
          <a:noFill/>
        </a:ln>
        <a:effectLst/>
      </dsp:spPr>
      <dsp:style>
        <a:lnRef idx="0">
          <a:scrgbClr r="0" g="0" b="0"/>
        </a:lnRef>
        <a:fillRef idx="0">
          <a:scrgbClr r="0" g="0" b="0"/>
        </a:fillRef>
        <a:effectRef idx="0">
          <a:scrgbClr r="0" g="0" b="0"/>
        </a:effectRef>
        <a:fontRef idx="minor"/>
      </dsp:style>
    </dsp:sp>
    <dsp:sp modelId="{EF57E24E-D861-4B6D-8735-51268E309599}">
      <dsp:nvSpPr>
        <dsp:cNvPr id="0" name=""/>
        <dsp:cNvSpPr/>
      </dsp:nvSpPr>
      <dsp:spPr>
        <a:xfrm rot="5400000">
          <a:off x="3380862" y="2551615"/>
          <a:ext cx="1039629" cy="1183581"/>
        </a:xfrm>
        <a:prstGeom prst="bentUpArrow">
          <a:avLst>
            <a:gd name="adj1" fmla="val 32840"/>
            <a:gd name="adj2" fmla="val 25000"/>
            <a:gd name="adj3" fmla="val 35780"/>
          </a:avLst>
        </a:prstGeom>
        <a:solidFill>
          <a:schemeClr val="accent1">
            <a:tint val="50000"/>
            <a:hueOff val="15939"/>
            <a:satOff val="-3061"/>
            <a:lumOff val="1227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8A923A-AF9A-42CD-8A67-A15F334250AE}">
      <dsp:nvSpPr>
        <dsp:cNvPr id="0" name=""/>
        <dsp:cNvSpPr/>
      </dsp:nvSpPr>
      <dsp:spPr>
        <a:xfrm>
          <a:off x="2368896" y="1399164"/>
          <a:ext cx="4918708" cy="1225030"/>
        </a:xfrm>
        <a:prstGeom prst="roundRect">
          <a:avLst>
            <a:gd name="adj" fmla="val 1667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Anti-influenza treatment in adults with CAP who test positive for influenza in the inpatient OR outpatient setting, independent of duration of illness before diagnosis</a:t>
          </a:r>
        </a:p>
      </dsp:txBody>
      <dsp:txXfrm>
        <a:off x="2428708" y="1458976"/>
        <a:ext cx="4799084" cy="1105406"/>
      </dsp:txXfrm>
    </dsp:sp>
    <dsp:sp modelId="{A88BF28D-7305-4458-B8BB-963372BE8649}">
      <dsp:nvSpPr>
        <dsp:cNvPr id="0" name=""/>
        <dsp:cNvSpPr/>
      </dsp:nvSpPr>
      <dsp:spPr>
        <a:xfrm>
          <a:off x="5703313" y="1515999"/>
          <a:ext cx="1272874" cy="990123"/>
        </a:xfrm>
        <a:prstGeom prst="rect">
          <a:avLst/>
        </a:prstGeom>
        <a:noFill/>
        <a:ln>
          <a:noFill/>
        </a:ln>
        <a:effectLst/>
      </dsp:spPr>
      <dsp:style>
        <a:lnRef idx="0">
          <a:scrgbClr r="0" g="0" b="0"/>
        </a:lnRef>
        <a:fillRef idx="0">
          <a:scrgbClr r="0" g="0" b="0"/>
        </a:fillRef>
        <a:effectRef idx="0">
          <a:scrgbClr r="0" g="0" b="0"/>
        </a:effectRef>
        <a:fontRef idx="minor"/>
      </dsp:style>
    </dsp:sp>
    <dsp:sp modelId="{50884214-B623-4BE5-B7D1-DC9837F1C2B0}">
      <dsp:nvSpPr>
        <dsp:cNvPr id="0" name=""/>
        <dsp:cNvSpPr/>
      </dsp:nvSpPr>
      <dsp:spPr>
        <a:xfrm>
          <a:off x="4525599" y="2775278"/>
          <a:ext cx="5320606" cy="1225030"/>
        </a:xfrm>
        <a:prstGeom prst="roundRect">
          <a:avLst>
            <a:gd name="adj" fmla="val 1667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Standard antibacterial treatment for adults with clinical and radiographic evidence of CAP who test positive for influenza in the inpatient and outpatient settings</a:t>
          </a:r>
        </a:p>
      </dsp:txBody>
      <dsp:txXfrm>
        <a:off x="4585411" y="2835090"/>
        <a:ext cx="5200982" cy="110540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ABAAB-DE77-4093-B2EA-AD2E9B429AFB}">
      <dsp:nvSpPr>
        <dsp:cNvPr id="0" name=""/>
        <dsp:cNvSpPr/>
      </dsp:nvSpPr>
      <dsp:spPr>
        <a:xfrm>
          <a:off x="0" y="44729"/>
          <a:ext cx="10058399" cy="725399"/>
        </a:xfrm>
        <a:prstGeom prst="roundRect">
          <a:avLst/>
        </a:prstGeom>
        <a:solidFill>
          <a:schemeClr val="accent3">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Screen for and treat ASB in pregnant women</a:t>
          </a:r>
        </a:p>
      </dsp:txBody>
      <dsp:txXfrm>
        <a:off x="35411" y="80140"/>
        <a:ext cx="9987577" cy="654577"/>
      </dsp:txXfrm>
    </dsp:sp>
    <dsp:sp modelId="{7E77BDBB-E7A5-4BE6-A943-3DC3E8E28FF8}">
      <dsp:nvSpPr>
        <dsp:cNvPr id="0" name=""/>
        <dsp:cNvSpPr/>
      </dsp:nvSpPr>
      <dsp:spPr>
        <a:xfrm>
          <a:off x="0" y="770129"/>
          <a:ext cx="10058399" cy="3208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Randomized studies from the 1960s to 1980s uniformly reported that antimicrobial treatment decreased the incidence of pyelonephritis from 20%–35% to 1%–4%</a:t>
          </a:r>
        </a:p>
        <a:p>
          <a:pPr marL="228600" lvl="1" indent="-228600" algn="l" defTabSz="1066800">
            <a:lnSpc>
              <a:spcPct val="90000"/>
            </a:lnSpc>
            <a:spcBef>
              <a:spcPct val="0"/>
            </a:spcBef>
            <a:spcAft>
              <a:spcPct val="20000"/>
            </a:spcAft>
            <a:buChar char="•"/>
          </a:pPr>
          <a:r>
            <a:rPr lang="en-US" sz="2400" kern="1200" dirty="0"/>
            <a:t>2015 prospective study in Netherlands suggested that nontreatment of ASB may be an acceptable option for selected low-risk women</a:t>
          </a:r>
        </a:p>
        <a:p>
          <a:pPr marL="228600" lvl="1" indent="-228600" algn="l" defTabSz="1066800">
            <a:lnSpc>
              <a:spcPct val="90000"/>
            </a:lnSpc>
            <a:spcBef>
              <a:spcPct val="0"/>
            </a:spcBef>
            <a:spcAft>
              <a:spcPct val="20000"/>
            </a:spcAft>
            <a:buChar char="•"/>
          </a:pPr>
          <a:r>
            <a:rPr lang="en-US" sz="2400" kern="1200" dirty="0"/>
            <a:t>Antimicrobials probably reduce the risk of pyelonephritis and may reduce the risk of low birth weight</a:t>
          </a:r>
        </a:p>
        <a:p>
          <a:pPr marL="457200" lvl="2" indent="-228600" algn="l" defTabSz="1066800">
            <a:lnSpc>
              <a:spcPct val="90000"/>
            </a:lnSpc>
            <a:spcBef>
              <a:spcPct val="0"/>
            </a:spcBef>
            <a:spcAft>
              <a:spcPct val="20000"/>
            </a:spcAft>
            <a:buChar char="•"/>
          </a:pPr>
          <a:r>
            <a:rPr lang="en-US" sz="2400" kern="1200" dirty="0"/>
            <a:t>May also reduce the risk of preterm labor</a:t>
          </a:r>
        </a:p>
        <a:p>
          <a:pPr marL="457200" lvl="2" indent="-228600" algn="l" defTabSz="1066800">
            <a:lnSpc>
              <a:spcPct val="90000"/>
            </a:lnSpc>
            <a:spcBef>
              <a:spcPct val="0"/>
            </a:spcBef>
            <a:spcAft>
              <a:spcPct val="20000"/>
            </a:spcAft>
            <a:buChar char="•"/>
          </a:pPr>
          <a:r>
            <a:rPr lang="en-US" sz="2400" kern="1200" dirty="0"/>
            <a:t>Recommend 4 to 7 days of antimicrobial therapy </a:t>
          </a:r>
        </a:p>
      </dsp:txBody>
      <dsp:txXfrm>
        <a:off x="0" y="770129"/>
        <a:ext cx="10058399" cy="32085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D137E1-2312-4E31-AE10-122515B1F483}">
      <dsp:nvSpPr>
        <dsp:cNvPr id="0" name=""/>
        <dsp:cNvSpPr/>
      </dsp:nvSpPr>
      <dsp:spPr>
        <a:xfrm>
          <a:off x="0" y="27359"/>
          <a:ext cx="10058399" cy="1385279"/>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Careful observation rather than antimicrobial therapy in patients: </a:t>
          </a:r>
        </a:p>
      </dsp:txBody>
      <dsp:txXfrm>
        <a:off x="67624" y="94983"/>
        <a:ext cx="9923151" cy="1250031"/>
      </dsp:txXfrm>
    </dsp:sp>
    <dsp:sp modelId="{C1705A73-B109-43E1-98B2-4D6FA589685A}">
      <dsp:nvSpPr>
        <dsp:cNvPr id="0" name=""/>
        <dsp:cNvSpPr/>
      </dsp:nvSpPr>
      <dsp:spPr>
        <a:xfrm>
          <a:off x="0" y="1412639"/>
          <a:ext cx="10058399" cy="258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a:t>With delirium (acute mental status change, confusion) and without local genitourinary symptoms or other systemic signs of infection</a:t>
          </a:r>
        </a:p>
        <a:p>
          <a:pPr marL="228600" lvl="1" indent="-228600" algn="l" defTabSz="1111250">
            <a:lnSpc>
              <a:spcPct val="90000"/>
            </a:lnSpc>
            <a:spcBef>
              <a:spcPct val="0"/>
            </a:spcBef>
            <a:spcAft>
              <a:spcPct val="20000"/>
            </a:spcAft>
            <a:buChar char="•"/>
          </a:pPr>
          <a:r>
            <a:rPr lang="en-US" sz="2500" kern="1200" dirty="0"/>
            <a:t>Who experience a fall </a:t>
          </a:r>
        </a:p>
        <a:p>
          <a:pPr marL="228600" lvl="1" indent="-228600" algn="l" defTabSz="1111250">
            <a:lnSpc>
              <a:spcPct val="90000"/>
            </a:lnSpc>
            <a:spcBef>
              <a:spcPct val="0"/>
            </a:spcBef>
            <a:spcAft>
              <a:spcPct val="20000"/>
            </a:spcAft>
            <a:buChar char="•"/>
          </a:pPr>
          <a:r>
            <a:rPr lang="en-US" sz="2500" kern="1200" dirty="0"/>
            <a:t>Treatment of ASB in patients with delirium has not been shown to have any beneficial impact in clinical outcomes compared to no treatment, including reducing severity or duration of delirium and reducing risk of sepsis, death, or hospitalizations</a:t>
          </a:r>
        </a:p>
      </dsp:txBody>
      <dsp:txXfrm>
        <a:off x="0" y="1412639"/>
        <a:ext cx="10058399" cy="258336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754EC8-70B1-4647-96CB-E0770A5DCCB1}">
      <dsp:nvSpPr>
        <dsp:cNvPr id="0" name=""/>
        <dsp:cNvSpPr/>
      </dsp:nvSpPr>
      <dsp:spPr>
        <a:xfrm>
          <a:off x="0" y="97379"/>
          <a:ext cx="10058399" cy="115829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0" i="0" kern="1200" dirty="0"/>
            <a:t>No recommendation for or against screening for or treatment of ASB</a:t>
          </a:r>
          <a:endParaRPr lang="en-US" sz="3000" kern="1200" dirty="0"/>
        </a:p>
      </dsp:txBody>
      <dsp:txXfrm>
        <a:off x="56543" y="153922"/>
        <a:ext cx="9945313" cy="1045213"/>
      </dsp:txXfrm>
    </dsp:sp>
    <dsp:sp modelId="{4BD0DDF5-414D-49A2-8790-589D652CE488}">
      <dsp:nvSpPr>
        <dsp:cNvPr id="0" name=""/>
        <dsp:cNvSpPr/>
      </dsp:nvSpPr>
      <dsp:spPr>
        <a:xfrm>
          <a:off x="0" y="1255679"/>
          <a:ext cx="10058399" cy="2670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a:t>H</a:t>
          </a:r>
          <a:r>
            <a:rPr lang="en-US" sz="2300" b="0" i="0" kern="1200"/>
            <a:t>igh-risk neutropenia (absolute neutrophil count &lt;100 cells/mm</a:t>
          </a:r>
          <a:r>
            <a:rPr lang="en-US" sz="2300" b="0" i="0" kern="1200" baseline="30000"/>
            <a:t>3</a:t>
          </a:r>
          <a:r>
            <a:rPr lang="en-US" sz="2300" b="0" i="0" kern="1200"/>
            <a:t>, ≥7 days’ duration following chemotherapy)</a:t>
          </a:r>
          <a:endParaRPr lang="en-US" sz="2300" kern="1200"/>
        </a:p>
        <a:p>
          <a:pPr marL="228600" lvl="1" indent="-228600" algn="l" defTabSz="1022350">
            <a:lnSpc>
              <a:spcPct val="90000"/>
            </a:lnSpc>
            <a:spcBef>
              <a:spcPct val="0"/>
            </a:spcBef>
            <a:spcAft>
              <a:spcPct val="20000"/>
            </a:spcAft>
            <a:buChar char="•"/>
          </a:pPr>
          <a:r>
            <a:rPr lang="en-US" sz="2300" kern="1200"/>
            <a:t>Current management for patients with high-risk neutropenia typically includes prophylactic antimicrobial therapy</a:t>
          </a:r>
        </a:p>
        <a:p>
          <a:pPr marL="228600" lvl="1" indent="-228600" algn="l" defTabSz="1022350">
            <a:lnSpc>
              <a:spcPct val="90000"/>
            </a:lnSpc>
            <a:spcBef>
              <a:spcPct val="0"/>
            </a:spcBef>
            <a:spcAft>
              <a:spcPct val="20000"/>
            </a:spcAft>
            <a:buChar char="•"/>
          </a:pPr>
          <a:r>
            <a:rPr lang="en-US" sz="2300" kern="1200"/>
            <a:t>Recent retrospective review of patients admitted to hospital with febrile neutropenia occurring within 4 weeks of chemotherapy reported that only 2.8% had UTI (2.9% of those with ANC ≤100 cells/mm3 ), and only 1 of 109 patients had bacteremia from a urinary source</a:t>
          </a:r>
        </a:p>
      </dsp:txBody>
      <dsp:txXfrm>
        <a:off x="0" y="1255679"/>
        <a:ext cx="10058399" cy="26703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CE1843-DDBC-45AB-BCC4-30EF63770FFB}">
      <dsp:nvSpPr>
        <dsp:cNvPr id="0" name=""/>
        <dsp:cNvSpPr/>
      </dsp:nvSpPr>
      <dsp:spPr>
        <a:xfrm>
          <a:off x="0" y="43199"/>
          <a:ext cx="10058399" cy="1684800"/>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Screen for and treat ASB prior to surgery in patients who will undergo endoscopic urologic procedures associated with mucosal trauma</a:t>
          </a:r>
        </a:p>
      </dsp:txBody>
      <dsp:txXfrm>
        <a:off x="82245" y="125444"/>
        <a:ext cx="9893909" cy="1520310"/>
      </dsp:txXfrm>
    </dsp:sp>
    <dsp:sp modelId="{58245A75-476C-4EDB-80D4-BCF2E22611CB}">
      <dsp:nvSpPr>
        <dsp:cNvPr id="0" name=""/>
        <dsp:cNvSpPr/>
      </dsp:nvSpPr>
      <dsp:spPr>
        <a:xfrm>
          <a:off x="0" y="1728000"/>
          <a:ext cx="10058399" cy="2252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a:t>High risk of sepsis for patients undergoing invasive endourologic procedures in the presence of bacteriuria</a:t>
          </a:r>
        </a:p>
        <a:p>
          <a:pPr marL="228600" lvl="1" indent="-228600" algn="l" defTabSz="1111250">
            <a:lnSpc>
              <a:spcPct val="90000"/>
            </a:lnSpc>
            <a:spcBef>
              <a:spcPct val="0"/>
            </a:spcBef>
            <a:spcAft>
              <a:spcPct val="20000"/>
            </a:spcAft>
            <a:buChar char="•"/>
          </a:pPr>
          <a:r>
            <a:rPr lang="en-US" sz="2500" kern="1200"/>
            <a:t>Perioperative antimicrobials probably reduce the risk of sepsis by approximately 6% and of UTIs by approximately 9%</a:t>
          </a:r>
        </a:p>
        <a:p>
          <a:pPr marL="228600" lvl="1" indent="-228600" algn="l" defTabSz="1111250">
            <a:lnSpc>
              <a:spcPct val="90000"/>
            </a:lnSpc>
            <a:spcBef>
              <a:spcPct val="0"/>
            </a:spcBef>
            <a:spcAft>
              <a:spcPct val="20000"/>
            </a:spcAft>
            <a:buChar char="•"/>
          </a:pPr>
          <a:r>
            <a:rPr lang="en-US" sz="2500" kern="1200" dirty="0"/>
            <a:t>Obtain urine culture prior to procedure, target antimicrobial therapy, recommend 1 to 2 doses rather than prolonged therapy</a:t>
          </a:r>
        </a:p>
      </dsp:txBody>
      <dsp:txXfrm>
        <a:off x="0" y="1728000"/>
        <a:ext cx="10058399" cy="22521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B7C9F4-C040-4A0F-9543-735C5517D5DF}">
      <dsp:nvSpPr>
        <dsp:cNvPr id="0" name=""/>
        <dsp:cNvSpPr/>
      </dsp:nvSpPr>
      <dsp:spPr>
        <a:xfrm>
          <a:off x="49" y="67140"/>
          <a:ext cx="4700141" cy="748800"/>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dirty="0"/>
            <a:t>Historically </a:t>
          </a:r>
        </a:p>
      </dsp:txBody>
      <dsp:txXfrm>
        <a:off x="49" y="67140"/>
        <a:ext cx="4700141" cy="748800"/>
      </dsp:txXfrm>
    </dsp:sp>
    <dsp:sp modelId="{5C9E3047-32C4-4CBF-AACB-993BFBF81C2F}">
      <dsp:nvSpPr>
        <dsp:cNvPr id="0" name=""/>
        <dsp:cNvSpPr/>
      </dsp:nvSpPr>
      <dsp:spPr>
        <a:xfrm>
          <a:off x="49" y="815940"/>
          <a:ext cx="4700141" cy="3140279"/>
        </a:xfrm>
        <a:prstGeom prst="rect">
          <a:avLst/>
        </a:prstGeom>
        <a:solidFill>
          <a:schemeClr val="accent2">
            <a:alpha val="90000"/>
            <a:tint val="40000"/>
            <a:hueOff val="0"/>
            <a:satOff val="0"/>
            <a:lumOff val="0"/>
            <a:alphaOff val="0"/>
          </a:schemeClr>
        </a:solidFill>
        <a:ln w="1587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i="1" kern="1200" dirty="0"/>
            <a:t>Streptococcus pneumoniae</a:t>
          </a:r>
        </a:p>
        <a:p>
          <a:pPr marL="228600" lvl="1" indent="-228600" algn="l" defTabSz="1155700">
            <a:lnSpc>
              <a:spcPct val="90000"/>
            </a:lnSpc>
            <a:spcBef>
              <a:spcPct val="0"/>
            </a:spcBef>
            <a:spcAft>
              <a:spcPct val="15000"/>
            </a:spcAft>
            <a:buChar char="•"/>
          </a:pPr>
          <a:r>
            <a:rPr lang="en-US" sz="2600" i="1" kern="1200" dirty="0" err="1"/>
            <a:t>Haemophilus</a:t>
          </a:r>
          <a:r>
            <a:rPr lang="en-US" sz="2600" i="1" kern="1200" dirty="0"/>
            <a:t> influenzae</a:t>
          </a:r>
        </a:p>
        <a:p>
          <a:pPr marL="228600" lvl="1" indent="-228600" algn="l" defTabSz="1155700">
            <a:lnSpc>
              <a:spcPct val="90000"/>
            </a:lnSpc>
            <a:spcBef>
              <a:spcPct val="0"/>
            </a:spcBef>
            <a:spcAft>
              <a:spcPct val="15000"/>
            </a:spcAft>
            <a:buChar char="•"/>
          </a:pPr>
          <a:r>
            <a:rPr lang="en-US" sz="2600" i="1" kern="1200" dirty="0"/>
            <a:t>Mycoplasma pneumoniae</a:t>
          </a:r>
        </a:p>
        <a:p>
          <a:pPr marL="228600" lvl="1" indent="-228600" algn="l" defTabSz="1155700">
            <a:lnSpc>
              <a:spcPct val="90000"/>
            </a:lnSpc>
            <a:spcBef>
              <a:spcPct val="0"/>
            </a:spcBef>
            <a:spcAft>
              <a:spcPct val="15000"/>
            </a:spcAft>
            <a:buChar char="•"/>
          </a:pPr>
          <a:r>
            <a:rPr lang="en-US" sz="2600" i="1" kern="1200" dirty="0"/>
            <a:t>Staphylococcus aureus</a:t>
          </a:r>
        </a:p>
        <a:p>
          <a:pPr marL="228600" lvl="1" indent="-228600" algn="l" defTabSz="1155700">
            <a:lnSpc>
              <a:spcPct val="90000"/>
            </a:lnSpc>
            <a:spcBef>
              <a:spcPct val="0"/>
            </a:spcBef>
            <a:spcAft>
              <a:spcPct val="15000"/>
            </a:spcAft>
            <a:buChar char="•"/>
          </a:pPr>
          <a:r>
            <a:rPr lang="en-US" sz="2600" i="1" kern="1200" dirty="0"/>
            <a:t>Legionella species</a:t>
          </a:r>
        </a:p>
        <a:p>
          <a:pPr marL="228600" lvl="1" indent="-228600" algn="l" defTabSz="1155700">
            <a:lnSpc>
              <a:spcPct val="90000"/>
            </a:lnSpc>
            <a:spcBef>
              <a:spcPct val="0"/>
            </a:spcBef>
            <a:spcAft>
              <a:spcPct val="15000"/>
            </a:spcAft>
            <a:buChar char="•"/>
          </a:pPr>
          <a:r>
            <a:rPr lang="en-US" sz="2600" i="1" kern="1200" dirty="0"/>
            <a:t>Chlamydia pneumoniae</a:t>
          </a:r>
        </a:p>
        <a:p>
          <a:pPr marL="228600" lvl="1" indent="-228600" algn="l" defTabSz="1155700">
            <a:lnSpc>
              <a:spcPct val="90000"/>
            </a:lnSpc>
            <a:spcBef>
              <a:spcPct val="0"/>
            </a:spcBef>
            <a:spcAft>
              <a:spcPct val="15000"/>
            </a:spcAft>
            <a:buChar char="•"/>
          </a:pPr>
          <a:r>
            <a:rPr lang="en-US" sz="2600" i="1" kern="1200" dirty="0"/>
            <a:t>Moraxella catarrhalis</a:t>
          </a:r>
        </a:p>
      </dsp:txBody>
      <dsp:txXfrm>
        <a:off x="49" y="815940"/>
        <a:ext cx="4700141" cy="3140279"/>
      </dsp:txXfrm>
    </dsp:sp>
    <dsp:sp modelId="{DA2BD585-2598-4A12-A54E-DA499E02B073}">
      <dsp:nvSpPr>
        <dsp:cNvPr id="0" name=""/>
        <dsp:cNvSpPr/>
      </dsp:nvSpPr>
      <dsp:spPr>
        <a:xfrm>
          <a:off x="5358209" y="67140"/>
          <a:ext cx="4700141" cy="748800"/>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a:t>Now</a:t>
          </a:r>
        </a:p>
      </dsp:txBody>
      <dsp:txXfrm>
        <a:off x="5358209" y="67140"/>
        <a:ext cx="4700141" cy="748800"/>
      </dsp:txXfrm>
    </dsp:sp>
    <dsp:sp modelId="{194714A7-1EDA-4189-9588-1DA427587458}">
      <dsp:nvSpPr>
        <dsp:cNvPr id="0" name=""/>
        <dsp:cNvSpPr/>
      </dsp:nvSpPr>
      <dsp:spPr>
        <a:xfrm>
          <a:off x="5358209" y="815940"/>
          <a:ext cx="4700141" cy="3140279"/>
        </a:xfrm>
        <a:prstGeom prst="rect">
          <a:avLst/>
        </a:prstGeom>
        <a:solidFill>
          <a:schemeClr val="accent2">
            <a:alpha val="90000"/>
            <a:tint val="40000"/>
            <a:hueOff val="0"/>
            <a:satOff val="0"/>
            <a:lumOff val="0"/>
            <a:alphaOff val="0"/>
          </a:schemeClr>
        </a:solidFill>
        <a:ln w="1587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i="1" kern="1200" dirty="0"/>
            <a:t>Streptococcus pneumoniae</a:t>
          </a:r>
        </a:p>
        <a:p>
          <a:pPr marL="228600" lvl="1" indent="-228600" algn="l" defTabSz="1155700">
            <a:lnSpc>
              <a:spcPct val="90000"/>
            </a:lnSpc>
            <a:spcBef>
              <a:spcPct val="0"/>
            </a:spcBef>
            <a:spcAft>
              <a:spcPct val="15000"/>
            </a:spcAft>
            <a:buChar char="•"/>
          </a:pPr>
          <a:r>
            <a:rPr lang="en-US" sz="2600" kern="1200" dirty="0"/>
            <a:t>Respiratory viruses</a:t>
          </a:r>
        </a:p>
        <a:p>
          <a:pPr marL="228600" lvl="1" indent="-228600" algn="l" defTabSz="1155700">
            <a:lnSpc>
              <a:spcPct val="90000"/>
            </a:lnSpc>
            <a:spcBef>
              <a:spcPct val="0"/>
            </a:spcBef>
            <a:spcAft>
              <a:spcPct val="15000"/>
            </a:spcAft>
            <a:buChar char="•"/>
          </a:pPr>
          <a:r>
            <a:rPr lang="en-US" sz="2600" kern="1200" dirty="0"/>
            <a:t>Unknown causes</a:t>
          </a:r>
        </a:p>
      </dsp:txBody>
      <dsp:txXfrm>
        <a:off x="5358209" y="815940"/>
        <a:ext cx="4700141" cy="31402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0336FF-229B-47C1-A02A-A2BFB6748EC7}">
      <dsp:nvSpPr>
        <dsp:cNvPr id="0" name=""/>
        <dsp:cNvSpPr/>
      </dsp:nvSpPr>
      <dsp:spPr>
        <a:xfrm>
          <a:off x="0" y="13319"/>
          <a:ext cx="10058399" cy="1368900"/>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Add empiric coverage of </a:t>
          </a:r>
          <a:r>
            <a:rPr lang="en-US" sz="2600" b="0" i="0" kern="1200" dirty="0"/>
            <a:t>Methicillin-resistant </a:t>
          </a:r>
          <a:r>
            <a:rPr lang="en-US" sz="2600" b="0" i="1" kern="1200" dirty="0"/>
            <a:t>Staphylococcus aureus </a:t>
          </a:r>
          <a:r>
            <a:rPr lang="en-US" sz="2600" b="0" i="0" kern="1200" dirty="0"/>
            <a:t>(MRSA)</a:t>
          </a:r>
          <a:r>
            <a:rPr lang="en-US" sz="2600" b="0" kern="1200" dirty="0"/>
            <a:t> </a:t>
          </a:r>
          <a:r>
            <a:rPr lang="en-US" sz="2600" kern="1200" dirty="0"/>
            <a:t>or </a:t>
          </a:r>
          <a:r>
            <a:rPr lang="en-US" sz="2600" i="1" kern="1200" dirty="0"/>
            <a:t>Pseudomonas aeruginosa </a:t>
          </a:r>
          <a:r>
            <a:rPr lang="en-US" sz="2600" kern="1200" dirty="0"/>
            <a:t>in adults with CAP if locally validated risk factors for either pathogen are present </a:t>
          </a:r>
        </a:p>
      </dsp:txBody>
      <dsp:txXfrm>
        <a:off x="66824" y="80143"/>
        <a:ext cx="9924751" cy="1235252"/>
      </dsp:txXfrm>
    </dsp:sp>
    <dsp:sp modelId="{0C16083A-3C44-4B5A-9BF8-453CC85D70B8}">
      <dsp:nvSpPr>
        <dsp:cNvPr id="0" name=""/>
        <dsp:cNvSpPr/>
      </dsp:nvSpPr>
      <dsp:spPr>
        <a:xfrm>
          <a:off x="0" y="1457100"/>
          <a:ext cx="10058399" cy="1368900"/>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Individual risk factors </a:t>
          </a:r>
        </a:p>
      </dsp:txBody>
      <dsp:txXfrm>
        <a:off x="66824" y="1523924"/>
        <a:ext cx="9924751" cy="1235252"/>
      </dsp:txXfrm>
    </dsp:sp>
    <dsp:sp modelId="{A476ABB0-BDB6-48A8-AC34-6DDA47A3C76F}">
      <dsp:nvSpPr>
        <dsp:cNvPr id="0" name=""/>
        <dsp:cNvSpPr/>
      </dsp:nvSpPr>
      <dsp:spPr>
        <a:xfrm>
          <a:off x="0" y="2826000"/>
          <a:ext cx="10058399" cy="1184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Previously infected with MRSA or </a:t>
          </a:r>
          <a:r>
            <a:rPr lang="en-US" sz="2000" i="1" kern="1200" dirty="0"/>
            <a:t>P. aeruginosa</a:t>
          </a:r>
          <a:r>
            <a:rPr lang="en-US" sz="2000" kern="1200" dirty="0"/>
            <a:t>, especially those with prior respiratory tract infection</a:t>
          </a:r>
        </a:p>
        <a:p>
          <a:pPr marL="228600" lvl="1" indent="-228600" algn="l" defTabSz="889000">
            <a:lnSpc>
              <a:spcPct val="90000"/>
            </a:lnSpc>
            <a:spcBef>
              <a:spcPct val="0"/>
            </a:spcBef>
            <a:spcAft>
              <a:spcPct val="20000"/>
            </a:spcAft>
            <a:buChar char="•"/>
          </a:pPr>
          <a:r>
            <a:rPr lang="en-US" sz="2000" kern="1200" dirty="0"/>
            <a:t>Hospitalized and received parenteral antibiotics, whether during the hospitalization event or not, in the last 90 days</a:t>
          </a:r>
        </a:p>
      </dsp:txBody>
      <dsp:txXfrm>
        <a:off x="0" y="2826000"/>
        <a:ext cx="10058399" cy="11840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8E4AD8-60E1-4DF3-B849-2C4B15805844}">
      <dsp:nvSpPr>
        <dsp:cNvPr id="0" name=""/>
        <dsp:cNvSpPr/>
      </dsp:nvSpPr>
      <dsp:spPr>
        <a:xfrm>
          <a:off x="0" y="208642"/>
          <a:ext cx="10058399" cy="119690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Do NOT routinely test urine for pneumococcal antigen in adults with CAP, except in adults with severe CAP</a:t>
          </a:r>
        </a:p>
      </dsp:txBody>
      <dsp:txXfrm>
        <a:off x="58428" y="267070"/>
        <a:ext cx="9941543" cy="1080053"/>
      </dsp:txXfrm>
    </dsp:sp>
    <dsp:sp modelId="{C9121E60-76A6-4130-B539-BE041D31CC37}">
      <dsp:nvSpPr>
        <dsp:cNvPr id="0" name=""/>
        <dsp:cNvSpPr/>
      </dsp:nvSpPr>
      <dsp:spPr>
        <a:xfrm>
          <a:off x="0" y="1494832"/>
          <a:ext cx="10058399" cy="119690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Do NOT routinely test urine for </a:t>
          </a:r>
          <a:r>
            <a:rPr lang="en-US" sz="3100" i="1" kern="1200" dirty="0"/>
            <a:t>Legionella</a:t>
          </a:r>
          <a:r>
            <a:rPr lang="en-US" sz="3100" kern="1200" dirty="0"/>
            <a:t> antigen in adults with CAP except:</a:t>
          </a:r>
        </a:p>
      </dsp:txBody>
      <dsp:txXfrm>
        <a:off x="58428" y="1553260"/>
        <a:ext cx="9941543" cy="1080053"/>
      </dsp:txXfrm>
    </dsp:sp>
    <dsp:sp modelId="{2C6E4092-3255-44DF-874C-9727CEEDA525}">
      <dsp:nvSpPr>
        <dsp:cNvPr id="0" name=""/>
        <dsp:cNvSpPr/>
      </dsp:nvSpPr>
      <dsp:spPr>
        <a:xfrm>
          <a:off x="0" y="2691742"/>
          <a:ext cx="10058399" cy="1122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In cases where indicated by epidemiological factors, such as association with a </a:t>
          </a:r>
          <a:r>
            <a:rPr lang="en-US" sz="2400" i="1" kern="1200" dirty="0"/>
            <a:t>Legionella</a:t>
          </a:r>
          <a:r>
            <a:rPr lang="en-US" sz="2400" kern="1200" dirty="0"/>
            <a:t> outbreak or recent travel </a:t>
          </a:r>
        </a:p>
        <a:p>
          <a:pPr marL="228600" lvl="1" indent="-228600" algn="l" defTabSz="1066800">
            <a:lnSpc>
              <a:spcPct val="90000"/>
            </a:lnSpc>
            <a:spcBef>
              <a:spcPct val="0"/>
            </a:spcBef>
            <a:spcAft>
              <a:spcPct val="20000"/>
            </a:spcAft>
            <a:buChar char="•"/>
          </a:pPr>
          <a:r>
            <a:rPr lang="en-US" sz="2400" kern="1200" dirty="0"/>
            <a:t>In adults with severe CAP</a:t>
          </a:r>
        </a:p>
      </dsp:txBody>
      <dsp:txXfrm>
        <a:off x="0" y="2691742"/>
        <a:ext cx="10058399" cy="11229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C8E977-865B-40AF-9F69-CA87E408941A}">
      <dsp:nvSpPr>
        <dsp:cNvPr id="0" name=""/>
        <dsp:cNvSpPr/>
      </dsp:nvSpPr>
      <dsp:spPr>
        <a:xfrm>
          <a:off x="0" y="32669"/>
          <a:ext cx="10058399" cy="51480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Garin et al. 2014</a:t>
          </a:r>
        </a:p>
      </dsp:txBody>
      <dsp:txXfrm>
        <a:off x="25130" y="57799"/>
        <a:ext cx="10008139" cy="464540"/>
      </dsp:txXfrm>
    </dsp:sp>
    <dsp:sp modelId="{351B957B-6D22-4760-808D-491AC0651B15}">
      <dsp:nvSpPr>
        <dsp:cNvPr id="0" name=""/>
        <dsp:cNvSpPr/>
      </dsp:nvSpPr>
      <dsp:spPr>
        <a:xfrm>
          <a:off x="0" y="547469"/>
          <a:ext cx="10058399" cy="796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Randomized control trial in 580 patients with CAP</a:t>
          </a:r>
        </a:p>
        <a:p>
          <a:pPr marL="171450" lvl="1" indent="-171450" algn="l" defTabSz="755650">
            <a:lnSpc>
              <a:spcPct val="90000"/>
            </a:lnSpc>
            <a:spcBef>
              <a:spcPct val="0"/>
            </a:spcBef>
            <a:spcAft>
              <a:spcPct val="20000"/>
            </a:spcAft>
            <a:buChar char="•"/>
          </a:pPr>
          <a:r>
            <a:rPr lang="en-US" sz="1700" kern="1200" dirty="0"/>
            <a:t>Could not rule out the possibility that </a:t>
          </a:r>
          <a:r>
            <a:rPr lang="en-US" sz="1700" kern="1200" dirty="0">
              <a:sym typeface="Symbol"/>
            </a:rPr>
            <a:t></a:t>
          </a:r>
          <a:r>
            <a:rPr lang="en-US" sz="1700" kern="1200" dirty="0"/>
            <a:t>-lactam monotherapy was inferior to </a:t>
          </a:r>
          <a:r>
            <a:rPr lang="en-US" sz="1700" kern="1200" dirty="0">
              <a:sym typeface="Symbol"/>
            </a:rPr>
            <a:t></a:t>
          </a:r>
          <a:r>
            <a:rPr lang="en-US" sz="1700" kern="1200" dirty="0"/>
            <a:t>-lactam/macrolide therapy for inpatients with CAP</a:t>
          </a:r>
        </a:p>
      </dsp:txBody>
      <dsp:txXfrm>
        <a:off x="0" y="547469"/>
        <a:ext cx="10058399" cy="796950"/>
      </dsp:txXfrm>
    </dsp:sp>
    <dsp:sp modelId="{AB589305-1386-492F-92A5-74F3CE8CE635}">
      <dsp:nvSpPr>
        <dsp:cNvPr id="0" name=""/>
        <dsp:cNvSpPr/>
      </dsp:nvSpPr>
      <dsp:spPr>
        <a:xfrm>
          <a:off x="0" y="1344419"/>
          <a:ext cx="10058399" cy="514800"/>
        </a:xfrm>
        <a:prstGeom prst="roundRect">
          <a:avLst/>
        </a:prstGeom>
        <a:solidFill>
          <a:schemeClr val="accent4">
            <a:hueOff val="769146"/>
            <a:satOff val="-12819"/>
            <a:lumOff val="-411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Nie at al. 2014</a:t>
          </a:r>
        </a:p>
      </dsp:txBody>
      <dsp:txXfrm>
        <a:off x="25130" y="1369549"/>
        <a:ext cx="10008139" cy="464540"/>
      </dsp:txXfrm>
    </dsp:sp>
    <dsp:sp modelId="{B1EFFB90-6F2E-4C56-8D9F-523ADC62B2D3}">
      <dsp:nvSpPr>
        <dsp:cNvPr id="0" name=""/>
        <dsp:cNvSpPr/>
      </dsp:nvSpPr>
      <dsp:spPr>
        <a:xfrm>
          <a:off x="0" y="1859220"/>
          <a:ext cx="10058399" cy="819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Systematic review and meta-analysis</a:t>
          </a:r>
        </a:p>
        <a:p>
          <a:pPr marL="171450" lvl="1" indent="-171450" algn="l" defTabSz="755650">
            <a:lnSpc>
              <a:spcPct val="90000"/>
            </a:lnSpc>
            <a:spcBef>
              <a:spcPct val="0"/>
            </a:spcBef>
            <a:spcAft>
              <a:spcPct val="20000"/>
            </a:spcAft>
            <a:buChar char="•"/>
          </a:pPr>
          <a:r>
            <a:rPr lang="en-US" sz="1700" kern="1200" dirty="0">
              <a:sym typeface="Symbol" panose="05050102010706020507" pitchFamily="18" charset="2"/>
            </a:rPr>
            <a:t></a:t>
          </a:r>
          <a:r>
            <a:rPr lang="en-US" sz="1700" kern="1200" dirty="0"/>
            <a:t>-lactam/macrolide therapy reduced mortality in patients with CAP compared with patients treated with </a:t>
          </a:r>
          <a:r>
            <a:rPr lang="en-US" sz="1700" kern="1200" dirty="0">
              <a:sym typeface="Symbol"/>
            </a:rPr>
            <a:t></a:t>
          </a:r>
          <a:r>
            <a:rPr lang="en-US" sz="1700" kern="1200" dirty="0"/>
            <a:t>-lactam monotherapy </a:t>
          </a:r>
        </a:p>
      </dsp:txBody>
      <dsp:txXfrm>
        <a:off x="0" y="1859220"/>
        <a:ext cx="10058399" cy="819720"/>
      </dsp:txXfrm>
    </dsp:sp>
    <dsp:sp modelId="{2A459BC1-3285-4057-B611-619A685CA1BD}">
      <dsp:nvSpPr>
        <dsp:cNvPr id="0" name=""/>
        <dsp:cNvSpPr/>
      </dsp:nvSpPr>
      <dsp:spPr>
        <a:xfrm>
          <a:off x="0" y="2678940"/>
          <a:ext cx="10058399" cy="514800"/>
        </a:xfrm>
        <a:prstGeom prst="roundRect">
          <a:avLst/>
        </a:prstGeom>
        <a:solidFill>
          <a:schemeClr val="accent4">
            <a:hueOff val="1538292"/>
            <a:satOff val="-25639"/>
            <a:lumOff val="-823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Horita et al. 2016</a:t>
          </a:r>
        </a:p>
      </dsp:txBody>
      <dsp:txXfrm>
        <a:off x="25130" y="2704070"/>
        <a:ext cx="10008139" cy="464540"/>
      </dsp:txXfrm>
    </dsp:sp>
    <dsp:sp modelId="{8EDFDF26-A0EB-442F-BC29-264BDDB00CA4}">
      <dsp:nvSpPr>
        <dsp:cNvPr id="0" name=""/>
        <dsp:cNvSpPr/>
      </dsp:nvSpPr>
      <dsp:spPr>
        <a:xfrm>
          <a:off x="0" y="3193740"/>
          <a:ext cx="10058399" cy="796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Systematic review and meta-analysis</a:t>
          </a:r>
        </a:p>
        <a:p>
          <a:pPr marL="171450" lvl="1" indent="-171450" algn="l" defTabSz="755650">
            <a:lnSpc>
              <a:spcPct val="90000"/>
            </a:lnSpc>
            <a:spcBef>
              <a:spcPct val="0"/>
            </a:spcBef>
            <a:spcAft>
              <a:spcPct val="20000"/>
            </a:spcAft>
            <a:buChar char="•"/>
          </a:pPr>
          <a:r>
            <a:rPr lang="en-US" sz="1700" kern="1200" dirty="0">
              <a:sym typeface="Symbol" panose="05050102010706020507" pitchFamily="18" charset="2"/>
            </a:rPr>
            <a:t></a:t>
          </a:r>
          <a:r>
            <a:rPr lang="en-US" sz="1700" kern="1200" dirty="0"/>
            <a:t>-lactam/macrolide combinations may decrease all-cause death, but mainly for patients with severe CAP</a:t>
          </a:r>
        </a:p>
      </dsp:txBody>
      <dsp:txXfrm>
        <a:off x="0" y="3193740"/>
        <a:ext cx="10058399" cy="7969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85462B-6AC9-4B89-B9C8-AFD207EEA488}">
      <dsp:nvSpPr>
        <dsp:cNvPr id="0" name=""/>
        <dsp:cNvSpPr/>
      </dsp:nvSpPr>
      <dsp:spPr>
        <a:xfrm>
          <a:off x="0" y="518692"/>
          <a:ext cx="10058399" cy="1557674"/>
        </a:xfrm>
        <a:prstGeom prst="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0644" tIns="479044" rIns="780644"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a:t>Deescalate to standard CAP therapy if cultures do not reveal a drug-resistant pathogen and the patient is clinically improving at 48 hours</a:t>
          </a:r>
        </a:p>
      </dsp:txBody>
      <dsp:txXfrm>
        <a:off x="0" y="518692"/>
        <a:ext cx="10058399" cy="1557674"/>
      </dsp:txXfrm>
    </dsp:sp>
    <dsp:sp modelId="{E1453E91-D046-4328-A871-9C0051E35DCB}">
      <dsp:nvSpPr>
        <dsp:cNvPr id="0" name=""/>
        <dsp:cNvSpPr/>
      </dsp:nvSpPr>
      <dsp:spPr>
        <a:xfrm>
          <a:off x="502920" y="179212"/>
          <a:ext cx="7040880" cy="67896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1022350">
            <a:lnSpc>
              <a:spcPct val="90000"/>
            </a:lnSpc>
            <a:spcBef>
              <a:spcPct val="0"/>
            </a:spcBef>
            <a:spcAft>
              <a:spcPct val="35000"/>
            </a:spcAft>
            <a:buNone/>
          </a:pPr>
          <a:r>
            <a:rPr lang="en-US" sz="2300" kern="1200"/>
            <a:t>In patients empirically treated for MRSA or </a:t>
          </a:r>
          <a:r>
            <a:rPr lang="en-US" sz="2300" i="1" kern="1200"/>
            <a:t>P. aeruginosa:</a:t>
          </a:r>
          <a:endParaRPr lang="en-US" sz="2300" kern="1200"/>
        </a:p>
      </dsp:txBody>
      <dsp:txXfrm>
        <a:off x="536064" y="212356"/>
        <a:ext cx="6974592" cy="612672"/>
      </dsp:txXfrm>
    </dsp:sp>
    <dsp:sp modelId="{EA9C7B5F-325A-49AC-9627-D88B2708977A}">
      <dsp:nvSpPr>
        <dsp:cNvPr id="0" name=""/>
        <dsp:cNvSpPr/>
      </dsp:nvSpPr>
      <dsp:spPr>
        <a:xfrm>
          <a:off x="0" y="2540047"/>
          <a:ext cx="10058399" cy="1304100"/>
        </a:xfrm>
        <a:prstGeom prst="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0644" tIns="479044" rIns="780644"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No specific time frame given </a:t>
          </a:r>
        </a:p>
        <a:p>
          <a:pPr marL="228600" lvl="1" indent="-228600" algn="l" defTabSz="1022350">
            <a:lnSpc>
              <a:spcPct val="90000"/>
            </a:lnSpc>
            <a:spcBef>
              <a:spcPct val="0"/>
            </a:spcBef>
            <a:spcAft>
              <a:spcPct val="15000"/>
            </a:spcAft>
            <a:buChar char="•"/>
          </a:pPr>
          <a:r>
            <a:rPr lang="en-US" sz="2300" kern="1200"/>
            <a:t>Either the same agent or the same drug class should be used</a:t>
          </a:r>
        </a:p>
      </dsp:txBody>
      <dsp:txXfrm>
        <a:off x="0" y="2540047"/>
        <a:ext cx="10058399" cy="1304100"/>
      </dsp:txXfrm>
    </dsp:sp>
    <dsp:sp modelId="{C481DA8F-F3CA-46B5-8DD3-9628607A84C2}">
      <dsp:nvSpPr>
        <dsp:cNvPr id="0" name=""/>
        <dsp:cNvSpPr/>
      </dsp:nvSpPr>
      <dsp:spPr>
        <a:xfrm>
          <a:off x="502920" y="2200567"/>
          <a:ext cx="7040880" cy="67896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1022350">
            <a:lnSpc>
              <a:spcPct val="90000"/>
            </a:lnSpc>
            <a:spcBef>
              <a:spcPct val="0"/>
            </a:spcBef>
            <a:spcAft>
              <a:spcPct val="35000"/>
            </a:spcAft>
            <a:buNone/>
          </a:pPr>
          <a:r>
            <a:rPr lang="en-US" sz="2300" kern="1200"/>
            <a:t>Switching from parenteral to oral antibiotics</a:t>
          </a:r>
        </a:p>
      </dsp:txBody>
      <dsp:txXfrm>
        <a:off x="536064" y="2233711"/>
        <a:ext cx="6974592" cy="6126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C29178-1AED-4C82-99BD-28CEF36CA633}">
      <dsp:nvSpPr>
        <dsp:cNvPr id="0" name=""/>
        <dsp:cNvSpPr/>
      </dsp:nvSpPr>
      <dsp:spPr>
        <a:xfrm>
          <a:off x="0" y="20002"/>
          <a:ext cx="10058399" cy="215864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Antibiotic therapy should be continued until the patient achieves stability and for no less than a total of 5 days</a:t>
          </a:r>
        </a:p>
      </dsp:txBody>
      <dsp:txXfrm>
        <a:off x="105377" y="125379"/>
        <a:ext cx="9847645" cy="1947895"/>
      </dsp:txXfrm>
    </dsp:sp>
    <dsp:sp modelId="{B0BDA081-12B0-49EA-8D7D-13DAC0A68975}">
      <dsp:nvSpPr>
        <dsp:cNvPr id="0" name=""/>
        <dsp:cNvSpPr/>
      </dsp:nvSpPr>
      <dsp:spPr>
        <a:xfrm>
          <a:off x="0" y="2178652"/>
          <a:ext cx="10058399" cy="1824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52070" rIns="291592" bIns="52070" numCol="1" spcCol="1270" anchor="t" anchorCtr="0">
          <a:noAutofit/>
        </a:bodyPr>
        <a:lstStyle/>
        <a:p>
          <a:pPr marL="285750" lvl="1" indent="-285750" algn="l" defTabSz="1422400">
            <a:lnSpc>
              <a:spcPct val="90000"/>
            </a:lnSpc>
            <a:spcBef>
              <a:spcPct val="0"/>
            </a:spcBef>
            <a:spcAft>
              <a:spcPct val="20000"/>
            </a:spcAft>
            <a:buChar char="•"/>
          </a:pPr>
          <a:r>
            <a:rPr lang="en-US" sz="3200" kern="1200" dirty="0"/>
            <a:t>Resolution of vital sign abnormalities [heart rate, respiratory rate, blood pressure, oxygen saturation, and temperature], ability to eat, and normal mentation</a:t>
          </a:r>
        </a:p>
      </dsp:txBody>
      <dsp:txXfrm>
        <a:off x="0" y="2178652"/>
        <a:ext cx="10058399" cy="182470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959420-B543-4584-BBAE-EA7D9FAC3FBE}">
      <dsp:nvSpPr>
        <dsp:cNvPr id="0" name=""/>
        <dsp:cNvSpPr/>
      </dsp:nvSpPr>
      <dsp:spPr>
        <a:xfrm>
          <a:off x="0" y="72292"/>
          <a:ext cx="10058399" cy="1284749"/>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US" sz="2700" kern="1200"/>
            <a:t>Do NOT routinely add anaerobic coverage for suspected aspiration pneumonia unless lung abscess or empyema is suspected</a:t>
          </a:r>
        </a:p>
      </dsp:txBody>
      <dsp:txXfrm>
        <a:off x="0" y="72292"/>
        <a:ext cx="10058399" cy="1284749"/>
      </dsp:txXfrm>
    </dsp:sp>
    <dsp:sp modelId="{69602A5F-2E4F-467B-80C0-BD8159B76A0A}">
      <dsp:nvSpPr>
        <dsp:cNvPr id="0" name=""/>
        <dsp:cNvSpPr/>
      </dsp:nvSpPr>
      <dsp:spPr>
        <a:xfrm>
          <a:off x="0" y="1357042"/>
          <a:ext cx="10058399" cy="2594025"/>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a:t>Recent studies have shown that anaerobes are uncommon in patients hospitalized with suspected aspiration</a:t>
          </a:r>
        </a:p>
        <a:p>
          <a:pPr marL="228600" lvl="1" indent="-228600" algn="l" defTabSz="1200150">
            <a:lnSpc>
              <a:spcPct val="90000"/>
            </a:lnSpc>
            <a:spcBef>
              <a:spcPct val="0"/>
            </a:spcBef>
            <a:spcAft>
              <a:spcPct val="15000"/>
            </a:spcAft>
            <a:buChar char="•"/>
          </a:pPr>
          <a:r>
            <a:rPr lang="en-US" sz="2700" kern="1200" dirty="0"/>
            <a:t>Patients who aspirate gastric contents are considered to have aspiration pneumonitis. Many of these patients have resolution of symptoms within 24 to 48 hours and require only supportive treatment, without antibiotics</a:t>
          </a:r>
        </a:p>
      </dsp:txBody>
      <dsp:txXfrm>
        <a:off x="0" y="1357042"/>
        <a:ext cx="10058399" cy="259402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E7AC7F-C777-4875-B743-732C4D25B18E}">
      <dsp:nvSpPr>
        <dsp:cNvPr id="0" name=""/>
        <dsp:cNvSpPr/>
      </dsp:nvSpPr>
      <dsp:spPr>
        <a:xfrm>
          <a:off x="0" y="281250"/>
          <a:ext cx="10058399" cy="10038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Do NOT routinely use corticosteroids in adults with </a:t>
          </a:r>
          <a:r>
            <a:rPr lang="en-US" sz="2600" kern="1200" dirty="0" err="1"/>
            <a:t>nonsevere</a:t>
          </a:r>
          <a:r>
            <a:rPr lang="en-US" sz="2600" kern="1200" dirty="0"/>
            <a:t> CAP, severe CAP, or influenza pneumonia </a:t>
          </a:r>
        </a:p>
      </dsp:txBody>
      <dsp:txXfrm>
        <a:off x="49004" y="330254"/>
        <a:ext cx="9960391" cy="905852"/>
      </dsp:txXfrm>
    </dsp:sp>
    <dsp:sp modelId="{C75E953E-41FF-40A4-BD59-5F345D8BE890}">
      <dsp:nvSpPr>
        <dsp:cNvPr id="0" name=""/>
        <dsp:cNvSpPr/>
      </dsp:nvSpPr>
      <dsp:spPr>
        <a:xfrm>
          <a:off x="0" y="1285110"/>
          <a:ext cx="10058399" cy="1453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There are no data suggesting benefit of corticosteroids in patients with </a:t>
          </a:r>
          <a:r>
            <a:rPr lang="en-US" sz="2000" kern="1200" dirty="0" err="1"/>
            <a:t>nonsevere</a:t>
          </a:r>
          <a:r>
            <a:rPr lang="en-US" sz="2000" kern="1200" dirty="0"/>
            <a:t> CAP with respect to mortality or organ failure and only limited data in patients with severe CAP</a:t>
          </a:r>
        </a:p>
        <a:p>
          <a:pPr marL="228600" lvl="1" indent="-228600" algn="l" defTabSz="889000">
            <a:lnSpc>
              <a:spcPct val="90000"/>
            </a:lnSpc>
            <a:spcBef>
              <a:spcPct val="0"/>
            </a:spcBef>
            <a:spcAft>
              <a:spcPct val="20000"/>
            </a:spcAft>
            <a:buChar char="•"/>
          </a:pPr>
          <a:r>
            <a:rPr lang="en-US" sz="2000" kern="1200" dirty="0"/>
            <a:t>Recommendations do not apply to clinically appropriate use of steroids for comorbid diseases </a:t>
          </a:r>
        </a:p>
      </dsp:txBody>
      <dsp:txXfrm>
        <a:off x="0" y="1285110"/>
        <a:ext cx="10058399" cy="1453139"/>
      </dsp:txXfrm>
    </dsp:sp>
    <dsp:sp modelId="{EB31F620-AA0A-4C26-914B-6D6230EEFD81}">
      <dsp:nvSpPr>
        <dsp:cNvPr id="0" name=""/>
        <dsp:cNvSpPr/>
      </dsp:nvSpPr>
      <dsp:spPr>
        <a:xfrm>
          <a:off x="0" y="2738250"/>
          <a:ext cx="10058399" cy="1003860"/>
        </a:xfrm>
        <a:prstGeom prst="roundRect">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Endorse Surviving Sepsis Campaign recommendations on the use of corticosteroids in patients with CAP and refractory septic shock</a:t>
          </a:r>
        </a:p>
      </dsp:txBody>
      <dsp:txXfrm>
        <a:off x="49004" y="2787254"/>
        <a:ext cx="9960391" cy="905852"/>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8D073DD2-7966-44FE-9AE1-D770F32C8166}" type="datetimeFigureOut">
              <a:rPr lang="en-US" smtClean="0"/>
              <a:t>8/23/2020</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BCAB4BE1-A7D0-4110-8D33-874F1A57CF3B}" type="slidenum">
              <a:rPr lang="en-US" smtClean="0"/>
              <a:t>‹#›</a:t>
            </a:fld>
            <a:endParaRPr lang="en-US"/>
          </a:p>
        </p:txBody>
      </p:sp>
    </p:spTree>
    <p:extLst>
      <p:ext uri="{BB962C8B-B14F-4D97-AF65-F5344CB8AC3E}">
        <p14:creationId xmlns:p14="http://schemas.microsoft.com/office/powerpoint/2010/main" val="24120601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7313" y="0"/>
            <a:ext cx="2982912" cy="466725"/>
          </a:xfrm>
          <a:prstGeom prst="rect">
            <a:avLst/>
          </a:prstGeom>
        </p:spPr>
        <p:txBody>
          <a:bodyPr vert="horz" lIns="91440" tIns="45720" rIns="91440" bIns="45720" rtlCol="0"/>
          <a:lstStyle>
            <a:lvl1pPr algn="r">
              <a:defRPr sz="1200"/>
            </a:lvl1pPr>
          </a:lstStyle>
          <a:p>
            <a:fld id="{4DACAE5A-358C-4615-B34E-0A599155A6C6}" type="datetimeFigureOut">
              <a:rPr lang="en-US" smtClean="0"/>
              <a:t>8/23/2020</a:t>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975" y="4473575"/>
            <a:ext cx="55054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82913"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7313" y="8829675"/>
            <a:ext cx="2982912" cy="466725"/>
          </a:xfrm>
          <a:prstGeom prst="rect">
            <a:avLst/>
          </a:prstGeom>
        </p:spPr>
        <p:txBody>
          <a:bodyPr vert="horz" lIns="91440" tIns="45720" rIns="91440" bIns="45720" rtlCol="0" anchor="b"/>
          <a:lstStyle>
            <a:lvl1pPr algn="r">
              <a:defRPr sz="1200"/>
            </a:lvl1pPr>
          </a:lstStyle>
          <a:p>
            <a:fld id="{AEB6DFF8-7F61-4532-8E9B-3E110260E0FD}" type="slidenum">
              <a:rPr lang="en-US" smtClean="0"/>
              <a:t>‹#›</a:t>
            </a:fld>
            <a:endParaRPr lang="en-US"/>
          </a:p>
        </p:txBody>
      </p:sp>
    </p:spTree>
    <p:extLst>
      <p:ext uri="{BB962C8B-B14F-4D97-AF65-F5344CB8AC3E}">
        <p14:creationId xmlns:p14="http://schemas.microsoft.com/office/powerpoint/2010/main" val="64396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B6DFF8-7F61-4532-8E9B-3E110260E0FD}" type="slidenum">
              <a:rPr lang="en-US" smtClean="0"/>
              <a:t>7</a:t>
            </a:fld>
            <a:endParaRPr lang="en-US"/>
          </a:p>
        </p:txBody>
      </p:sp>
    </p:spTree>
    <p:extLst>
      <p:ext uri="{BB962C8B-B14F-4D97-AF65-F5344CB8AC3E}">
        <p14:creationId xmlns:p14="http://schemas.microsoft.com/office/powerpoint/2010/main" val="2425801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AA1A1D-9DF6-40F1-86D7-EA00AB635233}" type="slidenum">
              <a:rPr lang="en-US" smtClean="0"/>
              <a:t>17</a:t>
            </a:fld>
            <a:endParaRPr lang="en-US"/>
          </a:p>
        </p:txBody>
      </p:sp>
    </p:spTree>
    <p:extLst>
      <p:ext uri="{BB962C8B-B14F-4D97-AF65-F5344CB8AC3E}">
        <p14:creationId xmlns:p14="http://schemas.microsoft.com/office/powerpoint/2010/main" val="33792703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007A8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3068484-2AD8-4A5B-8D91-DBCD12DF7501}" type="datetimeFigureOut">
              <a:rPr lang="en-US" smtClean="0"/>
              <a:t>8/23/2020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E62C54-8194-4B38-9D97-46D67BD6321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762" y="6400314"/>
            <a:ext cx="1466421" cy="453339"/>
          </a:xfrm>
          <a:prstGeom prst="rect">
            <a:avLst/>
          </a:prstGeom>
        </p:spPr>
      </p:pic>
    </p:spTree>
    <p:extLst>
      <p:ext uri="{BB962C8B-B14F-4D97-AF65-F5344CB8AC3E}">
        <p14:creationId xmlns:p14="http://schemas.microsoft.com/office/powerpoint/2010/main" val="855568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068484-2AD8-4A5B-8D91-DBCD12DF7501}" type="datetimeFigureOut">
              <a:rPr lang="en-US" smtClean="0"/>
              <a:t>8/23/2020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E62C54-8194-4B38-9D97-46D67BD6321D}" type="slidenum">
              <a:rPr lang="en-US" smtClean="0"/>
              <a:t>‹#›</a:t>
            </a:fld>
            <a:endParaRPr lang="en-US"/>
          </a:p>
        </p:txBody>
      </p:sp>
    </p:spTree>
    <p:extLst>
      <p:ext uri="{BB962C8B-B14F-4D97-AF65-F5344CB8AC3E}">
        <p14:creationId xmlns:p14="http://schemas.microsoft.com/office/powerpoint/2010/main" val="3062610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007A8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068484-2AD8-4A5B-8D91-DBCD12DF7501}" type="datetimeFigureOut">
              <a:rPr lang="en-US" smtClean="0"/>
              <a:t>8/23/2020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E62C54-8194-4B38-9D97-46D67BD6321D}" type="slidenum">
              <a:rPr lang="en-US" smtClean="0"/>
              <a:t>‹#›</a:t>
            </a:fld>
            <a:endParaRPr lang="en-US"/>
          </a:p>
        </p:txBody>
      </p:sp>
      <p:pic>
        <p:nvPicPr>
          <p:cNvPr id="11" name="Picture 10" descr="UNM HS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520" y="6397063"/>
            <a:ext cx="7239907" cy="463355"/>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762" y="6400314"/>
            <a:ext cx="1466421" cy="453339"/>
          </a:xfrm>
          <a:prstGeom prst="rect">
            <a:avLst/>
          </a:prstGeom>
        </p:spPr>
      </p:pic>
    </p:spTree>
    <p:extLst>
      <p:ext uri="{BB962C8B-B14F-4D97-AF65-F5344CB8AC3E}">
        <p14:creationId xmlns:p14="http://schemas.microsoft.com/office/powerpoint/2010/main" val="1579110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007A8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3068484-2AD8-4A5B-8D91-DBCD12DF7501}" type="datetimeFigureOut">
              <a:rPr lang="en-US" smtClean="0"/>
              <a:t>8/23/2020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E62C54-8194-4B38-9D97-46D67BD6321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762" y="6400314"/>
            <a:ext cx="1466421" cy="453339"/>
          </a:xfrm>
          <a:prstGeom prst="rect">
            <a:avLst/>
          </a:prstGeom>
        </p:spPr>
      </p:pic>
    </p:spTree>
    <p:extLst>
      <p:ext uri="{BB962C8B-B14F-4D97-AF65-F5344CB8AC3E}">
        <p14:creationId xmlns:p14="http://schemas.microsoft.com/office/powerpoint/2010/main" val="2188543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068484-2AD8-4A5B-8D91-DBCD12DF7501}" type="datetimeFigureOut">
              <a:rPr lang="en-US" smtClean="0"/>
              <a:t>8/23/2020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E62C54-8194-4B38-9D97-46D67BD6321D}" type="slidenum">
              <a:rPr lang="en-US" smtClean="0"/>
              <a:t>‹#›</a:t>
            </a:fld>
            <a:endParaRPr lang="en-US"/>
          </a:p>
        </p:txBody>
      </p:sp>
    </p:spTree>
    <p:extLst>
      <p:ext uri="{BB962C8B-B14F-4D97-AF65-F5344CB8AC3E}">
        <p14:creationId xmlns:p14="http://schemas.microsoft.com/office/powerpoint/2010/main" val="3614455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007A8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068484-2AD8-4A5B-8D91-DBCD12DF7501}" type="datetimeFigureOut">
              <a:rPr lang="en-US" smtClean="0"/>
              <a:t>8/23/2020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E62C54-8194-4B38-9D97-46D67BD6321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762" y="6400314"/>
            <a:ext cx="1466421" cy="453339"/>
          </a:xfrm>
          <a:prstGeom prst="rect">
            <a:avLst/>
          </a:prstGeom>
        </p:spPr>
      </p:pic>
    </p:spTree>
    <p:extLst>
      <p:ext uri="{BB962C8B-B14F-4D97-AF65-F5344CB8AC3E}">
        <p14:creationId xmlns:p14="http://schemas.microsoft.com/office/powerpoint/2010/main" val="18894173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068484-2AD8-4A5B-8D91-DBCD12DF7501}" type="datetimeFigureOut">
              <a:rPr lang="en-US" smtClean="0"/>
              <a:t>8/23/2020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E62C54-8194-4B38-9D97-46D67BD6321D}" type="slidenum">
              <a:rPr lang="en-US" smtClean="0"/>
              <a:t>‹#›</a:t>
            </a:fld>
            <a:endParaRPr lang="en-US"/>
          </a:p>
        </p:txBody>
      </p:sp>
    </p:spTree>
    <p:extLst>
      <p:ext uri="{BB962C8B-B14F-4D97-AF65-F5344CB8AC3E}">
        <p14:creationId xmlns:p14="http://schemas.microsoft.com/office/powerpoint/2010/main" val="618928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068484-2AD8-4A5B-8D91-DBCD12DF7501}" type="datetimeFigureOut">
              <a:rPr lang="en-US" smtClean="0"/>
              <a:t>8/23/2020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E62C54-8194-4B38-9D97-46D67BD6321D}" type="slidenum">
              <a:rPr lang="en-US" smtClean="0"/>
              <a:t>‹#›</a:t>
            </a:fld>
            <a:endParaRPr lang="en-US"/>
          </a:p>
        </p:txBody>
      </p:sp>
    </p:spTree>
    <p:extLst>
      <p:ext uri="{BB962C8B-B14F-4D97-AF65-F5344CB8AC3E}">
        <p14:creationId xmlns:p14="http://schemas.microsoft.com/office/powerpoint/2010/main" val="2585229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068484-2AD8-4A5B-8D91-DBCD12DF7501}" type="datetimeFigureOut">
              <a:rPr lang="en-US" smtClean="0"/>
              <a:t>8/23/2020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E62C54-8194-4B38-9D97-46D67BD6321D}" type="slidenum">
              <a:rPr lang="en-US" smtClean="0"/>
              <a:t>‹#›</a:t>
            </a:fld>
            <a:endParaRPr lang="en-US"/>
          </a:p>
        </p:txBody>
      </p:sp>
    </p:spTree>
    <p:extLst>
      <p:ext uri="{BB962C8B-B14F-4D97-AF65-F5344CB8AC3E}">
        <p14:creationId xmlns:p14="http://schemas.microsoft.com/office/powerpoint/2010/main" val="20657329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007A8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3068484-2AD8-4A5B-8D91-DBCD12DF7501}" type="datetimeFigureOut">
              <a:rPr lang="en-US" smtClean="0"/>
              <a:t>8/23/2020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E3E62C54-8194-4B38-9D97-46D67BD6321D}" type="slidenum">
              <a:rPr lang="en-US" smtClean="0"/>
              <a:t>‹#›</a:t>
            </a:fld>
            <a:endParaRPr lang="en-US"/>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762" y="6400314"/>
            <a:ext cx="1466421" cy="453339"/>
          </a:xfrm>
          <a:prstGeom prst="rect">
            <a:avLst/>
          </a:prstGeom>
        </p:spPr>
      </p:pic>
    </p:spTree>
    <p:extLst>
      <p:ext uri="{BB962C8B-B14F-4D97-AF65-F5344CB8AC3E}">
        <p14:creationId xmlns:p14="http://schemas.microsoft.com/office/powerpoint/2010/main" val="36283513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007A8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3068484-2AD8-4A5B-8D91-DBCD12DF7501}" type="datetimeFigureOut">
              <a:rPr lang="en-US" smtClean="0"/>
              <a:t>8/23/2020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3E62C54-8194-4B38-9D97-46D67BD6321D}" type="slidenum">
              <a:rPr lang="en-US" smtClean="0"/>
              <a:t>‹#›</a:t>
            </a:fld>
            <a:endParaRPr lang="en-US"/>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762" y="6400314"/>
            <a:ext cx="1466421" cy="453339"/>
          </a:xfrm>
          <a:prstGeom prst="rect">
            <a:avLst/>
          </a:prstGeom>
        </p:spPr>
      </p:pic>
    </p:spTree>
    <p:extLst>
      <p:ext uri="{BB962C8B-B14F-4D97-AF65-F5344CB8AC3E}">
        <p14:creationId xmlns:p14="http://schemas.microsoft.com/office/powerpoint/2010/main" val="3034165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068484-2AD8-4A5B-8D91-DBCD12DF7501}" type="datetimeFigureOut">
              <a:rPr lang="en-US" smtClean="0"/>
              <a:t>8/23/2020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E62C54-8194-4B38-9D97-46D67BD6321D}" type="slidenum">
              <a:rPr lang="en-US" smtClean="0"/>
              <a:t>‹#›</a:t>
            </a:fld>
            <a:endParaRPr lang="en-US"/>
          </a:p>
        </p:txBody>
      </p:sp>
    </p:spTree>
    <p:extLst>
      <p:ext uri="{BB962C8B-B14F-4D97-AF65-F5344CB8AC3E}">
        <p14:creationId xmlns:p14="http://schemas.microsoft.com/office/powerpoint/2010/main" val="6530531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rgbClr val="007A8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068484-2AD8-4A5B-8D91-DBCD12DF7501}" type="datetimeFigureOut">
              <a:rPr lang="en-US" smtClean="0"/>
              <a:t>8/23/2020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E62C54-8194-4B38-9D97-46D67BD6321D}" type="slidenum">
              <a:rPr lang="en-US" smtClean="0"/>
              <a:t>‹#›</a:t>
            </a:fld>
            <a:endParaRPr lang="en-US"/>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762" y="6400314"/>
            <a:ext cx="1466421" cy="453339"/>
          </a:xfrm>
          <a:prstGeom prst="rect">
            <a:avLst/>
          </a:prstGeom>
        </p:spPr>
      </p:pic>
    </p:spTree>
    <p:extLst>
      <p:ext uri="{BB962C8B-B14F-4D97-AF65-F5344CB8AC3E}">
        <p14:creationId xmlns:p14="http://schemas.microsoft.com/office/powerpoint/2010/main" val="24830467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068484-2AD8-4A5B-8D91-DBCD12DF7501}" type="datetimeFigureOut">
              <a:rPr lang="en-US" smtClean="0"/>
              <a:t>8/23/2020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E62C54-8194-4B38-9D97-46D67BD6321D}" type="slidenum">
              <a:rPr lang="en-US" smtClean="0"/>
              <a:t>‹#›</a:t>
            </a:fld>
            <a:endParaRPr lang="en-US"/>
          </a:p>
        </p:txBody>
      </p:sp>
    </p:spTree>
    <p:extLst>
      <p:ext uri="{BB962C8B-B14F-4D97-AF65-F5344CB8AC3E}">
        <p14:creationId xmlns:p14="http://schemas.microsoft.com/office/powerpoint/2010/main" val="34724140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007A8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068484-2AD8-4A5B-8D91-DBCD12DF7501}" type="datetimeFigureOut">
              <a:rPr lang="en-US" smtClean="0"/>
              <a:t>8/23/2020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E62C54-8194-4B38-9D97-46D67BD6321D}" type="slidenum">
              <a:rPr lang="en-US" smtClean="0"/>
              <a:t>‹#›</a:t>
            </a:fld>
            <a:endParaRPr lang="en-US"/>
          </a:p>
        </p:txBody>
      </p:sp>
      <p:pic>
        <p:nvPicPr>
          <p:cNvPr id="11" name="Picture 10" descr="UNM HS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520" y="6397063"/>
            <a:ext cx="7239907" cy="463355"/>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762" y="6400314"/>
            <a:ext cx="1466421" cy="453339"/>
          </a:xfrm>
          <a:prstGeom prst="rect">
            <a:avLst/>
          </a:prstGeom>
        </p:spPr>
      </p:pic>
    </p:spTree>
    <p:extLst>
      <p:ext uri="{BB962C8B-B14F-4D97-AF65-F5344CB8AC3E}">
        <p14:creationId xmlns:p14="http://schemas.microsoft.com/office/powerpoint/2010/main" val="2601453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007A8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068484-2AD8-4A5B-8D91-DBCD12DF7501}" type="datetimeFigureOut">
              <a:rPr lang="en-US" smtClean="0"/>
              <a:t>8/23/2020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E62C54-8194-4B38-9D97-46D67BD6321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762" y="6400314"/>
            <a:ext cx="1466421" cy="453339"/>
          </a:xfrm>
          <a:prstGeom prst="rect">
            <a:avLst/>
          </a:prstGeom>
        </p:spPr>
      </p:pic>
    </p:spTree>
    <p:extLst>
      <p:ext uri="{BB962C8B-B14F-4D97-AF65-F5344CB8AC3E}">
        <p14:creationId xmlns:p14="http://schemas.microsoft.com/office/powerpoint/2010/main" val="1403509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068484-2AD8-4A5B-8D91-DBCD12DF7501}" type="datetimeFigureOut">
              <a:rPr lang="en-US" smtClean="0"/>
              <a:t>8/23/2020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E62C54-8194-4B38-9D97-46D67BD6321D}" type="slidenum">
              <a:rPr lang="en-US" smtClean="0"/>
              <a:t>‹#›</a:t>
            </a:fld>
            <a:endParaRPr lang="en-US"/>
          </a:p>
        </p:txBody>
      </p:sp>
    </p:spTree>
    <p:extLst>
      <p:ext uri="{BB962C8B-B14F-4D97-AF65-F5344CB8AC3E}">
        <p14:creationId xmlns:p14="http://schemas.microsoft.com/office/powerpoint/2010/main" val="2211857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068484-2AD8-4A5B-8D91-DBCD12DF7501}" type="datetimeFigureOut">
              <a:rPr lang="en-US" smtClean="0"/>
              <a:t>8/23/2020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E62C54-8194-4B38-9D97-46D67BD6321D}" type="slidenum">
              <a:rPr lang="en-US" smtClean="0"/>
              <a:t>‹#›</a:t>
            </a:fld>
            <a:endParaRPr lang="en-US"/>
          </a:p>
        </p:txBody>
      </p:sp>
    </p:spTree>
    <p:extLst>
      <p:ext uri="{BB962C8B-B14F-4D97-AF65-F5344CB8AC3E}">
        <p14:creationId xmlns:p14="http://schemas.microsoft.com/office/powerpoint/2010/main" val="3791712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068484-2AD8-4A5B-8D91-DBCD12DF7501}" type="datetimeFigureOut">
              <a:rPr lang="en-US" smtClean="0"/>
              <a:t>8/23/2020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E62C54-8194-4B38-9D97-46D67BD6321D}" type="slidenum">
              <a:rPr lang="en-US" smtClean="0"/>
              <a:t>‹#›</a:t>
            </a:fld>
            <a:endParaRPr lang="en-US"/>
          </a:p>
        </p:txBody>
      </p:sp>
    </p:spTree>
    <p:extLst>
      <p:ext uri="{BB962C8B-B14F-4D97-AF65-F5344CB8AC3E}">
        <p14:creationId xmlns:p14="http://schemas.microsoft.com/office/powerpoint/2010/main" val="810766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007A8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3068484-2AD8-4A5B-8D91-DBCD12DF7501}" type="datetimeFigureOut">
              <a:rPr lang="en-US" smtClean="0"/>
              <a:t>8/23/2020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E3E62C54-8194-4B38-9D97-46D67BD6321D}" type="slidenum">
              <a:rPr lang="en-US" smtClean="0"/>
              <a:t>‹#›</a:t>
            </a:fld>
            <a:endParaRPr lang="en-US"/>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762" y="6400314"/>
            <a:ext cx="1466421" cy="453339"/>
          </a:xfrm>
          <a:prstGeom prst="rect">
            <a:avLst/>
          </a:prstGeom>
        </p:spPr>
      </p:pic>
    </p:spTree>
    <p:extLst>
      <p:ext uri="{BB962C8B-B14F-4D97-AF65-F5344CB8AC3E}">
        <p14:creationId xmlns:p14="http://schemas.microsoft.com/office/powerpoint/2010/main" val="248756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007A8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3068484-2AD8-4A5B-8D91-DBCD12DF7501}" type="datetimeFigureOut">
              <a:rPr lang="en-US" smtClean="0"/>
              <a:t>8/23/2020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3E62C54-8194-4B38-9D97-46D67BD6321D}" type="slidenum">
              <a:rPr lang="en-US" smtClean="0"/>
              <a:t>‹#›</a:t>
            </a:fld>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762" y="6400314"/>
            <a:ext cx="1466421" cy="453339"/>
          </a:xfrm>
          <a:prstGeom prst="rect">
            <a:avLst/>
          </a:prstGeom>
        </p:spPr>
      </p:pic>
    </p:spTree>
    <p:extLst>
      <p:ext uri="{BB962C8B-B14F-4D97-AF65-F5344CB8AC3E}">
        <p14:creationId xmlns:p14="http://schemas.microsoft.com/office/powerpoint/2010/main" val="977384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rgbClr val="007A8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068484-2AD8-4A5B-8D91-DBCD12DF7501}" type="datetimeFigureOut">
              <a:rPr lang="en-US" smtClean="0"/>
              <a:t>8/23/2020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E62C54-8194-4B38-9D97-46D67BD6321D}" type="slidenum">
              <a:rPr lang="en-US" smtClean="0"/>
              <a:t>‹#›</a:t>
            </a:fld>
            <a:endParaRPr lang="en-US"/>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762" y="6400314"/>
            <a:ext cx="1466421" cy="453339"/>
          </a:xfrm>
          <a:prstGeom prst="rect">
            <a:avLst/>
          </a:prstGeom>
        </p:spPr>
      </p:pic>
    </p:spTree>
    <p:extLst>
      <p:ext uri="{BB962C8B-B14F-4D97-AF65-F5344CB8AC3E}">
        <p14:creationId xmlns:p14="http://schemas.microsoft.com/office/powerpoint/2010/main" val="3921645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rgbClr val="007A8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3068484-2AD8-4A5B-8D91-DBCD12DF7501}" type="datetimeFigureOut">
              <a:rPr lang="en-US" smtClean="0"/>
              <a:t>8/23/2020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3E62C54-8194-4B38-9D97-46D67BD6321D}"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7762" y="6400314"/>
            <a:ext cx="1466421" cy="453339"/>
          </a:xfrm>
          <a:prstGeom prst="rect">
            <a:avLst/>
          </a:prstGeom>
        </p:spPr>
      </p:pic>
    </p:spTree>
    <p:extLst>
      <p:ext uri="{BB962C8B-B14F-4D97-AF65-F5344CB8AC3E}">
        <p14:creationId xmlns:p14="http://schemas.microsoft.com/office/powerpoint/2010/main" val="42526028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rgbClr val="007A8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3068484-2AD8-4A5B-8D91-DBCD12DF7501}" type="datetimeFigureOut">
              <a:rPr lang="en-US" smtClean="0"/>
              <a:t>8/23/2020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3E62C54-8194-4B38-9D97-46D67BD6321D}"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7762" y="6400314"/>
            <a:ext cx="1466421" cy="453339"/>
          </a:xfrm>
          <a:prstGeom prst="rect">
            <a:avLst/>
          </a:prstGeom>
        </p:spPr>
      </p:pic>
    </p:spTree>
    <p:extLst>
      <p:ext uri="{BB962C8B-B14F-4D97-AF65-F5344CB8AC3E}">
        <p14:creationId xmlns:p14="http://schemas.microsoft.com/office/powerpoint/2010/main" val="1744098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ecjleadingcases.wordpress.com/2012/10/26/tom-oshea-on-ecj-scheunemann-c-3111-german-inheritance-tax-rules-upheld-by-the-ecj-el-tjue-respalada-la-normativa-del-impuesto-sobre-sucesiones-aleman/" TargetMode="External"/><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80395-4E7A-43E3-AE52-9D5F147ADA24}"/>
              </a:ext>
            </a:extLst>
          </p:cNvPr>
          <p:cNvSpPr>
            <a:spLocks noGrp="1"/>
          </p:cNvSpPr>
          <p:nvPr>
            <p:ph type="ctrTitle"/>
          </p:nvPr>
        </p:nvSpPr>
        <p:spPr/>
        <p:txBody>
          <a:bodyPr>
            <a:normAutofit/>
          </a:bodyPr>
          <a:lstStyle/>
          <a:p>
            <a:r>
              <a:rPr lang="en-US" sz="6000" dirty="0"/>
              <a:t>Infectious Diseases Guideline Updates- Community Acquired Pneumonia and Asymptomatic Bacteriuria</a:t>
            </a:r>
          </a:p>
        </p:txBody>
      </p:sp>
      <p:sp>
        <p:nvSpPr>
          <p:cNvPr id="3" name="Subtitle 2">
            <a:extLst>
              <a:ext uri="{FF2B5EF4-FFF2-40B4-BE49-F238E27FC236}">
                <a16:creationId xmlns:a16="http://schemas.microsoft.com/office/drawing/2014/main" id="{FE8A47DA-9122-4136-BF4C-7DE97BC3240A}"/>
              </a:ext>
            </a:extLst>
          </p:cNvPr>
          <p:cNvSpPr>
            <a:spLocks noGrp="1"/>
          </p:cNvSpPr>
          <p:nvPr>
            <p:ph type="subTitle" idx="1"/>
          </p:nvPr>
        </p:nvSpPr>
        <p:spPr/>
        <p:txBody>
          <a:bodyPr>
            <a:normAutofit/>
          </a:bodyPr>
          <a:lstStyle/>
          <a:p>
            <a:r>
              <a:rPr lang="en-US" dirty="0"/>
              <a:t>Molly Benning, PharmD</a:t>
            </a:r>
          </a:p>
          <a:p>
            <a:r>
              <a:rPr lang="en-US" dirty="0"/>
              <a:t>Pgy2 Infectious Diseases Pharmacy Resident</a:t>
            </a:r>
          </a:p>
        </p:txBody>
      </p:sp>
    </p:spTree>
    <p:extLst>
      <p:ext uri="{BB962C8B-B14F-4D97-AF65-F5344CB8AC3E}">
        <p14:creationId xmlns:p14="http://schemas.microsoft.com/office/powerpoint/2010/main" val="2797844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10009-14AB-4D2A-9A50-F551DF55281B}"/>
              </a:ext>
            </a:extLst>
          </p:cNvPr>
          <p:cNvSpPr>
            <a:spLocks noGrp="1"/>
          </p:cNvSpPr>
          <p:nvPr>
            <p:ph type="title"/>
          </p:nvPr>
        </p:nvSpPr>
        <p:spPr/>
        <p:txBody>
          <a:bodyPr>
            <a:normAutofit/>
          </a:bodyPr>
          <a:lstStyle/>
          <a:p>
            <a:r>
              <a:rPr lang="en-US" sz="4200" dirty="0"/>
              <a:t>New Risk Factors for Resistant Pathogens</a:t>
            </a:r>
          </a:p>
        </p:txBody>
      </p:sp>
      <p:graphicFrame>
        <p:nvGraphicFramePr>
          <p:cNvPr id="4" name="Content Placeholder 3">
            <a:extLst>
              <a:ext uri="{FF2B5EF4-FFF2-40B4-BE49-F238E27FC236}">
                <a16:creationId xmlns:a16="http://schemas.microsoft.com/office/drawing/2014/main" id="{38DE6DA8-CFD8-4ABE-8745-4FA90AEBAA81}"/>
              </a:ext>
            </a:extLst>
          </p:cNvPr>
          <p:cNvGraphicFramePr>
            <a:graphicFrameLocks noGrp="1"/>
          </p:cNvGraphicFramePr>
          <p:nvPr>
            <p:ph idx="1"/>
            <p:extLst>
              <p:ext uri="{D42A27DB-BD31-4B8C-83A1-F6EECF244321}">
                <p14:modId xmlns:p14="http://schemas.microsoft.com/office/powerpoint/2010/main" val="2944622470"/>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5669281" y="6428246"/>
            <a:ext cx="6522720" cy="369332"/>
          </a:xfrm>
          <a:prstGeom prst="rect">
            <a:avLst/>
          </a:prstGeom>
        </p:spPr>
        <p:txBody>
          <a:bodyPr wrap="square">
            <a:spAutoFit/>
          </a:bodyPr>
          <a:lstStyle/>
          <a:p>
            <a:pPr>
              <a:spcBef>
                <a:spcPts val="0"/>
              </a:spcBef>
              <a:spcAft>
                <a:spcPts val="0"/>
              </a:spcAft>
            </a:pPr>
            <a:r>
              <a:rPr lang="en-US" dirty="0" err="1">
                <a:solidFill>
                  <a:schemeClr val="bg1"/>
                </a:solidFill>
              </a:rPr>
              <a:t>Metlay</a:t>
            </a:r>
            <a:r>
              <a:rPr lang="en-US" dirty="0">
                <a:solidFill>
                  <a:schemeClr val="bg1"/>
                </a:solidFill>
              </a:rPr>
              <a:t> et al. </a:t>
            </a:r>
            <a:r>
              <a:rPr lang="en-US" i="1" dirty="0">
                <a:solidFill>
                  <a:schemeClr val="bg1"/>
                </a:solidFill>
              </a:rPr>
              <a:t>Am J </a:t>
            </a:r>
            <a:r>
              <a:rPr lang="en-US" i="1" dirty="0" err="1">
                <a:solidFill>
                  <a:schemeClr val="bg1"/>
                </a:solidFill>
              </a:rPr>
              <a:t>Respir</a:t>
            </a:r>
            <a:r>
              <a:rPr lang="en-US" i="1" dirty="0">
                <a:solidFill>
                  <a:schemeClr val="bg1"/>
                </a:solidFill>
              </a:rPr>
              <a:t> </a:t>
            </a:r>
            <a:r>
              <a:rPr lang="en-US" i="1" dirty="0" err="1">
                <a:solidFill>
                  <a:schemeClr val="bg1"/>
                </a:solidFill>
              </a:rPr>
              <a:t>Crit</a:t>
            </a:r>
            <a:r>
              <a:rPr lang="en-US" i="1" dirty="0">
                <a:solidFill>
                  <a:schemeClr val="bg1"/>
                </a:solidFill>
              </a:rPr>
              <a:t> Care Med</a:t>
            </a:r>
            <a:r>
              <a:rPr lang="en-US" dirty="0">
                <a:solidFill>
                  <a:schemeClr val="bg1"/>
                </a:solidFill>
              </a:rPr>
              <a:t>. 2019;200(7):e45–67.</a:t>
            </a:r>
            <a:endParaRPr lang="en-US" dirty="0">
              <a:solidFill>
                <a:schemeClr val="bg1"/>
              </a:solidFill>
              <a:effectLst/>
            </a:endParaRPr>
          </a:p>
        </p:txBody>
      </p:sp>
    </p:spTree>
    <p:extLst>
      <p:ext uri="{BB962C8B-B14F-4D97-AF65-F5344CB8AC3E}">
        <p14:creationId xmlns:p14="http://schemas.microsoft.com/office/powerpoint/2010/main" val="324770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5AA6E-11B9-4E3F-928E-9D5BEDFA0C9A}"/>
              </a:ext>
            </a:extLst>
          </p:cNvPr>
          <p:cNvSpPr>
            <a:spLocks noGrp="1"/>
          </p:cNvSpPr>
          <p:nvPr>
            <p:ph type="title"/>
          </p:nvPr>
        </p:nvSpPr>
        <p:spPr/>
        <p:txBody>
          <a:bodyPr/>
          <a:lstStyle/>
          <a:p>
            <a:r>
              <a:rPr lang="en-US" dirty="0"/>
              <a:t>Diagnostics</a:t>
            </a:r>
          </a:p>
        </p:txBody>
      </p:sp>
      <p:graphicFrame>
        <p:nvGraphicFramePr>
          <p:cNvPr id="4" name="Table 4">
            <a:extLst>
              <a:ext uri="{FF2B5EF4-FFF2-40B4-BE49-F238E27FC236}">
                <a16:creationId xmlns:a16="http://schemas.microsoft.com/office/drawing/2014/main" id="{9AC5F73D-123B-46C0-A341-9516412F7A78}"/>
              </a:ext>
            </a:extLst>
          </p:cNvPr>
          <p:cNvGraphicFramePr>
            <a:graphicFrameLocks noGrp="1"/>
          </p:cNvGraphicFramePr>
          <p:nvPr>
            <p:ph idx="1"/>
            <p:extLst>
              <p:ext uri="{D42A27DB-BD31-4B8C-83A1-F6EECF244321}">
                <p14:modId xmlns:p14="http://schemas.microsoft.com/office/powerpoint/2010/main" val="2497481521"/>
              </p:ext>
            </p:extLst>
          </p:nvPr>
        </p:nvGraphicFramePr>
        <p:xfrm>
          <a:off x="1194435" y="2118360"/>
          <a:ext cx="9961243" cy="2621280"/>
        </p:xfrm>
        <a:graphic>
          <a:graphicData uri="http://schemas.openxmlformats.org/drawingml/2006/table">
            <a:tbl>
              <a:tblPr firstRow="1" bandRow="1">
                <a:tableStyleId>{00A15C55-8517-42AA-B614-E9B94910E393}</a:tableStyleId>
              </a:tblPr>
              <a:tblGrid>
                <a:gridCol w="2475533">
                  <a:extLst>
                    <a:ext uri="{9D8B030D-6E8A-4147-A177-3AD203B41FA5}">
                      <a16:colId xmlns:a16="http://schemas.microsoft.com/office/drawing/2014/main" val="2436506597"/>
                    </a:ext>
                  </a:extLst>
                </a:gridCol>
                <a:gridCol w="2384662">
                  <a:extLst>
                    <a:ext uri="{9D8B030D-6E8A-4147-A177-3AD203B41FA5}">
                      <a16:colId xmlns:a16="http://schemas.microsoft.com/office/drawing/2014/main" val="4085961605"/>
                    </a:ext>
                  </a:extLst>
                </a:gridCol>
                <a:gridCol w="5101048">
                  <a:extLst>
                    <a:ext uri="{9D8B030D-6E8A-4147-A177-3AD203B41FA5}">
                      <a16:colId xmlns:a16="http://schemas.microsoft.com/office/drawing/2014/main" val="2040245466"/>
                    </a:ext>
                  </a:extLst>
                </a:gridCol>
              </a:tblGrid>
              <a:tr h="370840">
                <a:tc>
                  <a:txBody>
                    <a:bodyPr/>
                    <a:lstStyle/>
                    <a:p>
                      <a:r>
                        <a:rPr lang="en-US" sz="2000" dirty="0"/>
                        <a:t>Recommendation</a:t>
                      </a:r>
                    </a:p>
                  </a:txBody>
                  <a:tcPr/>
                </a:tc>
                <a:tc>
                  <a:txBody>
                    <a:bodyPr/>
                    <a:lstStyle/>
                    <a:p>
                      <a:r>
                        <a:rPr lang="en-US" sz="2000" dirty="0"/>
                        <a:t>2007 ATS/IDSA Guideline</a:t>
                      </a:r>
                    </a:p>
                  </a:txBody>
                  <a:tcPr/>
                </a:tc>
                <a:tc>
                  <a:txBody>
                    <a:bodyPr/>
                    <a:lstStyle/>
                    <a:p>
                      <a:r>
                        <a:rPr lang="en-US" sz="2000" dirty="0"/>
                        <a:t>2019 ATS/IDSA Guideline</a:t>
                      </a:r>
                    </a:p>
                  </a:txBody>
                  <a:tcPr/>
                </a:tc>
                <a:extLst>
                  <a:ext uri="{0D108BD9-81ED-4DB2-BD59-A6C34878D82A}">
                    <a16:rowId xmlns:a16="http://schemas.microsoft.com/office/drawing/2014/main" val="3080424972"/>
                  </a:ext>
                </a:extLst>
              </a:tr>
              <a:tr h="370840">
                <a:tc>
                  <a:txBody>
                    <a:bodyPr/>
                    <a:lstStyle/>
                    <a:p>
                      <a:r>
                        <a:rPr lang="en-US" sz="2000" dirty="0"/>
                        <a:t>Sputum culture</a:t>
                      </a:r>
                    </a:p>
                    <a:p>
                      <a:endParaRPr lang="en-US" sz="2000" dirty="0"/>
                    </a:p>
                    <a:p>
                      <a:r>
                        <a:rPr lang="en-US" sz="2000" dirty="0"/>
                        <a:t>Blood culture </a:t>
                      </a:r>
                    </a:p>
                  </a:txBody>
                  <a:tcPr/>
                </a:tc>
                <a:tc>
                  <a:txBody>
                    <a:bodyPr/>
                    <a:lstStyle/>
                    <a:p>
                      <a:r>
                        <a:rPr lang="en-US" sz="2000" dirty="0"/>
                        <a:t>Primarily recommended in patients with severe disease </a:t>
                      </a:r>
                    </a:p>
                  </a:txBody>
                  <a:tcPr/>
                </a:tc>
                <a:tc>
                  <a:txBody>
                    <a:bodyPr/>
                    <a:lstStyle/>
                    <a:p>
                      <a:r>
                        <a:rPr lang="en-US" sz="2000" dirty="0"/>
                        <a:t>Now recommended in inpatients who:</a:t>
                      </a:r>
                    </a:p>
                    <a:p>
                      <a:pPr marL="285750" indent="-285750">
                        <a:buFont typeface="Arial" panose="020B0604020202020204" pitchFamily="34" charset="0"/>
                        <a:buChar char="•"/>
                      </a:pPr>
                      <a:r>
                        <a:rPr lang="en-US" sz="2000" dirty="0"/>
                        <a:t>Are classified as severe disease</a:t>
                      </a:r>
                    </a:p>
                    <a:p>
                      <a:pPr marL="285750" indent="-285750">
                        <a:buFont typeface="Arial" panose="020B0604020202020204" pitchFamily="34" charset="0"/>
                        <a:buChar char="•"/>
                      </a:pPr>
                      <a:r>
                        <a:rPr lang="en-US" sz="2000" dirty="0"/>
                        <a:t>Are empirically treated for MRSA or </a:t>
                      </a:r>
                      <a:r>
                        <a:rPr lang="en-US" sz="2000" i="1" dirty="0"/>
                        <a:t>P. aeruginosa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Have risk factors for MRSA or </a:t>
                      </a:r>
                      <a:r>
                        <a:rPr lang="en-US" sz="2000" i="1" dirty="0"/>
                        <a:t>P. aeruginosa</a:t>
                      </a:r>
                    </a:p>
                  </a:txBody>
                  <a:tcPr/>
                </a:tc>
                <a:extLst>
                  <a:ext uri="{0D108BD9-81ED-4DB2-BD59-A6C34878D82A}">
                    <a16:rowId xmlns:a16="http://schemas.microsoft.com/office/drawing/2014/main" val="2355264773"/>
                  </a:ext>
                </a:extLst>
              </a:tr>
            </a:tbl>
          </a:graphicData>
        </a:graphic>
      </p:graphicFrame>
      <p:sp>
        <p:nvSpPr>
          <p:cNvPr id="6" name="Rectangle 5"/>
          <p:cNvSpPr/>
          <p:nvPr/>
        </p:nvSpPr>
        <p:spPr>
          <a:xfrm>
            <a:off x="5669281" y="6428246"/>
            <a:ext cx="6522720" cy="369332"/>
          </a:xfrm>
          <a:prstGeom prst="rect">
            <a:avLst/>
          </a:prstGeom>
        </p:spPr>
        <p:txBody>
          <a:bodyPr wrap="square">
            <a:spAutoFit/>
          </a:bodyPr>
          <a:lstStyle/>
          <a:p>
            <a:pPr>
              <a:spcBef>
                <a:spcPts val="0"/>
              </a:spcBef>
              <a:spcAft>
                <a:spcPts val="0"/>
              </a:spcAft>
            </a:pPr>
            <a:r>
              <a:rPr lang="en-US" dirty="0" err="1">
                <a:solidFill>
                  <a:schemeClr val="bg1"/>
                </a:solidFill>
              </a:rPr>
              <a:t>Metlay</a:t>
            </a:r>
            <a:r>
              <a:rPr lang="en-US" dirty="0">
                <a:solidFill>
                  <a:schemeClr val="bg1"/>
                </a:solidFill>
              </a:rPr>
              <a:t> et al. </a:t>
            </a:r>
            <a:r>
              <a:rPr lang="en-US" i="1" dirty="0">
                <a:solidFill>
                  <a:schemeClr val="bg1"/>
                </a:solidFill>
              </a:rPr>
              <a:t>Am J </a:t>
            </a:r>
            <a:r>
              <a:rPr lang="en-US" i="1" dirty="0" err="1">
                <a:solidFill>
                  <a:schemeClr val="bg1"/>
                </a:solidFill>
              </a:rPr>
              <a:t>Respir</a:t>
            </a:r>
            <a:r>
              <a:rPr lang="en-US" i="1" dirty="0">
                <a:solidFill>
                  <a:schemeClr val="bg1"/>
                </a:solidFill>
              </a:rPr>
              <a:t> </a:t>
            </a:r>
            <a:r>
              <a:rPr lang="en-US" i="1" dirty="0" err="1">
                <a:solidFill>
                  <a:schemeClr val="bg1"/>
                </a:solidFill>
              </a:rPr>
              <a:t>Crit</a:t>
            </a:r>
            <a:r>
              <a:rPr lang="en-US" i="1" dirty="0">
                <a:solidFill>
                  <a:schemeClr val="bg1"/>
                </a:solidFill>
              </a:rPr>
              <a:t> Care Med</a:t>
            </a:r>
            <a:r>
              <a:rPr lang="en-US" dirty="0">
                <a:solidFill>
                  <a:schemeClr val="bg1"/>
                </a:solidFill>
              </a:rPr>
              <a:t>. 2019;200(7):e45–67.</a:t>
            </a:r>
            <a:endParaRPr lang="en-US" dirty="0">
              <a:solidFill>
                <a:schemeClr val="bg1"/>
              </a:solidFill>
              <a:effectLst/>
            </a:endParaRPr>
          </a:p>
        </p:txBody>
      </p:sp>
    </p:spTree>
    <p:extLst>
      <p:ext uri="{BB962C8B-B14F-4D97-AF65-F5344CB8AC3E}">
        <p14:creationId xmlns:p14="http://schemas.microsoft.com/office/powerpoint/2010/main" val="2662387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5AA6E-11B9-4E3F-928E-9D5BEDFA0C9A}"/>
              </a:ext>
            </a:extLst>
          </p:cNvPr>
          <p:cNvSpPr>
            <a:spLocks noGrp="1"/>
          </p:cNvSpPr>
          <p:nvPr>
            <p:ph type="title"/>
          </p:nvPr>
        </p:nvSpPr>
        <p:spPr/>
        <p:txBody>
          <a:bodyPr/>
          <a:lstStyle/>
          <a:p>
            <a:r>
              <a:rPr lang="en-US" dirty="0"/>
              <a:t>Diagnostics</a:t>
            </a:r>
          </a:p>
        </p:txBody>
      </p:sp>
      <p:graphicFrame>
        <p:nvGraphicFramePr>
          <p:cNvPr id="4" name="Table 4">
            <a:extLst>
              <a:ext uri="{FF2B5EF4-FFF2-40B4-BE49-F238E27FC236}">
                <a16:creationId xmlns:a16="http://schemas.microsoft.com/office/drawing/2014/main" id="{9AC5F73D-123B-46C0-A341-9516412F7A78}"/>
              </a:ext>
            </a:extLst>
          </p:cNvPr>
          <p:cNvGraphicFramePr>
            <a:graphicFrameLocks noGrp="1"/>
          </p:cNvGraphicFramePr>
          <p:nvPr>
            <p:ph idx="1"/>
            <p:extLst>
              <p:ext uri="{D42A27DB-BD31-4B8C-83A1-F6EECF244321}">
                <p14:modId xmlns:p14="http://schemas.microsoft.com/office/powerpoint/2010/main" val="3013317843"/>
              </p:ext>
            </p:extLst>
          </p:nvPr>
        </p:nvGraphicFramePr>
        <p:xfrm>
          <a:off x="1205868" y="2118360"/>
          <a:ext cx="9949809" cy="2621280"/>
        </p:xfrm>
        <a:graphic>
          <a:graphicData uri="http://schemas.openxmlformats.org/drawingml/2006/table">
            <a:tbl>
              <a:tblPr firstRow="1" bandRow="1">
                <a:tableStyleId>{00A15C55-8517-42AA-B614-E9B94910E393}</a:tableStyleId>
              </a:tblPr>
              <a:tblGrid>
                <a:gridCol w="2472691">
                  <a:extLst>
                    <a:ext uri="{9D8B030D-6E8A-4147-A177-3AD203B41FA5}">
                      <a16:colId xmlns:a16="http://schemas.microsoft.com/office/drawing/2014/main" val="2436506597"/>
                    </a:ext>
                  </a:extLst>
                </a:gridCol>
                <a:gridCol w="2381925">
                  <a:extLst>
                    <a:ext uri="{9D8B030D-6E8A-4147-A177-3AD203B41FA5}">
                      <a16:colId xmlns:a16="http://schemas.microsoft.com/office/drawing/2014/main" val="4085961605"/>
                    </a:ext>
                  </a:extLst>
                </a:gridCol>
                <a:gridCol w="5095193">
                  <a:extLst>
                    <a:ext uri="{9D8B030D-6E8A-4147-A177-3AD203B41FA5}">
                      <a16:colId xmlns:a16="http://schemas.microsoft.com/office/drawing/2014/main" val="2040245466"/>
                    </a:ext>
                  </a:extLst>
                </a:gridCol>
              </a:tblGrid>
              <a:tr h="370840">
                <a:tc>
                  <a:txBody>
                    <a:bodyPr/>
                    <a:lstStyle/>
                    <a:p>
                      <a:r>
                        <a:rPr lang="en-US" sz="2000" dirty="0"/>
                        <a:t>Recommendation</a:t>
                      </a:r>
                    </a:p>
                  </a:txBody>
                  <a:tcPr/>
                </a:tc>
                <a:tc>
                  <a:txBody>
                    <a:bodyPr/>
                    <a:lstStyle/>
                    <a:p>
                      <a:r>
                        <a:rPr lang="en-US" sz="2000" dirty="0"/>
                        <a:t>2007 ATS/IDSA Guideline</a:t>
                      </a:r>
                    </a:p>
                  </a:txBody>
                  <a:tcPr/>
                </a:tc>
                <a:tc>
                  <a:txBody>
                    <a:bodyPr/>
                    <a:lstStyle/>
                    <a:p>
                      <a:r>
                        <a:rPr lang="en-US" sz="2000" dirty="0"/>
                        <a:t>2019 ATS/IDSA Guideline</a:t>
                      </a:r>
                    </a:p>
                  </a:txBody>
                  <a:tcPr/>
                </a:tc>
                <a:extLst>
                  <a:ext uri="{0D108BD9-81ED-4DB2-BD59-A6C34878D82A}">
                    <a16:rowId xmlns:a16="http://schemas.microsoft.com/office/drawing/2014/main" val="3080424972"/>
                  </a:ext>
                </a:extLst>
              </a:tr>
              <a:tr h="370840">
                <a:tc>
                  <a:txBody>
                    <a:bodyPr/>
                    <a:lstStyle/>
                    <a:p>
                      <a:r>
                        <a:rPr lang="en-US" sz="2000" dirty="0"/>
                        <a:t>Sputum culture</a:t>
                      </a:r>
                    </a:p>
                    <a:p>
                      <a:endParaRPr lang="en-US" sz="2000" dirty="0"/>
                    </a:p>
                    <a:p>
                      <a:r>
                        <a:rPr lang="en-US" sz="2000" dirty="0"/>
                        <a:t>Blood culture </a:t>
                      </a:r>
                    </a:p>
                  </a:txBody>
                  <a:tcPr/>
                </a:tc>
                <a:tc>
                  <a:txBody>
                    <a:bodyPr/>
                    <a:lstStyle/>
                    <a:p>
                      <a:r>
                        <a:rPr lang="en-US" sz="2000" dirty="0"/>
                        <a:t>Primarily recommended in patients with severe disease </a:t>
                      </a:r>
                    </a:p>
                  </a:txBody>
                  <a:tcPr/>
                </a:tc>
                <a:tc>
                  <a:txBody>
                    <a:bodyPr/>
                    <a:lstStyle/>
                    <a:p>
                      <a:r>
                        <a:rPr lang="en-US" sz="2000" dirty="0"/>
                        <a:t>Now recommended in inpatients who:</a:t>
                      </a:r>
                    </a:p>
                    <a:p>
                      <a:pPr marL="285750" indent="-285750">
                        <a:buFont typeface="Arial" panose="020B0604020202020204" pitchFamily="34" charset="0"/>
                        <a:buChar char="•"/>
                      </a:pPr>
                      <a:r>
                        <a:rPr lang="en-US" sz="2000" dirty="0"/>
                        <a:t>Are classified as severe disease</a:t>
                      </a:r>
                    </a:p>
                    <a:p>
                      <a:pPr marL="285750" indent="-285750">
                        <a:buFont typeface="Arial" panose="020B0604020202020204" pitchFamily="34" charset="0"/>
                        <a:buChar char="•"/>
                      </a:pPr>
                      <a:r>
                        <a:rPr lang="en-US" sz="2000" dirty="0"/>
                        <a:t>Are empirically treated for MRSA or </a:t>
                      </a:r>
                      <a:r>
                        <a:rPr lang="en-US" sz="2000" i="1" dirty="0"/>
                        <a:t>P. aeruginosa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Have risk factors for MRSA or </a:t>
                      </a:r>
                      <a:r>
                        <a:rPr lang="en-US" sz="2000" i="1" dirty="0"/>
                        <a:t>P. aeruginosa</a:t>
                      </a:r>
                    </a:p>
                  </a:txBody>
                  <a:tcPr/>
                </a:tc>
                <a:extLst>
                  <a:ext uri="{0D108BD9-81ED-4DB2-BD59-A6C34878D82A}">
                    <a16:rowId xmlns:a16="http://schemas.microsoft.com/office/drawing/2014/main" val="2355264773"/>
                  </a:ext>
                </a:extLst>
              </a:tr>
            </a:tbl>
          </a:graphicData>
        </a:graphic>
      </p:graphicFrame>
      <p:sp>
        <p:nvSpPr>
          <p:cNvPr id="3" name="Rectangle 2"/>
          <p:cNvSpPr/>
          <p:nvPr/>
        </p:nvSpPr>
        <p:spPr>
          <a:xfrm>
            <a:off x="6093896" y="3480179"/>
            <a:ext cx="4967785" cy="1241946"/>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6" name="Straight Arrow Connector 5"/>
          <p:cNvCxnSpPr/>
          <p:nvPr/>
        </p:nvCxnSpPr>
        <p:spPr>
          <a:xfrm>
            <a:off x="8543498" y="4722125"/>
            <a:ext cx="0" cy="859809"/>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271145" y="5691117"/>
            <a:ext cx="4544705" cy="523220"/>
          </a:xfrm>
          <a:prstGeom prst="rect">
            <a:avLst/>
          </a:prstGeom>
          <a:noFill/>
          <a:ln>
            <a:noFill/>
          </a:ln>
        </p:spPr>
        <p:txBody>
          <a:bodyPr wrap="square" rtlCol="0">
            <a:spAutoFit/>
          </a:bodyPr>
          <a:lstStyle/>
          <a:p>
            <a:r>
              <a:rPr lang="en-US" sz="2800" dirty="0"/>
              <a:t>CAP with MDR risk factors </a:t>
            </a:r>
          </a:p>
        </p:txBody>
      </p:sp>
      <p:sp>
        <p:nvSpPr>
          <p:cNvPr id="9" name="Rectangle 8"/>
          <p:cNvSpPr/>
          <p:nvPr/>
        </p:nvSpPr>
        <p:spPr>
          <a:xfrm>
            <a:off x="5669281" y="6428246"/>
            <a:ext cx="6522720" cy="369332"/>
          </a:xfrm>
          <a:prstGeom prst="rect">
            <a:avLst/>
          </a:prstGeom>
        </p:spPr>
        <p:txBody>
          <a:bodyPr wrap="square">
            <a:spAutoFit/>
          </a:bodyPr>
          <a:lstStyle/>
          <a:p>
            <a:pPr>
              <a:spcBef>
                <a:spcPts val="0"/>
              </a:spcBef>
              <a:spcAft>
                <a:spcPts val="0"/>
              </a:spcAft>
            </a:pPr>
            <a:r>
              <a:rPr lang="en-US" dirty="0" err="1">
                <a:solidFill>
                  <a:schemeClr val="bg1"/>
                </a:solidFill>
              </a:rPr>
              <a:t>Metlay</a:t>
            </a:r>
            <a:r>
              <a:rPr lang="en-US" dirty="0">
                <a:solidFill>
                  <a:schemeClr val="bg1"/>
                </a:solidFill>
              </a:rPr>
              <a:t> et al. </a:t>
            </a:r>
            <a:r>
              <a:rPr lang="en-US" i="1" dirty="0">
                <a:solidFill>
                  <a:schemeClr val="bg1"/>
                </a:solidFill>
              </a:rPr>
              <a:t>Am J </a:t>
            </a:r>
            <a:r>
              <a:rPr lang="en-US" i="1" dirty="0" err="1">
                <a:solidFill>
                  <a:schemeClr val="bg1"/>
                </a:solidFill>
              </a:rPr>
              <a:t>Respir</a:t>
            </a:r>
            <a:r>
              <a:rPr lang="en-US" i="1" dirty="0">
                <a:solidFill>
                  <a:schemeClr val="bg1"/>
                </a:solidFill>
              </a:rPr>
              <a:t> </a:t>
            </a:r>
            <a:r>
              <a:rPr lang="en-US" i="1" dirty="0" err="1">
                <a:solidFill>
                  <a:schemeClr val="bg1"/>
                </a:solidFill>
              </a:rPr>
              <a:t>Crit</a:t>
            </a:r>
            <a:r>
              <a:rPr lang="en-US" i="1" dirty="0">
                <a:solidFill>
                  <a:schemeClr val="bg1"/>
                </a:solidFill>
              </a:rPr>
              <a:t> Care Med</a:t>
            </a:r>
            <a:r>
              <a:rPr lang="en-US" dirty="0">
                <a:solidFill>
                  <a:schemeClr val="bg1"/>
                </a:solidFill>
              </a:rPr>
              <a:t>. 2019;200(7):e45–67.</a:t>
            </a:r>
            <a:endParaRPr lang="en-US" dirty="0">
              <a:solidFill>
                <a:schemeClr val="bg1"/>
              </a:solidFill>
              <a:effectLst/>
            </a:endParaRPr>
          </a:p>
        </p:txBody>
      </p:sp>
    </p:spTree>
    <p:extLst>
      <p:ext uri="{BB962C8B-B14F-4D97-AF65-F5344CB8AC3E}">
        <p14:creationId xmlns:p14="http://schemas.microsoft.com/office/powerpoint/2010/main" val="1701553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E8679-21C5-4EC2-8B0F-2C937CB98456}"/>
              </a:ext>
            </a:extLst>
          </p:cNvPr>
          <p:cNvSpPr>
            <a:spLocks noGrp="1"/>
          </p:cNvSpPr>
          <p:nvPr>
            <p:ph type="title"/>
          </p:nvPr>
        </p:nvSpPr>
        <p:spPr/>
        <p:txBody>
          <a:bodyPr/>
          <a:lstStyle/>
          <a:p>
            <a:r>
              <a:rPr lang="en-US" dirty="0"/>
              <a:t>Diagnostics </a:t>
            </a:r>
          </a:p>
        </p:txBody>
      </p:sp>
      <p:graphicFrame>
        <p:nvGraphicFramePr>
          <p:cNvPr id="4" name="Content Placeholder 3">
            <a:extLst>
              <a:ext uri="{FF2B5EF4-FFF2-40B4-BE49-F238E27FC236}">
                <a16:creationId xmlns:a16="http://schemas.microsoft.com/office/drawing/2014/main" id="{CD7AEDFA-A34F-4289-9E32-B3FEB38F5E42}"/>
              </a:ext>
            </a:extLst>
          </p:cNvPr>
          <p:cNvGraphicFramePr>
            <a:graphicFrameLocks noGrp="1"/>
          </p:cNvGraphicFramePr>
          <p:nvPr>
            <p:ph idx="1"/>
            <p:extLst>
              <p:ext uri="{D42A27DB-BD31-4B8C-83A1-F6EECF244321}">
                <p14:modId xmlns:p14="http://schemas.microsoft.com/office/powerpoint/2010/main" val="386195106"/>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5669281" y="6428246"/>
            <a:ext cx="6522720" cy="369332"/>
          </a:xfrm>
          <a:prstGeom prst="rect">
            <a:avLst/>
          </a:prstGeom>
        </p:spPr>
        <p:txBody>
          <a:bodyPr wrap="square">
            <a:spAutoFit/>
          </a:bodyPr>
          <a:lstStyle/>
          <a:p>
            <a:pPr>
              <a:spcBef>
                <a:spcPts val="0"/>
              </a:spcBef>
              <a:spcAft>
                <a:spcPts val="0"/>
              </a:spcAft>
            </a:pPr>
            <a:r>
              <a:rPr lang="en-US" dirty="0" err="1">
                <a:solidFill>
                  <a:schemeClr val="bg1"/>
                </a:solidFill>
              </a:rPr>
              <a:t>Metlay</a:t>
            </a:r>
            <a:r>
              <a:rPr lang="en-US" dirty="0">
                <a:solidFill>
                  <a:schemeClr val="bg1"/>
                </a:solidFill>
              </a:rPr>
              <a:t> et al. </a:t>
            </a:r>
            <a:r>
              <a:rPr lang="en-US" i="1" dirty="0">
                <a:solidFill>
                  <a:schemeClr val="bg1"/>
                </a:solidFill>
              </a:rPr>
              <a:t>Am J </a:t>
            </a:r>
            <a:r>
              <a:rPr lang="en-US" i="1" dirty="0" err="1">
                <a:solidFill>
                  <a:schemeClr val="bg1"/>
                </a:solidFill>
              </a:rPr>
              <a:t>Respir</a:t>
            </a:r>
            <a:r>
              <a:rPr lang="en-US" i="1" dirty="0">
                <a:solidFill>
                  <a:schemeClr val="bg1"/>
                </a:solidFill>
              </a:rPr>
              <a:t> </a:t>
            </a:r>
            <a:r>
              <a:rPr lang="en-US" i="1" dirty="0" err="1">
                <a:solidFill>
                  <a:schemeClr val="bg1"/>
                </a:solidFill>
              </a:rPr>
              <a:t>Crit</a:t>
            </a:r>
            <a:r>
              <a:rPr lang="en-US" i="1" dirty="0">
                <a:solidFill>
                  <a:schemeClr val="bg1"/>
                </a:solidFill>
              </a:rPr>
              <a:t> Care Med</a:t>
            </a:r>
            <a:r>
              <a:rPr lang="en-US" dirty="0">
                <a:solidFill>
                  <a:schemeClr val="bg1"/>
                </a:solidFill>
              </a:rPr>
              <a:t>. 2019;200(7):e45–67.</a:t>
            </a:r>
            <a:endParaRPr lang="en-US" dirty="0">
              <a:solidFill>
                <a:schemeClr val="bg1"/>
              </a:solidFill>
              <a:effectLst/>
            </a:endParaRPr>
          </a:p>
        </p:txBody>
      </p:sp>
    </p:spTree>
    <p:extLst>
      <p:ext uri="{BB962C8B-B14F-4D97-AF65-F5344CB8AC3E}">
        <p14:creationId xmlns:p14="http://schemas.microsoft.com/office/powerpoint/2010/main" val="1591772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5AA6E-11B9-4E3F-928E-9D5BEDFA0C9A}"/>
              </a:ext>
            </a:extLst>
          </p:cNvPr>
          <p:cNvSpPr>
            <a:spLocks noGrp="1"/>
          </p:cNvSpPr>
          <p:nvPr>
            <p:ph type="title"/>
          </p:nvPr>
        </p:nvSpPr>
        <p:spPr/>
        <p:txBody>
          <a:bodyPr/>
          <a:lstStyle/>
          <a:p>
            <a:r>
              <a:rPr lang="en-US" dirty="0"/>
              <a:t>Procalcitonin</a:t>
            </a:r>
          </a:p>
        </p:txBody>
      </p:sp>
      <p:graphicFrame>
        <p:nvGraphicFramePr>
          <p:cNvPr id="4" name="Table 4">
            <a:extLst>
              <a:ext uri="{FF2B5EF4-FFF2-40B4-BE49-F238E27FC236}">
                <a16:creationId xmlns:a16="http://schemas.microsoft.com/office/drawing/2014/main" id="{9AC5F73D-123B-46C0-A341-9516412F7A78}"/>
              </a:ext>
            </a:extLst>
          </p:cNvPr>
          <p:cNvGraphicFramePr>
            <a:graphicFrameLocks noGrp="1"/>
          </p:cNvGraphicFramePr>
          <p:nvPr>
            <p:ph idx="1"/>
            <p:extLst>
              <p:ext uri="{D42A27DB-BD31-4B8C-83A1-F6EECF244321}">
                <p14:modId xmlns:p14="http://schemas.microsoft.com/office/powerpoint/2010/main" val="804613520"/>
              </p:ext>
            </p:extLst>
          </p:nvPr>
        </p:nvGraphicFramePr>
        <p:xfrm>
          <a:off x="1200150" y="2097723"/>
          <a:ext cx="9955529" cy="2926080"/>
        </p:xfrm>
        <a:graphic>
          <a:graphicData uri="http://schemas.openxmlformats.org/drawingml/2006/table">
            <a:tbl>
              <a:tblPr firstRow="1" bandRow="1">
                <a:tableStyleId>{00A15C55-8517-42AA-B614-E9B94910E393}</a:tableStyleId>
              </a:tblPr>
              <a:tblGrid>
                <a:gridCol w="2474112">
                  <a:extLst>
                    <a:ext uri="{9D8B030D-6E8A-4147-A177-3AD203B41FA5}">
                      <a16:colId xmlns:a16="http://schemas.microsoft.com/office/drawing/2014/main" val="2436506597"/>
                    </a:ext>
                  </a:extLst>
                </a:gridCol>
                <a:gridCol w="2383294">
                  <a:extLst>
                    <a:ext uri="{9D8B030D-6E8A-4147-A177-3AD203B41FA5}">
                      <a16:colId xmlns:a16="http://schemas.microsoft.com/office/drawing/2014/main" val="4085961605"/>
                    </a:ext>
                  </a:extLst>
                </a:gridCol>
                <a:gridCol w="5098123">
                  <a:extLst>
                    <a:ext uri="{9D8B030D-6E8A-4147-A177-3AD203B41FA5}">
                      <a16:colId xmlns:a16="http://schemas.microsoft.com/office/drawing/2014/main" val="2040245466"/>
                    </a:ext>
                  </a:extLst>
                </a:gridCol>
              </a:tblGrid>
              <a:tr h="370840">
                <a:tc>
                  <a:txBody>
                    <a:bodyPr/>
                    <a:lstStyle/>
                    <a:p>
                      <a:r>
                        <a:rPr lang="en-US" sz="2000" dirty="0"/>
                        <a:t>Recommendation</a:t>
                      </a:r>
                    </a:p>
                  </a:txBody>
                  <a:tcPr/>
                </a:tc>
                <a:tc>
                  <a:txBody>
                    <a:bodyPr/>
                    <a:lstStyle/>
                    <a:p>
                      <a:r>
                        <a:rPr lang="en-US" sz="2000" dirty="0"/>
                        <a:t>2007 ATS/IDSA Guideline</a:t>
                      </a:r>
                    </a:p>
                  </a:txBody>
                  <a:tcPr/>
                </a:tc>
                <a:tc>
                  <a:txBody>
                    <a:bodyPr/>
                    <a:lstStyle/>
                    <a:p>
                      <a:r>
                        <a:rPr lang="en-US" sz="2000" dirty="0"/>
                        <a:t>2019 ATS/IDSA Guideline</a:t>
                      </a:r>
                    </a:p>
                  </a:txBody>
                  <a:tcPr/>
                </a:tc>
                <a:extLst>
                  <a:ext uri="{0D108BD9-81ED-4DB2-BD59-A6C34878D82A}">
                    <a16:rowId xmlns:a16="http://schemas.microsoft.com/office/drawing/2014/main" val="3080424972"/>
                  </a:ext>
                </a:extLst>
              </a:tr>
              <a:tr h="370840">
                <a:tc>
                  <a:txBody>
                    <a:bodyPr/>
                    <a:lstStyle/>
                    <a:p>
                      <a:r>
                        <a:rPr lang="en-US" sz="2000" dirty="0"/>
                        <a:t>Procalcitonin </a:t>
                      </a:r>
                    </a:p>
                  </a:txBody>
                  <a:tcPr/>
                </a:tc>
                <a:tc>
                  <a:txBody>
                    <a:bodyPr/>
                    <a:lstStyle/>
                    <a:p>
                      <a:r>
                        <a:rPr lang="en-US" sz="2000" dirty="0"/>
                        <a:t>Not covered</a:t>
                      </a:r>
                    </a:p>
                  </a:txBody>
                  <a:tcPr/>
                </a:tc>
                <a:tc>
                  <a:txBody>
                    <a:bodyPr/>
                    <a:lstStyle/>
                    <a:p>
                      <a:r>
                        <a:rPr lang="en-US" sz="2000" dirty="0"/>
                        <a:t>Empiric antibiotic therapy should be initiated in adults with clinically suspected and radiographically confirmed CAP regardless of initial serum procalcitonin</a:t>
                      </a:r>
                    </a:p>
                    <a:p>
                      <a:endParaRPr lang="en-US" sz="2000" dirty="0"/>
                    </a:p>
                    <a:p>
                      <a:r>
                        <a:rPr lang="en-US" sz="2000" dirty="0"/>
                        <a:t>Use of procalcitonin to de-escalate antibiotics NOT addressed</a:t>
                      </a:r>
                    </a:p>
                  </a:txBody>
                  <a:tcPr/>
                </a:tc>
                <a:extLst>
                  <a:ext uri="{0D108BD9-81ED-4DB2-BD59-A6C34878D82A}">
                    <a16:rowId xmlns:a16="http://schemas.microsoft.com/office/drawing/2014/main" val="2355264773"/>
                  </a:ext>
                </a:extLst>
              </a:tr>
            </a:tbl>
          </a:graphicData>
        </a:graphic>
      </p:graphicFrame>
      <p:sp>
        <p:nvSpPr>
          <p:cNvPr id="6" name="Rectangle 5"/>
          <p:cNvSpPr/>
          <p:nvPr/>
        </p:nvSpPr>
        <p:spPr>
          <a:xfrm>
            <a:off x="5669281" y="6428246"/>
            <a:ext cx="6522720" cy="369332"/>
          </a:xfrm>
          <a:prstGeom prst="rect">
            <a:avLst/>
          </a:prstGeom>
        </p:spPr>
        <p:txBody>
          <a:bodyPr wrap="square">
            <a:spAutoFit/>
          </a:bodyPr>
          <a:lstStyle/>
          <a:p>
            <a:pPr>
              <a:spcBef>
                <a:spcPts val="0"/>
              </a:spcBef>
              <a:spcAft>
                <a:spcPts val="0"/>
              </a:spcAft>
            </a:pPr>
            <a:r>
              <a:rPr lang="en-US" dirty="0" err="1">
                <a:solidFill>
                  <a:schemeClr val="bg1"/>
                </a:solidFill>
              </a:rPr>
              <a:t>Metlay</a:t>
            </a:r>
            <a:r>
              <a:rPr lang="en-US" dirty="0">
                <a:solidFill>
                  <a:schemeClr val="bg1"/>
                </a:solidFill>
              </a:rPr>
              <a:t> et al. </a:t>
            </a:r>
            <a:r>
              <a:rPr lang="en-US" i="1" dirty="0">
                <a:solidFill>
                  <a:schemeClr val="bg1"/>
                </a:solidFill>
              </a:rPr>
              <a:t>Am J </a:t>
            </a:r>
            <a:r>
              <a:rPr lang="en-US" i="1" dirty="0" err="1">
                <a:solidFill>
                  <a:schemeClr val="bg1"/>
                </a:solidFill>
              </a:rPr>
              <a:t>Respir</a:t>
            </a:r>
            <a:r>
              <a:rPr lang="en-US" i="1" dirty="0">
                <a:solidFill>
                  <a:schemeClr val="bg1"/>
                </a:solidFill>
              </a:rPr>
              <a:t> </a:t>
            </a:r>
            <a:r>
              <a:rPr lang="en-US" i="1" dirty="0" err="1">
                <a:solidFill>
                  <a:schemeClr val="bg1"/>
                </a:solidFill>
              </a:rPr>
              <a:t>Crit</a:t>
            </a:r>
            <a:r>
              <a:rPr lang="en-US" i="1" dirty="0">
                <a:solidFill>
                  <a:schemeClr val="bg1"/>
                </a:solidFill>
              </a:rPr>
              <a:t> Care Med</a:t>
            </a:r>
            <a:r>
              <a:rPr lang="en-US" dirty="0">
                <a:solidFill>
                  <a:schemeClr val="bg1"/>
                </a:solidFill>
              </a:rPr>
              <a:t>. 2019;200(7):e45–67.</a:t>
            </a:r>
            <a:endParaRPr lang="en-US" dirty="0">
              <a:solidFill>
                <a:schemeClr val="bg1"/>
              </a:solidFill>
              <a:effectLst/>
            </a:endParaRPr>
          </a:p>
        </p:txBody>
      </p:sp>
    </p:spTree>
    <p:extLst>
      <p:ext uri="{BB962C8B-B14F-4D97-AF65-F5344CB8AC3E}">
        <p14:creationId xmlns:p14="http://schemas.microsoft.com/office/powerpoint/2010/main" val="242435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4391F-1FC8-428C-9881-8E9768660FD0}"/>
              </a:ext>
            </a:extLst>
          </p:cNvPr>
          <p:cNvSpPr>
            <a:spLocks noGrp="1"/>
          </p:cNvSpPr>
          <p:nvPr>
            <p:ph type="title"/>
          </p:nvPr>
        </p:nvSpPr>
        <p:spPr>
          <a:xfrm>
            <a:off x="1097280" y="286603"/>
            <a:ext cx="10058400" cy="1450757"/>
          </a:xfrm>
        </p:spPr>
        <p:txBody>
          <a:bodyPr/>
          <a:lstStyle/>
          <a:p>
            <a:r>
              <a:rPr lang="en-US" dirty="0"/>
              <a:t>Empiric Outpatient Treatment </a:t>
            </a:r>
          </a:p>
        </p:txBody>
      </p:sp>
      <p:graphicFrame>
        <p:nvGraphicFramePr>
          <p:cNvPr id="6" name="Table 6">
            <a:extLst>
              <a:ext uri="{FF2B5EF4-FFF2-40B4-BE49-F238E27FC236}">
                <a16:creationId xmlns:a16="http://schemas.microsoft.com/office/drawing/2014/main" id="{D8ED59E1-3B16-40CF-8E9A-21360336AD9A}"/>
              </a:ext>
            </a:extLst>
          </p:cNvPr>
          <p:cNvGraphicFramePr>
            <a:graphicFrameLocks noGrp="1"/>
          </p:cNvGraphicFramePr>
          <p:nvPr>
            <p:extLst>
              <p:ext uri="{D42A27DB-BD31-4B8C-83A1-F6EECF244321}">
                <p14:modId xmlns:p14="http://schemas.microsoft.com/office/powerpoint/2010/main" val="486559704"/>
              </p:ext>
            </p:extLst>
          </p:nvPr>
        </p:nvGraphicFramePr>
        <p:xfrm>
          <a:off x="1385887" y="1960034"/>
          <a:ext cx="9420226" cy="3840480"/>
        </p:xfrm>
        <a:graphic>
          <a:graphicData uri="http://schemas.openxmlformats.org/drawingml/2006/table">
            <a:tbl>
              <a:tblPr firstRow="1" bandRow="1">
                <a:tableStyleId>{7DF18680-E054-41AD-8BC1-D1AEF772440D}</a:tableStyleId>
              </a:tblPr>
              <a:tblGrid>
                <a:gridCol w="4281488">
                  <a:extLst>
                    <a:ext uri="{9D8B030D-6E8A-4147-A177-3AD203B41FA5}">
                      <a16:colId xmlns:a16="http://schemas.microsoft.com/office/drawing/2014/main" val="2898380877"/>
                    </a:ext>
                  </a:extLst>
                </a:gridCol>
                <a:gridCol w="5138738">
                  <a:extLst>
                    <a:ext uri="{9D8B030D-6E8A-4147-A177-3AD203B41FA5}">
                      <a16:colId xmlns:a16="http://schemas.microsoft.com/office/drawing/2014/main" val="2416331883"/>
                    </a:ext>
                  </a:extLst>
                </a:gridCol>
              </a:tblGrid>
              <a:tr h="8515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Healthy adults without comorbidities</a:t>
                      </a:r>
                    </a:p>
                    <a:p>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Adults with comorbidities such as chronic heart, lung, liver, or renal disease; diabetes mellitus; alcoholism; malignancy; or asplenia</a:t>
                      </a:r>
                    </a:p>
                  </a:txBody>
                  <a:tcPr/>
                </a:tc>
                <a:extLst>
                  <a:ext uri="{0D108BD9-81ED-4DB2-BD59-A6C34878D82A}">
                    <a16:rowId xmlns:a16="http://schemas.microsoft.com/office/drawing/2014/main" val="717537962"/>
                  </a:ext>
                </a:extLst>
              </a:tr>
              <a:tr h="2227138">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Amoxicillin 1 g three times daily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Doxycycline 100 mg twice daily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Macrolide only in areas with pneumococcal resistance to macrolides &lt;25% </a:t>
                      </a:r>
                    </a:p>
                  </a:txBody>
                  <a:tcPr/>
                </a:tc>
                <a:tc>
                  <a:txBody>
                    <a:bodyPr/>
                    <a:lstStyle/>
                    <a:p>
                      <a:pPr marL="285750" indent="-285750">
                        <a:buFont typeface="Arial" panose="020B0604020202020204" pitchFamily="34" charset="0"/>
                        <a:buChar char="•"/>
                      </a:pPr>
                      <a:r>
                        <a:rPr lang="en-US" sz="2000" dirty="0"/>
                        <a:t>Amoxicillin/clavulanate OR a cephalosporin (cefpodoxime 200 mg twice daily or cefuroxime 500 mg twice daily)</a:t>
                      </a:r>
                    </a:p>
                    <a:p>
                      <a:pPr marL="0" indent="0">
                        <a:buFont typeface="Arial" panose="020B0604020202020204" pitchFamily="34" charset="0"/>
                        <a:buNone/>
                      </a:pPr>
                      <a:r>
                        <a:rPr lang="en-US" sz="2000" b="1" dirty="0"/>
                        <a:t>AND</a:t>
                      </a:r>
                    </a:p>
                    <a:p>
                      <a:pPr marL="285750" indent="-285750">
                        <a:buFont typeface="Arial" panose="020B0604020202020204" pitchFamily="34" charset="0"/>
                        <a:buChar char="•"/>
                      </a:pPr>
                      <a:r>
                        <a:rPr lang="en-US" sz="2000" dirty="0"/>
                        <a:t>Macrolide or doxycycline</a:t>
                      </a:r>
                    </a:p>
                    <a:p>
                      <a:pPr marL="0" indent="0">
                        <a:buFont typeface="Arial" panose="020B0604020202020204" pitchFamily="34" charset="0"/>
                        <a:buNone/>
                      </a:pPr>
                      <a:r>
                        <a:rPr lang="en-US" sz="2000" b="1" dirty="0"/>
                        <a:t>OR</a:t>
                      </a:r>
                    </a:p>
                    <a:p>
                      <a:pPr marL="285750" indent="-285750">
                        <a:buFont typeface="Arial" panose="020B0604020202020204" pitchFamily="34" charset="0"/>
                        <a:buChar char="•"/>
                      </a:pPr>
                      <a:r>
                        <a:rPr lang="en-US" sz="2000" dirty="0"/>
                        <a:t>Respiratory fluoroquinolone</a:t>
                      </a:r>
                    </a:p>
                  </a:txBody>
                  <a:tcPr/>
                </a:tc>
                <a:extLst>
                  <a:ext uri="{0D108BD9-81ED-4DB2-BD59-A6C34878D82A}">
                    <a16:rowId xmlns:a16="http://schemas.microsoft.com/office/drawing/2014/main" val="3449689421"/>
                  </a:ext>
                </a:extLst>
              </a:tr>
            </a:tbl>
          </a:graphicData>
        </a:graphic>
      </p:graphicFrame>
      <p:sp>
        <p:nvSpPr>
          <p:cNvPr id="5" name="Rectangle 4"/>
          <p:cNvSpPr/>
          <p:nvPr/>
        </p:nvSpPr>
        <p:spPr>
          <a:xfrm>
            <a:off x="5669281" y="6428246"/>
            <a:ext cx="6522720" cy="369332"/>
          </a:xfrm>
          <a:prstGeom prst="rect">
            <a:avLst/>
          </a:prstGeom>
        </p:spPr>
        <p:txBody>
          <a:bodyPr wrap="square">
            <a:spAutoFit/>
          </a:bodyPr>
          <a:lstStyle/>
          <a:p>
            <a:pPr>
              <a:spcBef>
                <a:spcPts val="0"/>
              </a:spcBef>
              <a:spcAft>
                <a:spcPts val="0"/>
              </a:spcAft>
            </a:pPr>
            <a:r>
              <a:rPr lang="en-US" dirty="0" err="1">
                <a:solidFill>
                  <a:schemeClr val="bg1"/>
                </a:solidFill>
              </a:rPr>
              <a:t>Metlay</a:t>
            </a:r>
            <a:r>
              <a:rPr lang="en-US" dirty="0">
                <a:solidFill>
                  <a:schemeClr val="bg1"/>
                </a:solidFill>
              </a:rPr>
              <a:t> et al. </a:t>
            </a:r>
            <a:r>
              <a:rPr lang="en-US" i="1" dirty="0">
                <a:solidFill>
                  <a:schemeClr val="bg1"/>
                </a:solidFill>
              </a:rPr>
              <a:t>Am J </a:t>
            </a:r>
            <a:r>
              <a:rPr lang="en-US" i="1" dirty="0" err="1">
                <a:solidFill>
                  <a:schemeClr val="bg1"/>
                </a:solidFill>
              </a:rPr>
              <a:t>Respir</a:t>
            </a:r>
            <a:r>
              <a:rPr lang="en-US" i="1" dirty="0">
                <a:solidFill>
                  <a:schemeClr val="bg1"/>
                </a:solidFill>
              </a:rPr>
              <a:t> </a:t>
            </a:r>
            <a:r>
              <a:rPr lang="en-US" i="1" dirty="0" err="1">
                <a:solidFill>
                  <a:schemeClr val="bg1"/>
                </a:solidFill>
              </a:rPr>
              <a:t>Crit</a:t>
            </a:r>
            <a:r>
              <a:rPr lang="en-US" i="1" dirty="0">
                <a:solidFill>
                  <a:schemeClr val="bg1"/>
                </a:solidFill>
              </a:rPr>
              <a:t> Care Med</a:t>
            </a:r>
            <a:r>
              <a:rPr lang="en-US" dirty="0">
                <a:solidFill>
                  <a:schemeClr val="bg1"/>
                </a:solidFill>
              </a:rPr>
              <a:t>. 2019;200(7):e45–67.</a:t>
            </a:r>
            <a:endParaRPr lang="en-US" dirty="0">
              <a:solidFill>
                <a:schemeClr val="bg1"/>
              </a:solidFill>
              <a:effectLst/>
            </a:endParaRPr>
          </a:p>
        </p:txBody>
      </p:sp>
    </p:spTree>
    <p:extLst>
      <p:ext uri="{BB962C8B-B14F-4D97-AF65-F5344CB8AC3E}">
        <p14:creationId xmlns:p14="http://schemas.microsoft.com/office/powerpoint/2010/main" val="2603161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4391F-1FC8-428C-9881-8E9768660FD0}"/>
              </a:ext>
            </a:extLst>
          </p:cNvPr>
          <p:cNvSpPr>
            <a:spLocks noGrp="1"/>
          </p:cNvSpPr>
          <p:nvPr>
            <p:ph type="title"/>
          </p:nvPr>
        </p:nvSpPr>
        <p:spPr>
          <a:xfrm>
            <a:off x="1097280" y="286603"/>
            <a:ext cx="10058400" cy="1450757"/>
          </a:xfrm>
        </p:spPr>
        <p:txBody>
          <a:bodyPr/>
          <a:lstStyle/>
          <a:p>
            <a:r>
              <a:rPr lang="en-US" dirty="0"/>
              <a:t>Empiric Outpatient Treatment </a:t>
            </a:r>
          </a:p>
        </p:txBody>
      </p:sp>
      <p:graphicFrame>
        <p:nvGraphicFramePr>
          <p:cNvPr id="6" name="Table 6">
            <a:extLst>
              <a:ext uri="{FF2B5EF4-FFF2-40B4-BE49-F238E27FC236}">
                <a16:creationId xmlns:a16="http://schemas.microsoft.com/office/drawing/2014/main" id="{D8ED59E1-3B16-40CF-8E9A-21360336AD9A}"/>
              </a:ext>
            </a:extLst>
          </p:cNvPr>
          <p:cNvGraphicFramePr>
            <a:graphicFrameLocks noGrp="1"/>
          </p:cNvGraphicFramePr>
          <p:nvPr>
            <p:extLst>
              <p:ext uri="{D42A27DB-BD31-4B8C-83A1-F6EECF244321}">
                <p14:modId xmlns:p14="http://schemas.microsoft.com/office/powerpoint/2010/main" val="1101813373"/>
              </p:ext>
            </p:extLst>
          </p:nvPr>
        </p:nvGraphicFramePr>
        <p:xfrm>
          <a:off x="1385887" y="1960034"/>
          <a:ext cx="9420226" cy="3840480"/>
        </p:xfrm>
        <a:graphic>
          <a:graphicData uri="http://schemas.openxmlformats.org/drawingml/2006/table">
            <a:tbl>
              <a:tblPr firstRow="1" bandRow="1">
                <a:tableStyleId>{7DF18680-E054-41AD-8BC1-D1AEF772440D}</a:tableStyleId>
              </a:tblPr>
              <a:tblGrid>
                <a:gridCol w="4281488">
                  <a:extLst>
                    <a:ext uri="{9D8B030D-6E8A-4147-A177-3AD203B41FA5}">
                      <a16:colId xmlns:a16="http://schemas.microsoft.com/office/drawing/2014/main" val="2898380877"/>
                    </a:ext>
                  </a:extLst>
                </a:gridCol>
                <a:gridCol w="5138738">
                  <a:extLst>
                    <a:ext uri="{9D8B030D-6E8A-4147-A177-3AD203B41FA5}">
                      <a16:colId xmlns:a16="http://schemas.microsoft.com/office/drawing/2014/main" val="2416331883"/>
                    </a:ext>
                  </a:extLst>
                </a:gridCol>
              </a:tblGrid>
              <a:tr h="8515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Healthy adults without comorbidities</a:t>
                      </a:r>
                    </a:p>
                    <a:p>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Adults with comorbidities such as chronic heart, lung, liver, or renal disease; diabetes mellitus; alcoholism; malignancy; or asplenia</a:t>
                      </a:r>
                    </a:p>
                  </a:txBody>
                  <a:tcPr/>
                </a:tc>
                <a:extLst>
                  <a:ext uri="{0D108BD9-81ED-4DB2-BD59-A6C34878D82A}">
                    <a16:rowId xmlns:a16="http://schemas.microsoft.com/office/drawing/2014/main" val="717537962"/>
                  </a:ext>
                </a:extLst>
              </a:tr>
              <a:tr h="2227138">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Amoxicillin 1 g three times daily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Doxycycline 100 mg twice daily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FF0000"/>
                          </a:solidFill>
                        </a:rPr>
                        <a:t>Macrolide only in areas with pneumococcal resistance to macrolides &lt;25% </a:t>
                      </a:r>
                    </a:p>
                  </a:txBody>
                  <a:tcPr/>
                </a:tc>
                <a:tc>
                  <a:txBody>
                    <a:bodyPr/>
                    <a:lstStyle/>
                    <a:p>
                      <a:pPr marL="285750" indent="-285750">
                        <a:buFont typeface="Arial" panose="020B0604020202020204" pitchFamily="34" charset="0"/>
                        <a:buChar char="•"/>
                      </a:pPr>
                      <a:r>
                        <a:rPr lang="en-US" sz="2000" dirty="0"/>
                        <a:t>Amoxicillin/clavulanate OR a cephalosporin (cefpodoxime 200 mg twice daily or cefuroxime 500 mg twice daily)</a:t>
                      </a:r>
                    </a:p>
                    <a:p>
                      <a:pPr marL="0" indent="0">
                        <a:buFont typeface="Arial" panose="020B0604020202020204" pitchFamily="34" charset="0"/>
                        <a:buNone/>
                      </a:pPr>
                      <a:r>
                        <a:rPr lang="en-US" sz="2000" b="1" dirty="0"/>
                        <a:t>AND</a:t>
                      </a:r>
                    </a:p>
                    <a:p>
                      <a:pPr marL="285750" indent="-285750">
                        <a:buFont typeface="Arial" panose="020B0604020202020204" pitchFamily="34" charset="0"/>
                        <a:buChar char="•"/>
                      </a:pPr>
                      <a:r>
                        <a:rPr lang="en-US" sz="2000" dirty="0"/>
                        <a:t>Macrolide or doxycycline</a:t>
                      </a:r>
                    </a:p>
                    <a:p>
                      <a:pPr marL="0" indent="0">
                        <a:buFont typeface="Arial" panose="020B0604020202020204" pitchFamily="34" charset="0"/>
                        <a:buNone/>
                      </a:pPr>
                      <a:r>
                        <a:rPr lang="en-US" sz="2000" b="1" dirty="0"/>
                        <a:t>OR</a:t>
                      </a:r>
                    </a:p>
                    <a:p>
                      <a:pPr marL="285750" indent="-285750">
                        <a:buFont typeface="Arial" panose="020B0604020202020204" pitchFamily="34" charset="0"/>
                        <a:buChar char="•"/>
                      </a:pPr>
                      <a:r>
                        <a:rPr lang="en-US" sz="2000" dirty="0"/>
                        <a:t>Respiratory fluoroquinolone</a:t>
                      </a:r>
                    </a:p>
                  </a:txBody>
                  <a:tcPr/>
                </a:tc>
                <a:extLst>
                  <a:ext uri="{0D108BD9-81ED-4DB2-BD59-A6C34878D82A}">
                    <a16:rowId xmlns:a16="http://schemas.microsoft.com/office/drawing/2014/main" val="3449689421"/>
                  </a:ext>
                </a:extLst>
              </a:tr>
            </a:tbl>
          </a:graphicData>
        </a:graphic>
      </p:graphicFrame>
      <p:sp>
        <p:nvSpPr>
          <p:cNvPr id="5" name="Rectangle 4"/>
          <p:cNvSpPr/>
          <p:nvPr/>
        </p:nvSpPr>
        <p:spPr>
          <a:xfrm>
            <a:off x="5669281" y="6428246"/>
            <a:ext cx="6522720" cy="369332"/>
          </a:xfrm>
          <a:prstGeom prst="rect">
            <a:avLst/>
          </a:prstGeom>
        </p:spPr>
        <p:txBody>
          <a:bodyPr wrap="square">
            <a:spAutoFit/>
          </a:bodyPr>
          <a:lstStyle/>
          <a:p>
            <a:pPr>
              <a:spcBef>
                <a:spcPts val="0"/>
              </a:spcBef>
              <a:spcAft>
                <a:spcPts val="0"/>
              </a:spcAft>
            </a:pPr>
            <a:r>
              <a:rPr lang="en-US" dirty="0" err="1">
                <a:solidFill>
                  <a:schemeClr val="bg1"/>
                </a:solidFill>
              </a:rPr>
              <a:t>Metlay</a:t>
            </a:r>
            <a:r>
              <a:rPr lang="en-US" dirty="0">
                <a:solidFill>
                  <a:schemeClr val="bg1"/>
                </a:solidFill>
              </a:rPr>
              <a:t> et al. </a:t>
            </a:r>
            <a:r>
              <a:rPr lang="en-US" i="1" dirty="0">
                <a:solidFill>
                  <a:schemeClr val="bg1"/>
                </a:solidFill>
              </a:rPr>
              <a:t>Am J </a:t>
            </a:r>
            <a:r>
              <a:rPr lang="en-US" i="1" dirty="0" err="1">
                <a:solidFill>
                  <a:schemeClr val="bg1"/>
                </a:solidFill>
              </a:rPr>
              <a:t>Respir</a:t>
            </a:r>
            <a:r>
              <a:rPr lang="en-US" i="1" dirty="0">
                <a:solidFill>
                  <a:schemeClr val="bg1"/>
                </a:solidFill>
              </a:rPr>
              <a:t> </a:t>
            </a:r>
            <a:r>
              <a:rPr lang="en-US" i="1" dirty="0" err="1">
                <a:solidFill>
                  <a:schemeClr val="bg1"/>
                </a:solidFill>
              </a:rPr>
              <a:t>Crit</a:t>
            </a:r>
            <a:r>
              <a:rPr lang="en-US" i="1" dirty="0">
                <a:solidFill>
                  <a:schemeClr val="bg1"/>
                </a:solidFill>
              </a:rPr>
              <a:t> Care Med</a:t>
            </a:r>
            <a:r>
              <a:rPr lang="en-US" dirty="0">
                <a:solidFill>
                  <a:schemeClr val="bg1"/>
                </a:solidFill>
              </a:rPr>
              <a:t>. 2019;200(7):e45–67.</a:t>
            </a:r>
            <a:endParaRPr lang="en-US" dirty="0">
              <a:solidFill>
                <a:schemeClr val="bg1"/>
              </a:solidFill>
              <a:effectLst/>
            </a:endParaRPr>
          </a:p>
        </p:txBody>
      </p:sp>
    </p:spTree>
    <p:extLst>
      <p:ext uri="{BB962C8B-B14F-4D97-AF65-F5344CB8AC3E}">
        <p14:creationId xmlns:p14="http://schemas.microsoft.com/office/powerpoint/2010/main" val="4160421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9C80A-2271-457A-A5E6-2D96D4D696DB}"/>
              </a:ext>
            </a:extLst>
          </p:cNvPr>
          <p:cNvSpPr>
            <a:spLocks noGrp="1"/>
          </p:cNvSpPr>
          <p:nvPr>
            <p:ph type="title"/>
          </p:nvPr>
        </p:nvSpPr>
        <p:spPr/>
        <p:txBody>
          <a:bodyPr>
            <a:normAutofit fontScale="90000"/>
          </a:bodyPr>
          <a:lstStyle/>
          <a:p>
            <a:r>
              <a:rPr lang="en-US" b="0" i="0" dirty="0">
                <a:solidFill>
                  <a:srgbClr val="000000"/>
                </a:solidFill>
                <a:effectLst/>
                <a:latin typeface="IBM Plex Sans"/>
              </a:rPr>
              <a:t>Rate of macrolide-resistant</a:t>
            </a:r>
            <a:r>
              <a:rPr lang="en-US" b="0" i="1" dirty="0">
                <a:solidFill>
                  <a:srgbClr val="000000"/>
                </a:solidFill>
                <a:effectLst/>
                <a:latin typeface="IBM Plex Sans"/>
              </a:rPr>
              <a:t> Streptococcus</a:t>
            </a:r>
            <a:br>
              <a:rPr lang="en-US" i="1" dirty="0">
                <a:solidFill>
                  <a:srgbClr val="000000"/>
                </a:solidFill>
                <a:latin typeface="IBM Plex Sans"/>
              </a:rPr>
            </a:br>
            <a:r>
              <a:rPr lang="en-US" b="0" i="1" dirty="0">
                <a:solidFill>
                  <a:srgbClr val="000000"/>
                </a:solidFill>
                <a:effectLst/>
                <a:latin typeface="IBM Plex Sans"/>
              </a:rPr>
              <a:t>pneumonia</a:t>
            </a:r>
            <a:r>
              <a:rPr lang="en-US" b="0" i="0" dirty="0">
                <a:solidFill>
                  <a:srgbClr val="000000"/>
                </a:solidFill>
                <a:effectLst/>
                <a:latin typeface="IBM Plex Sans"/>
              </a:rPr>
              <a:t> in 2014</a:t>
            </a:r>
            <a:endParaRPr lang="en-US" dirty="0"/>
          </a:p>
        </p:txBody>
      </p:sp>
      <p:sp>
        <p:nvSpPr>
          <p:cNvPr id="11" name="TextBox 10">
            <a:extLst>
              <a:ext uri="{FF2B5EF4-FFF2-40B4-BE49-F238E27FC236}">
                <a16:creationId xmlns:a16="http://schemas.microsoft.com/office/drawing/2014/main" id="{24FB7518-6A5C-4480-9D07-59B5B139B6F7}"/>
              </a:ext>
            </a:extLst>
          </p:cNvPr>
          <p:cNvSpPr txBox="1"/>
          <p:nvPr/>
        </p:nvSpPr>
        <p:spPr>
          <a:xfrm>
            <a:off x="4767363" y="6423818"/>
            <a:ext cx="8397403" cy="369332"/>
          </a:xfrm>
          <a:prstGeom prst="rect">
            <a:avLst/>
          </a:prstGeom>
          <a:noFill/>
        </p:spPr>
        <p:txBody>
          <a:bodyPr wrap="square">
            <a:spAutoFit/>
          </a:bodyPr>
          <a:lstStyle/>
          <a:p>
            <a:pPr>
              <a:spcBef>
                <a:spcPts val="0"/>
              </a:spcBef>
              <a:spcAft>
                <a:spcPts val="0"/>
              </a:spcAft>
            </a:pPr>
            <a:r>
              <a:rPr lang="en-US" dirty="0">
                <a:solidFill>
                  <a:schemeClr val="bg1"/>
                </a:solidFill>
                <a:effectLst/>
              </a:rPr>
              <a:t>Harnett G. </a:t>
            </a:r>
            <a:r>
              <a:rPr lang="en-US" i="1" dirty="0">
                <a:solidFill>
                  <a:schemeClr val="bg1"/>
                </a:solidFill>
                <a:effectLst/>
              </a:rPr>
              <a:t>Case Reports in Emergency Medicine</a:t>
            </a:r>
            <a:r>
              <a:rPr lang="en-US" dirty="0">
                <a:solidFill>
                  <a:schemeClr val="bg1"/>
                </a:solidFill>
                <a:effectLst/>
              </a:rPr>
              <a:t>. 2017;2017:5045087. </a:t>
            </a:r>
          </a:p>
        </p:txBody>
      </p:sp>
      <p:pic>
        <p:nvPicPr>
          <p:cNvPr id="16" name="Content Placeholder 15">
            <a:extLst>
              <a:ext uri="{FF2B5EF4-FFF2-40B4-BE49-F238E27FC236}">
                <a16:creationId xmlns:a16="http://schemas.microsoft.com/office/drawing/2014/main" id="{E3517D75-DAC0-4D9F-BF24-DE27A700BACC}"/>
              </a:ext>
            </a:extLst>
          </p:cNvPr>
          <p:cNvPicPr>
            <a:picLocks noGrp="1" noChangeAspect="1"/>
          </p:cNvPicPr>
          <p:nvPr>
            <p:ph idx="1"/>
          </p:nvPr>
        </p:nvPicPr>
        <p:blipFill>
          <a:blip r:embed="rId3"/>
          <a:stretch>
            <a:fillRect/>
          </a:stretch>
        </p:blipFill>
        <p:spPr>
          <a:xfrm>
            <a:off x="2744618" y="1780848"/>
            <a:ext cx="6702764" cy="4524545"/>
          </a:xfrm>
        </p:spPr>
      </p:pic>
    </p:spTree>
    <p:extLst>
      <p:ext uri="{BB962C8B-B14F-4D97-AF65-F5344CB8AC3E}">
        <p14:creationId xmlns:p14="http://schemas.microsoft.com/office/powerpoint/2010/main" val="3170361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4391F-1FC8-428C-9881-8E9768660FD0}"/>
              </a:ext>
            </a:extLst>
          </p:cNvPr>
          <p:cNvSpPr>
            <a:spLocks noGrp="1"/>
          </p:cNvSpPr>
          <p:nvPr>
            <p:ph type="title"/>
          </p:nvPr>
        </p:nvSpPr>
        <p:spPr>
          <a:xfrm>
            <a:off x="1097280" y="286603"/>
            <a:ext cx="10058400" cy="1450757"/>
          </a:xfrm>
        </p:spPr>
        <p:txBody>
          <a:bodyPr/>
          <a:lstStyle/>
          <a:p>
            <a:r>
              <a:rPr lang="en-US" dirty="0"/>
              <a:t>Empiric Inpatient Treatment </a:t>
            </a:r>
          </a:p>
        </p:txBody>
      </p:sp>
      <p:graphicFrame>
        <p:nvGraphicFramePr>
          <p:cNvPr id="6" name="Table 6">
            <a:extLst>
              <a:ext uri="{FF2B5EF4-FFF2-40B4-BE49-F238E27FC236}">
                <a16:creationId xmlns:a16="http://schemas.microsoft.com/office/drawing/2014/main" id="{D8ED59E1-3B16-40CF-8E9A-21360336AD9A}"/>
              </a:ext>
            </a:extLst>
          </p:cNvPr>
          <p:cNvGraphicFramePr>
            <a:graphicFrameLocks noGrp="1"/>
          </p:cNvGraphicFramePr>
          <p:nvPr>
            <p:extLst>
              <p:ext uri="{D42A27DB-BD31-4B8C-83A1-F6EECF244321}">
                <p14:modId xmlns:p14="http://schemas.microsoft.com/office/powerpoint/2010/main" val="4267617179"/>
              </p:ext>
            </p:extLst>
          </p:nvPr>
        </p:nvGraphicFramePr>
        <p:xfrm>
          <a:off x="1241583" y="1855259"/>
          <a:ext cx="9769793" cy="4340329"/>
        </p:xfrm>
        <a:graphic>
          <a:graphicData uri="http://schemas.openxmlformats.org/drawingml/2006/table">
            <a:tbl>
              <a:tblPr firstRow="1" bandRow="1">
                <a:tableStyleId>{93296810-A885-4BE3-A3E7-6D5BEEA58F35}</a:tableStyleId>
              </a:tblPr>
              <a:tblGrid>
                <a:gridCol w="5395914">
                  <a:extLst>
                    <a:ext uri="{9D8B030D-6E8A-4147-A177-3AD203B41FA5}">
                      <a16:colId xmlns:a16="http://schemas.microsoft.com/office/drawing/2014/main" val="2898380877"/>
                    </a:ext>
                  </a:extLst>
                </a:gridCol>
                <a:gridCol w="4373879">
                  <a:extLst>
                    <a:ext uri="{9D8B030D-6E8A-4147-A177-3AD203B41FA5}">
                      <a16:colId xmlns:a16="http://schemas.microsoft.com/office/drawing/2014/main" val="2416331883"/>
                    </a:ext>
                  </a:extLst>
                </a:gridCol>
              </a:tblGrid>
              <a:tr h="8960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Inpatients (non-severe) without risk factors for MRSA or </a:t>
                      </a:r>
                      <a:r>
                        <a:rPr lang="en-US" sz="2000" i="1" dirty="0"/>
                        <a:t>P. aeruginosa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Inpatients (severe) without risk factors for MRSA or </a:t>
                      </a:r>
                      <a:r>
                        <a:rPr lang="en-US" sz="2000" i="1" dirty="0"/>
                        <a:t>P. aeruginosa</a:t>
                      </a:r>
                    </a:p>
                  </a:txBody>
                  <a:tcPr/>
                </a:tc>
                <a:extLst>
                  <a:ext uri="{0D108BD9-81ED-4DB2-BD59-A6C34878D82A}">
                    <a16:rowId xmlns:a16="http://schemas.microsoft.com/office/drawing/2014/main" val="717537962"/>
                  </a:ext>
                </a:extLst>
              </a:tr>
              <a:tr h="3068427">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ym typeface="Symbol" panose="05050102010706020507" pitchFamily="18" charset="2"/>
                        </a:rPr>
                        <a:t></a:t>
                      </a:r>
                      <a:r>
                        <a:rPr lang="en-US" sz="2000" dirty="0"/>
                        <a:t>-lactam (ampicillin/sulbactam, cefotaxime, ceftriaxone or </a:t>
                      </a:r>
                      <a:r>
                        <a:rPr lang="en-US" sz="2000" dirty="0" err="1"/>
                        <a:t>ceftaroline</a:t>
                      </a:r>
                      <a:r>
                        <a:rPr lang="en-US" sz="2000"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dirty="0"/>
                        <a:t>PLUS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Macrolide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dirty="0"/>
                        <a:t>OR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Respiratory fluoroquinolone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dirty="0"/>
                        <a:t>Contraindications to both macrolides and fluoroquinolones: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Combination therapy with a </a:t>
                      </a:r>
                      <a:r>
                        <a:rPr lang="en-US" sz="2000" dirty="0">
                          <a:sym typeface="Symbol" panose="05050102010706020507" pitchFamily="18" charset="2"/>
                        </a:rPr>
                        <a:t></a:t>
                      </a:r>
                      <a:r>
                        <a:rPr lang="en-US" sz="2000" dirty="0"/>
                        <a:t>-lactam and doxycycline 100 mg twice daily</a:t>
                      </a:r>
                    </a:p>
                  </a:txBody>
                  <a:tcPr/>
                </a:tc>
                <a:tc>
                  <a:txBody>
                    <a:bodyPr/>
                    <a:lstStyle/>
                    <a:p>
                      <a:pPr marL="285750" indent="-285750">
                        <a:buFont typeface="Arial" panose="020B0604020202020204" pitchFamily="34" charset="0"/>
                        <a:buChar char="•"/>
                      </a:pPr>
                      <a:r>
                        <a:rPr lang="en-US" sz="2000" dirty="0">
                          <a:sym typeface="Symbol" panose="05050102010706020507" pitchFamily="18" charset="2"/>
                        </a:rPr>
                        <a:t></a:t>
                      </a:r>
                      <a:r>
                        <a:rPr lang="en-US" sz="2000" dirty="0"/>
                        <a:t>-</a:t>
                      </a:r>
                      <a:r>
                        <a:rPr lang="pt-BR" sz="2000" dirty="0"/>
                        <a:t>lactam + macrolide*</a:t>
                      </a:r>
                    </a:p>
                    <a:p>
                      <a:pPr marL="0" indent="0">
                        <a:buFont typeface="Arial" panose="020B0604020202020204" pitchFamily="34" charset="0"/>
                        <a:buNone/>
                      </a:pPr>
                      <a:r>
                        <a:rPr lang="pt-BR" sz="2000" b="1" dirty="0"/>
                        <a:t>OR</a:t>
                      </a:r>
                    </a:p>
                    <a:p>
                      <a:pPr marL="285750" indent="-285750">
                        <a:buFont typeface="Arial" panose="020B0604020202020204" pitchFamily="34" charset="0"/>
                        <a:buChar char="•"/>
                      </a:pPr>
                      <a:r>
                        <a:rPr lang="en-US" sz="2000" dirty="0">
                          <a:sym typeface="Symbol" panose="05050102010706020507" pitchFamily="18" charset="2"/>
                        </a:rPr>
                        <a:t></a:t>
                      </a:r>
                      <a:r>
                        <a:rPr lang="en-US" sz="2000" dirty="0"/>
                        <a:t>-</a:t>
                      </a:r>
                      <a:r>
                        <a:rPr lang="pt-BR" sz="2000" dirty="0"/>
                        <a:t>lactam + respiratory fluroquinolone</a:t>
                      </a:r>
                    </a:p>
                    <a:p>
                      <a:pPr marL="285750" indent="-285750">
                        <a:buFont typeface="Arial" panose="020B0604020202020204" pitchFamily="34" charset="0"/>
                        <a:buChar char="•"/>
                      </a:pPr>
                      <a:endParaRPr lang="pt-BR" sz="2000" dirty="0"/>
                    </a:p>
                    <a:p>
                      <a:pPr marL="285750" indent="-285750">
                        <a:buFont typeface="Arial" panose="020B0604020202020204" pitchFamily="34" charset="0"/>
                        <a:buChar char="•"/>
                      </a:pPr>
                      <a:endParaRPr lang="pt-BR" sz="2000" dirty="0"/>
                    </a:p>
                    <a:p>
                      <a:pPr marL="285750" indent="-285750">
                        <a:buFont typeface="Arial" panose="020B0604020202020204" pitchFamily="34" charset="0"/>
                        <a:buChar char="•"/>
                      </a:pPr>
                      <a:endParaRPr lang="pt-BR" sz="2000" dirty="0"/>
                    </a:p>
                    <a:p>
                      <a:pPr marL="285750" indent="-285750">
                        <a:buFont typeface="Arial" panose="020B0604020202020204" pitchFamily="34" charset="0"/>
                        <a:buChar char="•"/>
                      </a:pPr>
                      <a:endParaRPr lang="pt-BR" sz="2000" dirty="0"/>
                    </a:p>
                    <a:p>
                      <a:pPr marL="0" indent="0">
                        <a:buFont typeface="Arial" panose="020B0604020202020204" pitchFamily="34" charset="0"/>
                        <a:buNone/>
                      </a:pPr>
                      <a:endParaRPr lang="pt-BR" sz="2000" dirty="0"/>
                    </a:p>
                    <a:p>
                      <a:pPr marL="0" indent="0">
                        <a:buFont typeface="Arial" panose="020B0604020202020204" pitchFamily="34" charset="0"/>
                        <a:buNone/>
                      </a:pPr>
                      <a:r>
                        <a:rPr lang="pt-BR" sz="2000" dirty="0">
                          <a:solidFill>
                            <a:srgbClr val="FF0000"/>
                          </a:solidFill>
                        </a:rPr>
                        <a:t>* </a:t>
                      </a:r>
                      <a:r>
                        <a:rPr lang="pt-BR" sz="2000" i="1" dirty="0">
                          <a:solidFill>
                            <a:srgbClr val="FF0000"/>
                          </a:solidFill>
                        </a:rPr>
                        <a:t>Stronger evidence for </a:t>
                      </a:r>
                      <a:r>
                        <a:rPr lang="en-US" sz="2000" i="1" dirty="0">
                          <a:solidFill>
                            <a:srgbClr val="FF0000"/>
                          </a:solidFill>
                          <a:sym typeface="Symbol" panose="05050102010706020507" pitchFamily="18" charset="2"/>
                        </a:rPr>
                        <a:t></a:t>
                      </a:r>
                      <a:r>
                        <a:rPr lang="pt-BR" sz="2000" i="1" dirty="0">
                          <a:solidFill>
                            <a:srgbClr val="FF0000"/>
                          </a:solidFill>
                        </a:rPr>
                        <a:t>-Lactam + macrolide</a:t>
                      </a:r>
                      <a:endParaRPr lang="en-US" sz="2000" dirty="0">
                        <a:solidFill>
                          <a:srgbClr val="FF0000"/>
                        </a:solidFill>
                      </a:endParaRPr>
                    </a:p>
                  </a:txBody>
                  <a:tcPr/>
                </a:tc>
                <a:extLst>
                  <a:ext uri="{0D108BD9-81ED-4DB2-BD59-A6C34878D82A}">
                    <a16:rowId xmlns:a16="http://schemas.microsoft.com/office/drawing/2014/main" val="3449689421"/>
                  </a:ext>
                </a:extLst>
              </a:tr>
            </a:tbl>
          </a:graphicData>
        </a:graphic>
      </p:graphicFrame>
      <p:sp>
        <p:nvSpPr>
          <p:cNvPr id="5" name="Rectangle 4"/>
          <p:cNvSpPr/>
          <p:nvPr/>
        </p:nvSpPr>
        <p:spPr>
          <a:xfrm>
            <a:off x="5669281" y="6428246"/>
            <a:ext cx="6522720" cy="369332"/>
          </a:xfrm>
          <a:prstGeom prst="rect">
            <a:avLst/>
          </a:prstGeom>
        </p:spPr>
        <p:txBody>
          <a:bodyPr wrap="square">
            <a:spAutoFit/>
          </a:bodyPr>
          <a:lstStyle/>
          <a:p>
            <a:pPr>
              <a:spcBef>
                <a:spcPts val="0"/>
              </a:spcBef>
              <a:spcAft>
                <a:spcPts val="0"/>
              </a:spcAft>
            </a:pPr>
            <a:r>
              <a:rPr lang="en-US" dirty="0" err="1">
                <a:solidFill>
                  <a:schemeClr val="bg1"/>
                </a:solidFill>
              </a:rPr>
              <a:t>Metlay</a:t>
            </a:r>
            <a:r>
              <a:rPr lang="en-US" dirty="0">
                <a:solidFill>
                  <a:schemeClr val="bg1"/>
                </a:solidFill>
              </a:rPr>
              <a:t> et al. </a:t>
            </a:r>
            <a:r>
              <a:rPr lang="en-US" i="1" dirty="0">
                <a:solidFill>
                  <a:schemeClr val="bg1"/>
                </a:solidFill>
              </a:rPr>
              <a:t>Am J </a:t>
            </a:r>
            <a:r>
              <a:rPr lang="en-US" i="1" dirty="0" err="1">
                <a:solidFill>
                  <a:schemeClr val="bg1"/>
                </a:solidFill>
              </a:rPr>
              <a:t>Respir</a:t>
            </a:r>
            <a:r>
              <a:rPr lang="en-US" i="1" dirty="0">
                <a:solidFill>
                  <a:schemeClr val="bg1"/>
                </a:solidFill>
              </a:rPr>
              <a:t> </a:t>
            </a:r>
            <a:r>
              <a:rPr lang="en-US" i="1" dirty="0" err="1">
                <a:solidFill>
                  <a:schemeClr val="bg1"/>
                </a:solidFill>
              </a:rPr>
              <a:t>Crit</a:t>
            </a:r>
            <a:r>
              <a:rPr lang="en-US" i="1" dirty="0">
                <a:solidFill>
                  <a:schemeClr val="bg1"/>
                </a:solidFill>
              </a:rPr>
              <a:t> Care Med</a:t>
            </a:r>
            <a:r>
              <a:rPr lang="en-US" dirty="0">
                <a:solidFill>
                  <a:schemeClr val="bg1"/>
                </a:solidFill>
              </a:rPr>
              <a:t>. 2019;200(7):e45–67.</a:t>
            </a:r>
            <a:endParaRPr lang="en-US" dirty="0">
              <a:solidFill>
                <a:schemeClr val="bg1"/>
              </a:solidFill>
              <a:effectLst/>
            </a:endParaRPr>
          </a:p>
        </p:txBody>
      </p:sp>
    </p:spTree>
    <p:extLst>
      <p:ext uri="{BB962C8B-B14F-4D97-AF65-F5344CB8AC3E}">
        <p14:creationId xmlns:p14="http://schemas.microsoft.com/office/powerpoint/2010/main" val="4233083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7D8FF-5406-42A3-B51C-D8EFA7E2265E}"/>
              </a:ext>
            </a:extLst>
          </p:cNvPr>
          <p:cNvSpPr>
            <a:spLocks noGrp="1"/>
          </p:cNvSpPr>
          <p:nvPr>
            <p:ph type="title"/>
          </p:nvPr>
        </p:nvSpPr>
        <p:spPr/>
        <p:txBody>
          <a:bodyPr/>
          <a:lstStyle/>
          <a:p>
            <a:r>
              <a:rPr lang="en-US" dirty="0"/>
              <a:t>Atypical Coverage Still Recommended </a:t>
            </a:r>
          </a:p>
        </p:txBody>
      </p:sp>
      <p:graphicFrame>
        <p:nvGraphicFramePr>
          <p:cNvPr id="7" name="Content Placeholder 6">
            <a:extLst>
              <a:ext uri="{FF2B5EF4-FFF2-40B4-BE49-F238E27FC236}">
                <a16:creationId xmlns:a16="http://schemas.microsoft.com/office/drawing/2014/main" id="{31FB7DA7-D513-4FFC-BBED-4570D2881A6A}"/>
              </a:ext>
            </a:extLst>
          </p:cNvPr>
          <p:cNvGraphicFramePr>
            <a:graphicFrameLocks noGrp="1"/>
          </p:cNvGraphicFramePr>
          <p:nvPr>
            <p:ph idx="1"/>
            <p:extLst>
              <p:ext uri="{D42A27DB-BD31-4B8C-83A1-F6EECF244321}">
                <p14:modId xmlns:p14="http://schemas.microsoft.com/office/powerpoint/2010/main" val="2480118146"/>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8420791" y="6345567"/>
            <a:ext cx="4231179" cy="553998"/>
          </a:xfrm>
          <a:prstGeom prst="rect">
            <a:avLst/>
          </a:prstGeom>
        </p:spPr>
        <p:txBody>
          <a:bodyPr wrap="square">
            <a:spAutoFit/>
          </a:bodyPr>
          <a:lstStyle/>
          <a:p>
            <a:r>
              <a:rPr lang="en-US" sz="1000" dirty="0" err="1">
                <a:solidFill>
                  <a:schemeClr val="bg1"/>
                </a:solidFill>
              </a:rPr>
              <a:t>Garin</a:t>
            </a:r>
            <a:r>
              <a:rPr lang="en-US" sz="1000" dirty="0">
                <a:solidFill>
                  <a:schemeClr val="bg1"/>
                </a:solidFill>
              </a:rPr>
              <a:t> N et al. </a:t>
            </a:r>
            <a:r>
              <a:rPr lang="en-US" sz="1000" i="1" dirty="0">
                <a:solidFill>
                  <a:schemeClr val="bg1"/>
                </a:solidFill>
              </a:rPr>
              <a:t>JAMA Intern Med </a:t>
            </a:r>
            <a:r>
              <a:rPr lang="en-US" sz="1000" dirty="0">
                <a:solidFill>
                  <a:schemeClr val="bg1"/>
                </a:solidFill>
              </a:rPr>
              <a:t>2014;174:1894–1901.</a:t>
            </a:r>
          </a:p>
          <a:p>
            <a:r>
              <a:rPr lang="pt-BR" sz="1000" dirty="0">
                <a:solidFill>
                  <a:schemeClr val="bg1"/>
                </a:solidFill>
              </a:rPr>
              <a:t>Nie W, Li B, Xiu Q</a:t>
            </a:r>
            <a:r>
              <a:rPr lang="en-US" sz="1000" dirty="0">
                <a:solidFill>
                  <a:schemeClr val="bg1"/>
                </a:solidFill>
              </a:rPr>
              <a:t>. </a:t>
            </a:r>
            <a:r>
              <a:rPr lang="en-US" sz="1000" i="1" dirty="0">
                <a:solidFill>
                  <a:schemeClr val="bg1"/>
                </a:solidFill>
              </a:rPr>
              <a:t>J </a:t>
            </a:r>
            <a:r>
              <a:rPr lang="en-US" sz="1000" i="1" dirty="0" err="1">
                <a:solidFill>
                  <a:schemeClr val="bg1"/>
                </a:solidFill>
              </a:rPr>
              <a:t>Antimicrob</a:t>
            </a:r>
            <a:r>
              <a:rPr lang="en-US" sz="1000" i="1" dirty="0">
                <a:solidFill>
                  <a:schemeClr val="bg1"/>
                </a:solidFill>
              </a:rPr>
              <a:t> </a:t>
            </a:r>
            <a:r>
              <a:rPr lang="en-US" sz="1000" i="1" dirty="0" err="1">
                <a:solidFill>
                  <a:schemeClr val="bg1"/>
                </a:solidFill>
              </a:rPr>
              <a:t>Chemother</a:t>
            </a:r>
            <a:r>
              <a:rPr lang="en-US" sz="1000" i="1" dirty="0">
                <a:solidFill>
                  <a:schemeClr val="bg1"/>
                </a:solidFill>
              </a:rPr>
              <a:t> </a:t>
            </a:r>
            <a:r>
              <a:rPr lang="en-US" sz="1000" dirty="0">
                <a:solidFill>
                  <a:schemeClr val="bg1"/>
                </a:solidFill>
              </a:rPr>
              <a:t>2014;69:1441–1446.</a:t>
            </a:r>
          </a:p>
          <a:p>
            <a:r>
              <a:rPr lang="en-US" sz="1000" dirty="0" err="1">
                <a:solidFill>
                  <a:schemeClr val="bg1"/>
                </a:solidFill>
              </a:rPr>
              <a:t>Horita</a:t>
            </a:r>
            <a:r>
              <a:rPr lang="en-US" sz="1000" dirty="0">
                <a:solidFill>
                  <a:schemeClr val="bg1"/>
                </a:solidFill>
              </a:rPr>
              <a:t> N et al. </a:t>
            </a:r>
            <a:r>
              <a:rPr lang="en-US" sz="1000" dirty="0" err="1">
                <a:solidFill>
                  <a:schemeClr val="bg1"/>
                </a:solidFill>
              </a:rPr>
              <a:t>Respirology</a:t>
            </a:r>
            <a:r>
              <a:rPr lang="en-US" sz="1000" dirty="0">
                <a:solidFill>
                  <a:schemeClr val="bg1"/>
                </a:solidFill>
              </a:rPr>
              <a:t> 2016;21:1193–1200.</a:t>
            </a:r>
            <a:endParaRPr lang="en-US" sz="1000" dirty="0">
              <a:solidFill>
                <a:schemeClr val="bg1"/>
              </a:solidFill>
              <a:effectLst/>
            </a:endParaRPr>
          </a:p>
        </p:txBody>
      </p:sp>
    </p:spTree>
    <p:extLst>
      <p:ext uri="{BB962C8B-B14F-4D97-AF65-F5344CB8AC3E}">
        <p14:creationId xmlns:p14="http://schemas.microsoft.com/office/powerpoint/2010/main" val="2363790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A160C-8899-4A35-A5C0-F0608BF8261A}"/>
              </a:ext>
            </a:extLst>
          </p:cNvPr>
          <p:cNvSpPr>
            <a:spLocks noGrp="1"/>
          </p:cNvSpPr>
          <p:nvPr>
            <p:ph type="title"/>
          </p:nvPr>
        </p:nvSpPr>
        <p:spPr/>
        <p:txBody>
          <a:bodyPr/>
          <a:lstStyle/>
          <a:p>
            <a:r>
              <a:rPr lang="en-US" dirty="0"/>
              <a:t>Objectives for Pharmacists </a:t>
            </a:r>
          </a:p>
        </p:txBody>
      </p:sp>
      <p:sp>
        <p:nvSpPr>
          <p:cNvPr id="3" name="Content Placeholder 2">
            <a:extLst>
              <a:ext uri="{FF2B5EF4-FFF2-40B4-BE49-F238E27FC236}">
                <a16:creationId xmlns:a16="http://schemas.microsoft.com/office/drawing/2014/main" id="{EBF174F7-3195-4D87-8C18-96181A5257F2}"/>
              </a:ext>
            </a:extLst>
          </p:cNvPr>
          <p:cNvSpPr>
            <a:spLocks noGrp="1"/>
          </p:cNvSpPr>
          <p:nvPr>
            <p:ph idx="1"/>
          </p:nvPr>
        </p:nvSpPr>
        <p:spPr/>
        <p:txBody>
          <a:bodyPr>
            <a:normAutofit/>
          </a:bodyPr>
          <a:lstStyle/>
          <a:p>
            <a:pPr>
              <a:buFont typeface="Arial" panose="020B0604020202020204" pitchFamily="34" charset="0"/>
              <a:buChar char="•"/>
            </a:pPr>
            <a:r>
              <a:rPr lang="en-US" dirty="0"/>
              <a:t>Compare differences between the 2007 and 2019 ATS/IDSA CAP guidelines</a:t>
            </a:r>
          </a:p>
          <a:p>
            <a:pPr>
              <a:buFont typeface="Arial" panose="020B0604020202020204" pitchFamily="34" charset="0"/>
              <a:buChar char="•"/>
            </a:pPr>
            <a:r>
              <a:rPr lang="en-US" dirty="0"/>
              <a:t>Identify guideline-recommended empiric therapies for the outpatient treatment of CAP</a:t>
            </a:r>
          </a:p>
          <a:p>
            <a:pPr>
              <a:buFont typeface="Arial" panose="020B0604020202020204" pitchFamily="34" charset="0"/>
              <a:buChar char="•"/>
            </a:pPr>
            <a:r>
              <a:rPr lang="en-US" dirty="0"/>
              <a:t>Discuss updates to the IDSA Asymptomatic Bacteriuria Guidelines</a:t>
            </a:r>
          </a:p>
          <a:p>
            <a:pPr>
              <a:buFont typeface="Arial" panose="020B0604020202020204" pitchFamily="34" charset="0"/>
              <a:buChar char="•"/>
            </a:pPr>
            <a:r>
              <a:rPr lang="en-US" dirty="0"/>
              <a:t>Identify patients for whom screening and treatment of asymptomatic bacteriuria is recommended </a:t>
            </a:r>
          </a:p>
          <a:p>
            <a:pPr marL="0" indent="0">
              <a:buNone/>
            </a:pPr>
            <a:endParaRPr lang="en-US" dirty="0"/>
          </a:p>
        </p:txBody>
      </p:sp>
    </p:spTree>
    <p:extLst>
      <p:ext uri="{BB962C8B-B14F-4D97-AF65-F5344CB8AC3E}">
        <p14:creationId xmlns:p14="http://schemas.microsoft.com/office/powerpoint/2010/main" val="2309308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4391F-1FC8-428C-9881-8E9768660FD0}"/>
              </a:ext>
            </a:extLst>
          </p:cNvPr>
          <p:cNvSpPr>
            <a:spLocks noGrp="1"/>
          </p:cNvSpPr>
          <p:nvPr>
            <p:ph type="title"/>
          </p:nvPr>
        </p:nvSpPr>
        <p:spPr>
          <a:xfrm>
            <a:off x="1097280" y="286603"/>
            <a:ext cx="10058400" cy="1450757"/>
          </a:xfrm>
        </p:spPr>
        <p:txBody>
          <a:bodyPr/>
          <a:lstStyle/>
          <a:p>
            <a:r>
              <a:rPr lang="en-US" dirty="0"/>
              <a:t>Empiric Inpatient Treatment- MRSA </a:t>
            </a:r>
          </a:p>
        </p:txBody>
      </p:sp>
      <p:graphicFrame>
        <p:nvGraphicFramePr>
          <p:cNvPr id="6" name="Table 6">
            <a:extLst>
              <a:ext uri="{FF2B5EF4-FFF2-40B4-BE49-F238E27FC236}">
                <a16:creationId xmlns:a16="http://schemas.microsoft.com/office/drawing/2014/main" id="{D8ED59E1-3B16-40CF-8E9A-21360336AD9A}"/>
              </a:ext>
            </a:extLst>
          </p:cNvPr>
          <p:cNvGraphicFramePr>
            <a:graphicFrameLocks noGrp="1"/>
          </p:cNvGraphicFramePr>
          <p:nvPr>
            <p:extLst>
              <p:ext uri="{D42A27DB-BD31-4B8C-83A1-F6EECF244321}">
                <p14:modId xmlns:p14="http://schemas.microsoft.com/office/powerpoint/2010/main" val="1940044827"/>
              </p:ext>
            </p:extLst>
          </p:nvPr>
        </p:nvGraphicFramePr>
        <p:xfrm>
          <a:off x="1241583" y="1855261"/>
          <a:ext cx="9914097" cy="3964569"/>
        </p:xfrm>
        <a:graphic>
          <a:graphicData uri="http://schemas.openxmlformats.org/drawingml/2006/table">
            <a:tbl>
              <a:tblPr firstRow="1" bandRow="1">
                <a:tableStyleId>{F5AB1C69-6EDB-4FF4-983F-18BD219EF322}</a:tableStyleId>
              </a:tblPr>
              <a:tblGrid>
                <a:gridCol w="1463517">
                  <a:extLst>
                    <a:ext uri="{9D8B030D-6E8A-4147-A177-3AD203B41FA5}">
                      <a16:colId xmlns:a16="http://schemas.microsoft.com/office/drawing/2014/main" val="3305155971"/>
                    </a:ext>
                  </a:extLst>
                </a:gridCol>
                <a:gridCol w="3724275">
                  <a:extLst>
                    <a:ext uri="{9D8B030D-6E8A-4147-A177-3AD203B41FA5}">
                      <a16:colId xmlns:a16="http://schemas.microsoft.com/office/drawing/2014/main" val="2898380877"/>
                    </a:ext>
                  </a:extLst>
                </a:gridCol>
                <a:gridCol w="4726305">
                  <a:extLst>
                    <a:ext uri="{9D8B030D-6E8A-4147-A177-3AD203B41FA5}">
                      <a16:colId xmlns:a16="http://schemas.microsoft.com/office/drawing/2014/main" val="1975956992"/>
                    </a:ext>
                  </a:extLst>
                </a:gridCol>
              </a:tblGrid>
              <a:tr h="8476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Prior Respiratory Isolation of MRSA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Recent Hospitalization and Parenteral Antibiotics and Locally Validated Risk Factors for MRSA</a:t>
                      </a:r>
                    </a:p>
                  </a:txBody>
                  <a:tcPr/>
                </a:tc>
                <a:extLst>
                  <a:ext uri="{0D108BD9-81ED-4DB2-BD59-A6C34878D82A}">
                    <a16:rowId xmlns:a16="http://schemas.microsoft.com/office/drawing/2014/main" val="717537962"/>
                  </a:ext>
                </a:extLst>
              </a:tr>
              <a:tr h="1753841">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dirty="0" err="1"/>
                        <a:t>Nonsevere</a:t>
                      </a:r>
                      <a:r>
                        <a:rPr lang="en-US" sz="1800" b="1" dirty="0"/>
                        <a:t> pneumonia</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t>Add MRSA coverage (vancomycin or linezolid) and obtain cultures/nasal PCR to allow de-escalation or confirmation of need for continued therapy</a:t>
                      </a:r>
                    </a:p>
                  </a:txBody>
                  <a:tcPr/>
                </a:tc>
                <a:tc>
                  <a:txBody>
                    <a:bodyPr/>
                    <a:lstStyle/>
                    <a:p>
                      <a:pPr marL="0" indent="0">
                        <a:buFont typeface="Arial" panose="020B0604020202020204" pitchFamily="34" charset="0"/>
                        <a:buNone/>
                      </a:pPr>
                      <a:r>
                        <a:rPr lang="en-US" sz="1800" dirty="0"/>
                        <a:t>Obtain cultures but withhold MRSA coverage unless culture results are positive. If rapid nasal PCR is available, withhold additional empiric therapy against MRSA if rapid testing is negative or add coverage if PCR is positive and obtain cultures</a:t>
                      </a:r>
                    </a:p>
                  </a:txBody>
                  <a:tcPr/>
                </a:tc>
                <a:extLst>
                  <a:ext uri="{0D108BD9-81ED-4DB2-BD59-A6C34878D82A}">
                    <a16:rowId xmlns:a16="http://schemas.microsoft.com/office/drawing/2014/main" val="3449689421"/>
                  </a:ext>
                </a:extLst>
              </a:tr>
              <a:tr h="1296328">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dirty="0"/>
                        <a:t>Severe pneumonia</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t>Same as above</a:t>
                      </a:r>
                    </a:p>
                  </a:txBody>
                  <a:tcPr/>
                </a:tc>
                <a:tc>
                  <a:txBody>
                    <a:bodyPr/>
                    <a:lstStyle/>
                    <a:p>
                      <a:pPr marL="0" indent="0">
                        <a:buFont typeface="Arial" panose="020B0604020202020204" pitchFamily="34" charset="0"/>
                        <a:buNone/>
                      </a:pPr>
                      <a:r>
                        <a:rPr lang="en-US" sz="1800" dirty="0"/>
                        <a:t>Add MRSA coverage and obtain nasal PCR and cultures to allow de-escalation or confirmation of need for continued therapy</a:t>
                      </a:r>
                    </a:p>
                  </a:txBody>
                  <a:tcPr/>
                </a:tc>
                <a:extLst>
                  <a:ext uri="{0D108BD9-81ED-4DB2-BD59-A6C34878D82A}">
                    <a16:rowId xmlns:a16="http://schemas.microsoft.com/office/drawing/2014/main" val="1630000261"/>
                  </a:ext>
                </a:extLst>
              </a:tr>
            </a:tbl>
          </a:graphicData>
        </a:graphic>
      </p:graphicFrame>
      <p:sp>
        <p:nvSpPr>
          <p:cNvPr id="5" name="Rectangle 4"/>
          <p:cNvSpPr/>
          <p:nvPr/>
        </p:nvSpPr>
        <p:spPr>
          <a:xfrm>
            <a:off x="5669281" y="6428246"/>
            <a:ext cx="6522720" cy="369332"/>
          </a:xfrm>
          <a:prstGeom prst="rect">
            <a:avLst/>
          </a:prstGeom>
        </p:spPr>
        <p:txBody>
          <a:bodyPr wrap="square">
            <a:spAutoFit/>
          </a:bodyPr>
          <a:lstStyle/>
          <a:p>
            <a:pPr>
              <a:spcBef>
                <a:spcPts val="0"/>
              </a:spcBef>
              <a:spcAft>
                <a:spcPts val="0"/>
              </a:spcAft>
            </a:pPr>
            <a:r>
              <a:rPr lang="en-US" dirty="0" err="1">
                <a:solidFill>
                  <a:schemeClr val="bg1"/>
                </a:solidFill>
              </a:rPr>
              <a:t>Metlay</a:t>
            </a:r>
            <a:r>
              <a:rPr lang="en-US" dirty="0">
                <a:solidFill>
                  <a:schemeClr val="bg1"/>
                </a:solidFill>
              </a:rPr>
              <a:t> et al. </a:t>
            </a:r>
            <a:r>
              <a:rPr lang="en-US" i="1" dirty="0">
                <a:solidFill>
                  <a:schemeClr val="bg1"/>
                </a:solidFill>
              </a:rPr>
              <a:t>Am J </a:t>
            </a:r>
            <a:r>
              <a:rPr lang="en-US" i="1" dirty="0" err="1">
                <a:solidFill>
                  <a:schemeClr val="bg1"/>
                </a:solidFill>
              </a:rPr>
              <a:t>Respir</a:t>
            </a:r>
            <a:r>
              <a:rPr lang="en-US" i="1" dirty="0">
                <a:solidFill>
                  <a:schemeClr val="bg1"/>
                </a:solidFill>
              </a:rPr>
              <a:t> </a:t>
            </a:r>
            <a:r>
              <a:rPr lang="en-US" i="1" dirty="0" err="1">
                <a:solidFill>
                  <a:schemeClr val="bg1"/>
                </a:solidFill>
              </a:rPr>
              <a:t>Crit</a:t>
            </a:r>
            <a:r>
              <a:rPr lang="en-US" i="1" dirty="0">
                <a:solidFill>
                  <a:schemeClr val="bg1"/>
                </a:solidFill>
              </a:rPr>
              <a:t> Care Med</a:t>
            </a:r>
            <a:r>
              <a:rPr lang="en-US" dirty="0">
                <a:solidFill>
                  <a:schemeClr val="bg1"/>
                </a:solidFill>
              </a:rPr>
              <a:t>. 2019;200(7):e45–67.</a:t>
            </a:r>
            <a:endParaRPr lang="en-US" dirty="0">
              <a:solidFill>
                <a:schemeClr val="bg1"/>
              </a:solidFill>
              <a:effectLst/>
            </a:endParaRPr>
          </a:p>
        </p:txBody>
      </p:sp>
    </p:spTree>
    <p:extLst>
      <p:ext uri="{BB962C8B-B14F-4D97-AF65-F5344CB8AC3E}">
        <p14:creationId xmlns:p14="http://schemas.microsoft.com/office/powerpoint/2010/main" val="344113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4391F-1FC8-428C-9881-8E9768660FD0}"/>
              </a:ext>
            </a:extLst>
          </p:cNvPr>
          <p:cNvSpPr>
            <a:spLocks noGrp="1"/>
          </p:cNvSpPr>
          <p:nvPr>
            <p:ph type="title"/>
          </p:nvPr>
        </p:nvSpPr>
        <p:spPr>
          <a:xfrm>
            <a:off x="1097280" y="286603"/>
            <a:ext cx="10058400" cy="1450757"/>
          </a:xfrm>
        </p:spPr>
        <p:txBody>
          <a:bodyPr/>
          <a:lstStyle/>
          <a:p>
            <a:r>
              <a:rPr lang="en-US" dirty="0"/>
              <a:t>Empiric Inpatient Treatment- </a:t>
            </a:r>
            <a:r>
              <a:rPr lang="en-US" i="1" dirty="0"/>
              <a:t>P. aeruginosa</a:t>
            </a:r>
            <a:r>
              <a:rPr lang="en-US" dirty="0"/>
              <a:t>  </a:t>
            </a:r>
          </a:p>
        </p:txBody>
      </p:sp>
      <p:graphicFrame>
        <p:nvGraphicFramePr>
          <p:cNvPr id="6" name="Table 6">
            <a:extLst>
              <a:ext uri="{FF2B5EF4-FFF2-40B4-BE49-F238E27FC236}">
                <a16:creationId xmlns:a16="http://schemas.microsoft.com/office/drawing/2014/main" id="{D8ED59E1-3B16-40CF-8E9A-21360336AD9A}"/>
              </a:ext>
            </a:extLst>
          </p:cNvPr>
          <p:cNvGraphicFramePr>
            <a:graphicFrameLocks noGrp="1"/>
          </p:cNvGraphicFramePr>
          <p:nvPr>
            <p:extLst>
              <p:ext uri="{D42A27DB-BD31-4B8C-83A1-F6EECF244321}">
                <p14:modId xmlns:p14="http://schemas.microsoft.com/office/powerpoint/2010/main" val="2912417980"/>
              </p:ext>
            </p:extLst>
          </p:nvPr>
        </p:nvGraphicFramePr>
        <p:xfrm>
          <a:off x="1241582" y="1855259"/>
          <a:ext cx="9914099" cy="4306939"/>
        </p:xfrm>
        <a:graphic>
          <a:graphicData uri="http://schemas.openxmlformats.org/drawingml/2006/table">
            <a:tbl>
              <a:tblPr firstRow="1" bandRow="1">
                <a:tableStyleId>{21E4AEA4-8DFA-4A89-87EB-49C32662AFE0}</a:tableStyleId>
              </a:tblPr>
              <a:tblGrid>
                <a:gridCol w="1473043">
                  <a:extLst>
                    <a:ext uri="{9D8B030D-6E8A-4147-A177-3AD203B41FA5}">
                      <a16:colId xmlns:a16="http://schemas.microsoft.com/office/drawing/2014/main" val="3305155971"/>
                    </a:ext>
                  </a:extLst>
                </a:gridCol>
                <a:gridCol w="4572567">
                  <a:extLst>
                    <a:ext uri="{9D8B030D-6E8A-4147-A177-3AD203B41FA5}">
                      <a16:colId xmlns:a16="http://schemas.microsoft.com/office/drawing/2014/main" val="2416331883"/>
                    </a:ext>
                  </a:extLst>
                </a:gridCol>
                <a:gridCol w="3868489">
                  <a:extLst>
                    <a:ext uri="{9D8B030D-6E8A-4147-A177-3AD203B41FA5}">
                      <a16:colId xmlns:a16="http://schemas.microsoft.com/office/drawing/2014/main" val="3782458028"/>
                    </a:ext>
                  </a:extLst>
                </a:gridCol>
              </a:tblGrid>
              <a:tr h="5898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Prior Respiratory Isolation of </a:t>
                      </a:r>
                      <a:r>
                        <a:rPr lang="en-US" sz="1800" i="1" dirty="0"/>
                        <a:t>P. aeruginosa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Recent Hospitalization and Parenteral Antibiotics and Locally Validated Risk Factors for </a:t>
                      </a:r>
                      <a:r>
                        <a:rPr lang="en-US" sz="1800" i="1" dirty="0"/>
                        <a:t>P. aeruginosa</a:t>
                      </a:r>
                    </a:p>
                  </a:txBody>
                  <a:tcPr/>
                </a:tc>
                <a:extLst>
                  <a:ext uri="{0D108BD9-81ED-4DB2-BD59-A6C34878D82A}">
                    <a16:rowId xmlns:a16="http://schemas.microsoft.com/office/drawing/2014/main" val="717537962"/>
                  </a:ext>
                </a:extLst>
              </a:tr>
              <a:tr h="1412816">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dirty="0" err="1"/>
                        <a:t>Nonsevere</a:t>
                      </a:r>
                      <a:r>
                        <a:rPr lang="en-US" sz="1800" b="1" dirty="0"/>
                        <a:t> pneumonia</a:t>
                      </a:r>
                    </a:p>
                  </a:txBody>
                  <a:tcPr/>
                </a:tc>
                <a:tc>
                  <a:txBody>
                    <a:bodyPr/>
                    <a:lstStyle/>
                    <a:p>
                      <a:pPr marL="0" indent="0">
                        <a:buFont typeface="Arial" panose="020B0604020202020204" pitchFamily="34" charset="0"/>
                        <a:buNone/>
                      </a:pPr>
                      <a:r>
                        <a:rPr lang="en-US" sz="1800" dirty="0"/>
                        <a:t>Add coverage for </a:t>
                      </a:r>
                      <a:r>
                        <a:rPr lang="en-US" sz="1800" i="1" dirty="0"/>
                        <a:t>P. aeruginosa </a:t>
                      </a:r>
                      <a:r>
                        <a:rPr lang="en-US" sz="1800" dirty="0"/>
                        <a:t>(</a:t>
                      </a:r>
                      <a:r>
                        <a:rPr lang="en-US" dirty="0"/>
                        <a:t>piperacillin-tazobactam</a:t>
                      </a:r>
                      <a:r>
                        <a:rPr lang="en-US" sz="1800" dirty="0"/>
                        <a:t>, cefepime, ceftazidime, aztreonam, meropenem, or imipenem) and obtain cultures to allow de-escalation or confirmation of need for continued therapy</a:t>
                      </a:r>
                    </a:p>
                  </a:txBody>
                  <a:tcPr/>
                </a:tc>
                <a:tc>
                  <a:txBody>
                    <a:bodyPr/>
                    <a:lstStyle/>
                    <a:p>
                      <a:pPr marL="0" indent="0">
                        <a:buFont typeface="Arial" panose="020B0604020202020204" pitchFamily="34" charset="0"/>
                        <a:buNone/>
                      </a:pPr>
                      <a:r>
                        <a:rPr lang="en-US" sz="1800" dirty="0"/>
                        <a:t>Obtain cultures but initiate coverage for </a:t>
                      </a:r>
                      <a:r>
                        <a:rPr lang="en-US" sz="1800" i="1" dirty="0"/>
                        <a:t>P. aeruginosa </a:t>
                      </a:r>
                      <a:r>
                        <a:rPr lang="en-US" sz="1800" dirty="0"/>
                        <a:t>only if culture results are positive</a:t>
                      </a:r>
                    </a:p>
                  </a:txBody>
                  <a:tcPr/>
                </a:tc>
                <a:extLst>
                  <a:ext uri="{0D108BD9-81ED-4DB2-BD59-A6C34878D82A}">
                    <a16:rowId xmlns:a16="http://schemas.microsoft.com/office/drawing/2014/main" val="3449689421"/>
                  </a:ext>
                </a:extLst>
              </a:tr>
              <a:tr h="1380859">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dirty="0"/>
                        <a:t>Severe pneumonia</a:t>
                      </a:r>
                    </a:p>
                  </a:txBody>
                  <a:tcPr/>
                </a:tc>
                <a:tc>
                  <a:txBody>
                    <a:bodyPr/>
                    <a:lstStyle/>
                    <a:p>
                      <a:pPr marL="0" indent="0">
                        <a:buFont typeface="Arial" panose="020B0604020202020204" pitchFamily="34" charset="0"/>
                        <a:buNone/>
                      </a:pPr>
                      <a:r>
                        <a:rPr lang="en-US" sz="1800" dirty="0"/>
                        <a:t>Same as above</a:t>
                      </a:r>
                    </a:p>
                  </a:txBody>
                  <a:tcPr/>
                </a:tc>
                <a:tc>
                  <a:txBody>
                    <a:bodyPr/>
                    <a:lstStyle/>
                    <a:p>
                      <a:pPr marL="0" indent="0">
                        <a:buFont typeface="Arial" panose="020B0604020202020204" pitchFamily="34" charset="0"/>
                        <a:buNone/>
                      </a:pPr>
                      <a:r>
                        <a:rPr lang="en-US" sz="1800" dirty="0"/>
                        <a:t>Add coverage for </a:t>
                      </a:r>
                      <a:r>
                        <a:rPr lang="en-US" sz="1800" i="1" dirty="0"/>
                        <a:t>P. aeruginosa </a:t>
                      </a:r>
                      <a:r>
                        <a:rPr lang="en-US" sz="1800" dirty="0"/>
                        <a:t>and obtain cultures to allow de-escalation or confirmation of need for continued therapy</a:t>
                      </a:r>
                    </a:p>
                  </a:txBody>
                  <a:tcPr/>
                </a:tc>
                <a:extLst>
                  <a:ext uri="{0D108BD9-81ED-4DB2-BD59-A6C34878D82A}">
                    <a16:rowId xmlns:a16="http://schemas.microsoft.com/office/drawing/2014/main" val="1630000261"/>
                  </a:ext>
                </a:extLst>
              </a:tr>
            </a:tbl>
          </a:graphicData>
        </a:graphic>
      </p:graphicFrame>
      <p:sp>
        <p:nvSpPr>
          <p:cNvPr id="7" name="Rectangle 6"/>
          <p:cNvSpPr/>
          <p:nvPr/>
        </p:nvSpPr>
        <p:spPr>
          <a:xfrm>
            <a:off x="5669281" y="6428246"/>
            <a:ext cx="6522720" cy="369332"/>
          </a:xfrm>
          <a:prstGeom prst="rect">
            <a:avLst/>
          </a:prstGeom>
        </p:spPr>
        <p:txBody>
          <a:bodyPr wrap="square">
            <a:spAutoFit/>
          </a:bodyPr>
          <a:lstStyle/>
          <a:p>
            <a:pPr>
              <a:spcBef>
                <a:spcPts val="0"/>
              </a:spcBef>
              <a:spcAft>
                <a:spcPts val="0"/>
              </a:spcAft>
            </a:pPr>
            <a:r>
              <a:rPr lang="en-US" dirty="0" err="1">
                <a:solidFill>
                  <a:schemeClr val="bg1"/>
                </a:solidFill>
              </a:rPr>
              <a:t>Metlay</a:t>
            </a:r>
            <a:r>
              <a:rPr lang="en-US" dirty="0">
                <a:solidFill>
                  <a:schemeClr val="bg1"/>
                </a:solidFill>
              </a:rPr>
              <a:t> et al. </a:t>
            </a:r>
            <a:r>
              <a:rPr lang="en-US" i="1" dirty="0">
                <a:solidFill>
                  <a:schemeClr val="bg1"/>
                </a:solidFill>
              </a:rPr>
              <a:t>Am J </a:t>
            </a:r>
            <a:r>
              <a:rPr lang="en-US" i="1" dirty="0" err="1">
                <a:solidFill>
                  <a:schemeClr val="bg1"/>
                </a:solidFill>
              </a:rPr>
              <a:t>Respir</a:t>
            </a:r>
            <a:r>
              <a:rPr lang="en-US" i="1" dirty="0">
                <a:solidFill>
                  <a:schemeClr val="bg1"/>
                </a:solidFill>
              </a:rPr>
              <a:t> </a:t>
            </a:r>
            <a:r>
              <a:rPr lang="en-US" i="1" dirty="0" err="1">
                <a:solidFill>
                  <a:schemeClr val="bg1"/>
                </a:solidFill>
              </a:rPr>
              <a:t>Crit</a:t>
            </a:r>
            <a:r>
              <a:rPr lang="en-US" i="1" dirty="0">
                <a:solidFill>
                  <a:schemeClr val="bg1"/>
                </a:solidFill>
              </a:rPr>
              <a:t> Care Med</a:t>
            </a:r>
            <a:r>
              <a:rPr lang="en-US" dirty="0">
                <a:solidFill>
                  <a:schemeClr val="bg1"/>
                </a:solidFill>
              </a:rPr>
              <a:t>. 2019;200(7):e45–67.</a:t>
            </a:r>
            <a:endParaRPr lang="en-US" dirty="0">
              <a:solidFill>
                <a:schemeClr val="bg1"/>
              </a:solidFill>
              <a:effectLst/>
            </a:endParaRPr>
          </a:p>
        </p:txBody>
      </p:sp>
    </p:spTree>
    <p:extLst>
      <p:ext uri="{BB962C8B-B14F-4D97-AF65-F5344CB8AC3E}">
        <p14:creationId xmlns:p14="http://schemas.microsoft.com/office/powerpoint/2010/main" val="2935550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51664-5D42-4CA4-B484-670E8B2A4D2D}"/>
              </a:ext>
            </a:extLst>
          </p:cNvPr>
          <p:cNvSpPr>
            <a:spLocks noGrp="1"/>
          </p:cNvSpPr>
          <p:nvPr>
            <p:ph type="title"/>
          </p:nvPr>
        </p:nvSpPr>
        <p:spPr/>
        <p:txBody>
          <a:bodyPr/>
          <a:lstStyle/>
          <a:p>
            <a:r>
              <a:rPr lang="en-US" dirty="0"/>
              <a:t>De-escalation </a:t>
            </a:r>
          </a:p>
        </p:txBody>
      </p:sp>
      <p:graphicFrame>
        <p:nvGraphicFramePr>
          <p:cNvPr id="4" name="Content Placeholder 3">
            <a:extLst>
              <a:ext uri="{FF2B5EF4-FFF2-40B4-BE49-F238E27FC236}">
                <a16:creationId xmlns:a16="http://schemas.microsoft.com/office/drawing/2014/main" id="{3F6A8BAA-AEC9-452D-9836-89EB17619691}"/>
              </a:ext>
            </a:extLst>
          </p:cNvPr>
          <p:cNvGraphicFramePr>
            <a:graphicFrameLocks noGrp="1"/>
          </p:cNvGraphicFramePr>
          <p:nvPr>
            <p:ph idx="1"/>
            <p:extLst>
              <p:ext uri="{D42A27DB-BD31-4B8C-83A1-F6EECF244321}">
                <p14:modId xmlns:p14="http://schemas.microsoft.com/office/powerpoint/2010/main" val="62811706"/>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5669281" y="6428246"/>
            <a:ext cx="6522720" cy="369332"/>
          </a:xfrm>
          <a:prstGeom prst="rect">
            <a:avLst/>
          </a:prstGeom>
        </p:spPr>
        <p:txBody>
          <a:bodyPr wrap="square">
            <a:spAutoFit/>
          </a:bodyPr>
          <a:lstStyle/>
          <a:p>
            <a:pPr>
              <a:spcBef>
                <a:spcPts val="0"/>
              </a:spcBef>
              <a:spcAft>
                <a:spcPts val="0"/>
              </a:spcAft>
            </a:pPr>
            <a:r>
              <a:rPr lang="en-US" dirty="0" err="1">
                <a:solidFill>
                  <a:schemeClr val="bg1"/>
                </a:solidFill>
              </a:rPr>
              <a:t>Metlay</a:t>
            </a:r>
            <a:r>
              <a:rPr lang="en-US" dirty="0">
                <a:solidFill>
                  <a:schemeClr val="bg1"/>
                </a:solidFill>
              </a:rPr>
              <a:t> et al. </a:t>
            </a:r>
            <a:r>
              <a:rPr lang="en-US" i="1" dirty="0">
                <a:solidFill>
                  <a:schemeClr val="bg1"/>
                </a:solidFill>
              </a:rPr>
              <a:t>Am J </a:t>
            </a:r>
            <a:r>
              <a:rPr lang="en-US" i="1" dirty="0" err="1">
                <a:solidFill>
                  <a:schemeClr val="bg1"/>
                </a:solidFill>
              </a:rPr>
              <a:t>Respir</a:t>
            </a:r>
            <a:r>
              <a:rPr lang="en-US" i="1" dirty="0">
                <a:solidFill>
                  <a:schemeClr val="bg1"/>
                </a:solidFill>
              </a:rPr>
              <a:t> </a:t>
            </a:r>
            <a:r>
              <a:rPr lang="en-US" i="1" dirty="0" err="1">
                <a:solidFill>
                  <a:schemeClr val="bg1"/>
                </a:solidFill>
              </a:rPr>
              <a:t>Crit</a:t>
            </a:r>
            <a:r>
              <a:rPr lang="en-US" i="1" dirty="0">
                <a:solidFill>
                  <a:schemeClr val="bg1"/>
                </a:solidFill>
              </a:rPr>
              <a:t> Care Med</a:t>
            </a:r>
            <a:r>
              <a:rPr lang="en-US" dirty="0">
                <a:solidFill>
                  <a:schemeClr val="bg1"/>
                </a:solidFill>
              </a:rPr>
              <a:t>. 2019;200(7):e45–67.</a:t>
            </a:r>
            <a:endParaRPr lang="en-US" dirty="0">
              <a:solidFill>
                <a:schemeClr val="bg1"/>
              </a:solidFill>
              <a:effectLst/>
            </a:endParaRPr>
          </a:p>
        </p:txBody>
      </p:sp>
    </p:spTree>
    <p:extLst>
      <p:ext uri="{BB962C8B-B14F-4D97-AF65-F5344CB8AC3E}">
        <p14:creationId xmlns:p14="http://schemas.microsoft.com/office/powerpoint/2010/main" val="12135344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E38BF-7999-4C8C-8FF1-065DE2AC5042}"/>
              </a:ext>
            </a:extLst>
          </p:cNvPr>
          <p:cNvSpPr>
            <a:spLocks noGrp="1"/>
          </p:cNvSpPr>
          <p:nvPr>
            <p:ph type="title"/>
          </p:nvPr>
        </p:nvSpPr>
        <p:spPr/>
        <p:txBody>
          <a:bodyPr/>
          <a:lstStyle/>
          <a:p>
            <a:r>
              <a:rPr lang="en-US" dirty="0"/>
              <a:t>Imaging</a:t>
            </a:r>
          </a:p>
        </p:txBody>
      </p:sp>
      <p:sp>
        <p:nvSpPr>
          <p:cNvPr id="3" name="Content Placeholder 2">
            <a:extLst>
              <a:ext uri="{FF2B5EF4-FFF2-40B4-BE49-F238E27FC236}">
                <a16:creationId xmlns:a16="http://schemas.microsoft.com/office/drawing/2014/main" id="{438DB8DF-15D3-4FDC-8834-E68C872CD120}"/>
              </a:ext>
            </a:extLst>
          </p:cNvPr>
          <p:cNvSpPr>
            <a:spLocks noGrp="1"/>
          </p:cNvSpPr>
          <p:nvPr>
            <p:ph idx="1"/>
          </p:nvPr>
        </p:nvSpPr>
        <p:spPr>
          <a:xfrm>
            <a:off x="1097280" y="1845734"/>
            <a:ext cx="4998720" cy="4023360"/>
          </a:xfrm>
        </p:spPr>
        <p:txBody>
          <a:bodyPr>
            <a:normAutofit/>
          </a:bodyPr>
          <a:lstStyle/>
          <a:p>
            <a:r>
              <a:rPr lang="en-US" sz="2400" dirty="0"/>
              <a:t>In adults with CAP whose symptoms have resolved within 5 to 7 days, do NOT routinely obtain follow-up chest imaging</a:t>
            </a:r>
          </a:p>
          <a:p>
            <a:pPr lvl="1"/>
            <a:r>
              <a:rPr lang="en-US" sz="2400" dirty="0"/>
              <a:t>Positive yield from repeat imaging ranges from 0.2% to 5.0%</a:t>
            </a:r>
          </a:p>
        </p:txBody>
      </p:sp>
      <p:sp>
        <p:nvSpPr>
          <p:cNvPr id="5" name="Rectangle 4">
            <a:extLst>
              <a:ext uri="{FF2B5EF4-FFF2-40B4-BE49-F238E27FC236}">
                <a16:creationId xmlns:a16="http://schemas.microsoft.com/office/drawing/2014/main" id="{B43AF37F-DD6E-4B77-90F3-261C6DE20900}"/>
              </a:ext>
            </a:extLst>
          </p:cNvPr>
          <p:cNvSpPr/>
          <p:nvPr/>
        </p:nvSpPr>
        <p:spPr>
          <a:xfrm>
            <a:off x="7495155" y="6349154"/>
            <a:ext cx="4790094" cy="523220"/>
          </a:xfrm>
          <a:prstGeom prst="rect">
            <a:avLst/>
          </a:prstGeom>
        </p:spPr>
        <p:txBody>
          <a:bodyPr wrap="none">
            <a:spAutoFit/>
          </a:bodyPr>
          <a:lstStyle/>
          <a:p>
            <a:r>
              <a:rPr lang="en-US" sz="1400" dirty="0">
                <a:solidFill>
                  <a:schemeClr val="bg1"/>
                </a:solidFill>
              </a:rPr>
              <a:t>https://emedicine.medscape.com/article/360090-overview </a:t>
            </a:r>
          </a:p>
          <a:p>
            <a:endParaRPr lang="en-US" sz="1400" dirty="0">
              <a:solidFill>
                <a:schemeClr val="bg1"/>
              </a:solidFill>
            </a:endParaRPr>
          </a:p>
        </p:txBody>
      </p:sp>
      <p:pic>
        <p:nvPicPr>
          <p:cNvPr id="1026" name="Picture 2" descr="Image in a 49-year-old woman with pneumococcal pne">
            <a:extLst>
              <a:ext uri="{FF2B5EF4-FFF2-40B4-BE49-F238E27FC236}">
                <a16:creationId xmlns:a16="http://schemas.microsoft.com/office/drawing/2014/main" id="{8BEC995D-8BA0-48A9-9CC9-E88223C547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3650" y="2075762"/>
            <a:ext cx="4751070" cy="356330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207137" y="6564597"/>
            <a:ext cx="6522720" cy="307777"/>
          </a:xfrm>
          <a:prstGeom prst="rect">
            <a:avLst/>
          </a:prstGeom>
        </p:spPr>
        <p:txBody>
          <a:bodyPr wrap="square">
            <a:spAutoFit/>
          </a:bodyPr>
          <a:lstStyle/>
          <a:p>
            <a:pPr>
              <a:spcBef>
                <a:spcPts val="0"/>
              </a:spcBef>
              <a:spcAft>
                <a:spcPts val="0"/>
              </a:spcAft>
            </a:pPr>
            <a:r>
              <a:rPr lang="en-US" sz="1400" dirty="0" err="1">
                <a:solidFill>
                  <a:schemeClr val="bg1"/>
                </a:solidFill>
              </a:rPr>
              <a:t>Metlay</a:t>
            </a:r>
            <a:r>
              <a:rPr lang="en-US" sz="1400" dirty="0">
                <a:solidFill>
                  <a:schemeClr val="bg1"/>
                </a:solidFill>
              </a:rPr>
              <a:t> et al. </a:t>
            </a:r>
            <a:r>
              <a:rPr lang="en-US" sz="1400" i="1" dirty="0">
                <a:solidFill>
                  <a:schemeClr val="bg1"/>
                </a:solidFill>
              </a:rPr>
              <a:t>Am J </a:t>
            </a:r>
            <a:r>
              <a:rPr lang="en-US" sz="1400" i="1" dirty="0" err="1">
                <a:solidFill>
                  <a:schemeClr val="bg1"/>
                </a:solidFill>
              </a:rPr>
              <a:t>Respir</a:t>
            </a:r>
            <a:r>
              <a:rPr lang="en-US" sz="1400" i="1" dirty="0">
                <a:solidFill>
                  <a:schemeClr val="bg1"/>
                </a:solidFill>
              </a:rPr>
              <a:t> </a:t>
            </a:r>
            <a:r>
              <a:rPr lang="en-US" sz="1400" i="1" dirty="0" err="1">
                <a:solidFill>
                  <a:schemeClr val="bg1"/>
                </a:solidFill>
              </a:rPr>
              <a:t>Crit</a:t>
            </a:r>
            <a:r>
              <a:rPr lang="en-US" sz="1400" i="1" dirty="0">
                <a:solidFill>
                  <a:schemeClr val="bg1"/>
                </a:solidFill>
              </a:rPr>
              <a:t> Care Med</a:t>
            </a:r>
            <a:r>
              <a:rPr lang="en-US" sz="1400" dirty="0">
                <a:solidFill>
                  <a:schemeClr val="bg1"/>
                </a:solidFill>
              </a:rPr>
              <a:t>. 2019;200(7):e45–67.</a:t>
            </a:r>
            <a:endParaRPr lang="en-US" sz="1400" dirty="0">
              <a:solidFill>
                <a:schemeClr val="bg1"/>
              </a:solidFill>
              <a:effectLst/>
            </a:endParaRPr>
          </a:p>
        </p:txBody>
      </p:sp>
    </p:spTree>
    <p:extLst>
      <p:ext uri="{BB962C8B-B14F-4D97-AF65-F5344CB8AC3E}">
        <p14:creationId xmlns:p14="http://schemas.microsoft.com/office/powerpoint/2010/main" val="595649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1111D-3731-45AA-A1F2-A8CC8064CB06}"/>
              </a:ext>
            </a:extLst>
          </p:cNvPr>
          <p:cNvSpPr>
            <a:spLocks noGrp="1"/>
          </p:cNvSpPr>
          <p:nvPr>
            <p:ph type="title"/>
          </p:nvPr>
        </p:nvSpPr>
        <p:spPr/>
        <p:txBody>
          <a:bodyPr/>
          <a:lstStyle/>
          <a:p>
            <a:r>
              <a:rPr lang="en-US" dirty="0"/>
              <a:t>Duration</a:t>
            </a:r>
          </a:p>
        </p:txBody>
      </p:sp>
      <p:graphicFrame>
        <p:nvGraphicFramePr>
          <p:cNvPr id="5" name="Content Placeholder 4">
            <a:extLst>
              <a:ext uri="{FF2B5EF4-FFF2-40B4-BE49-F238E27FC236}">
                <a16:creationId xmlns:a16="http://schemas.microsoft.com/office/drawing/2014/main" id="{21160B0E-A434-422F-85F6-EFDFFFCD2DFA}"/>
              </a:ext>
            </a:extLst>
          </p:cNvPr>
          <p:cNvGraphicFramePr>
            <a:graphicFrameLocks noGrp="1"/>
          </p:cNvGraphicFramePr>
          <p:nvPr>
            <p:ph idx="1"/>
            <p:extLst>
              <p:ext uri="{D42A27DB-BD31-4B8C-83A1-F6EECF244321}">
                <p14:modId xmlns:p14="http://schemas.microsoft.com/office/powerpoint/2010/main" val="785477501"/>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5669281" y="6428246"/>
            <a:ext cx="6522720" cy="369332"/>
          </a:xfrm>
          <a:prstGeom prst="rect">
            <a:avLst/>
          </a:prstGeom>
        </p:spPr>
        <p:txBody>
          <a:bodyPr wrap="square">
            <a:spAutoFit/>
          </a:bodyPr>
          <a:lstStyle/>
          <a:p>
            <a:pPr>
              <a:spcBef>
                <a:spcPts val="0"/>
              </a:spcBef>
              <a:spcAft>
                <a:spcPts val="0"/>
              </a:spcAft>
            </a:pPr>
            <a:r>
              <a:rPr lang="en-US" dirty="0" err="1">
                <a:solidFill>
                  <a:schemeClr val="bg1"/>
                </a:solidFill>
              </a:rPr>
              <a:t>Metlay</a:t>
            </a:r>
            <a:r>
              <a:rPr lang="en-US" dirty="0">
                <a:solidFill>
                  <a:schemeClr val="bg1"/>
                </a:solidFill>
              </a:rPr>
              <a:t> et al. </a:t>
            </a:r>
            <a:r>
              <a:rPr lang="en-US" i="1" dirty="0">
                <a:solidFill>
                  <a:schemeClr val="bg1"/>
                </a:solidFill>
              </a:rPr>
              <a:t>Am J </a:t>
            </a:r>
            <a:r>
              <a:rPr lang="en-US" i="1" dirty="0" err="1">
                <a:solidFill>
                  <a:schemeClr val="bg1"/>
                </a:solidFill>
              </a:rPr>
              <a:t>Respir</a:t>
            </a:r>
            <a:r>
              <a:rPr lang="en-US" i="1" dirty="0">
                <a:solidFill>
                  <a:schemeClr val="bg1"/>
                </a:solidFill>
              </a:rPr>
              <a:t> </a:t>
            </a:r>
            <a:r>
              <a:rPr lang="en-US" i="1" dirty="0" err="1">
                <a:solidFill>
                  <a:schemeClr val="bg1"/>
                </a:solidFill>
              </a:rPr>
              <a:t>Crit</a:t>
            </a:r>
            <a:r>
              <a:rPr lang="en-US" i="1" dirty="0">
                <a:solidFill>
                  <a:schemeClr val="bg1"/>
                </a:solidFill>
              </a:rPr>
              <a:t> Care Med</a:t>
            </a:r>
            <a:r>
              <a:rPr lang="en-US" dirty="0">
                <a:solidFill>
                  <a:schemeClr val="bg1"/>
                </a:solidFill>
              </a:rPr>
              <a:t>. 2019;200(7):e45–67.</a:t>
            </a:r>
            <a:endParaRPr lang="en-US" dirty="0">
              <a:solidFill>
                <a:schemeClr val="bg1"/>
              </a:solidFill>
              <a:effectLst/>
            </a:endParaRPr>
          </a:p>
        </p:txBody>
      </p:sp>
    </p:spTree>
    <p:extLst>
      <p:ext uri="{BB962C8B-B14F-4D97-AF65-F5344CB8AC3E}">
        <p14:creationId xmlns:p14="http://schemas.microsoft.com/office/powerpoint/2010/main" val="1518420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A2F58-3FD1-4043-A73C-342F758CBCCB}"/>
              </a:ext>
            </a:extLst>
          </p:cNvPr>
          <p:cNvSpPr>
            <a:spLocks noGrp="1"/>
          </p:cNvSpPr>
          <p:nvPr>
            <p:ph type="title"/>
          </p:nvPr>
        </p:nvSpPr>
        <p:spPr>
          <a:prstGeom prst="rect">
            <a:avLst/>
          </a:prstGeom>
        </p:spPr>
        <p:txBody>
          <a:bodyPr anchor="b">
            <a:normAutofit/>
          </a:bodyPr>
          <a:lstStyle/>
          <a:p>
            <a:r>
              <a:rPr lang="en-US" sz="4800">
                <a:solidFill>
                  <a:schemeClr val="tx1">
                    <a:lumMod val="75000"/>
                    <a:lumOff val="25000"/>
                  </a:schemeClr>
                </a:solidFill>
              </a:rPr>
              <a:t>Aspiration Pneumonia </a:t>
            </a:r>
          </a:p>
        </p:txBody>
      </p:sp>
      <p:graphicFrame>
        <p:nvGraphicFramePr>
          <p:cNvPr id="12" name="Content Placeholder 11">
            <a:extLst>
              <a:ext uri="{FF2B5EF4-FFF2-40B4-BE49-F238E27FC236}">
                <a16:creationId xmlns:a16="http://schemas.microsoft.com/office/drawing/2014/main" id="{6EA2CF7B-0E8B-45F8-AF0F-652828B25505}"/>
              </a:ext>
            </a:extLst>
          </p:cNvPr>
          <p:cNvGraphicFramePr>
            <a:graphicFrameLocks noGrp="1"/>
          </p:cNvGraphicFramePr>
          <p:nvPr>
            <p:ph idx="1"/>
            <p:extLst>
              <p:ext uri="{D42A27DB-BD31-4B8C-83A1-F6EECF244321}">
                <p14:modId xmlns:p14="http://schemas.microsoft.com/office/powerpoint/2010/main" val="558133667"/>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5669281" y="6428246"/>
            <a:ext cx="6522720" cy="369332"/>
          </a:xfrm>
          <a:prstGeom prst="rect">
            <a:avLst/>
          </a:prstGeom>
        </p:spPr>
        <p:txBody>
          <a:bodyPr wrap="square">
            <a:spAutoFit/>
          </a:bodyPr>
          <a:lstStyle/>
          <a:p>
            <a:pPr>
              <a:spcBef>
                <a:spcPts val="0"/>
              </a:spcBef>
              <a:spcAft>
                <a:spcPts val="0"/>
              </a:spcAft>
            </a:pPr>
            <a:r>
              <a:rPr lang="en-US" dirty="0" err="1">
                <a:solidFill>
                  <a:schemeClr val="bg1"/>
                </a:solidFill>
              </a:rPr>
              <a:t>Metlay</a:t>
            </a:r>
            <a:r>
              <a:rPr lang="en-US" dirty="0">
                <a:solidFill>
                  <a:schemeClr val="bg1"/>
                </a:solidFill>
              </a:rPr>
              <a:t> et al. </a:t>
            </a:r>
            <a:r>
              <a:rPr lang="en-US" i="1" dirty="0">
                <a:solidFill>
                  <a:schemeClr val="bg1"/>
                </a:solidFill>
              </a:rPr>
              <a:t>Am J </a:t>
            </a:r>
            <a:r>
              <a:rPr lang="en-US" i="1" dirty="0" err="1">
                <a:solidFill>
                  <a:schemeClr val="bg1"/>
                </a:solidFill>
              </a:rPr>
              <a:t>Respir</a:t>
            </a:r>
            <a:r>
              <a:rPr lang="en-US" i="1" dirty="0">
                <a:solidFill>
                  <a:schemeClr val="bg1"/>
                </a:solidFill>
              </a:rPr>
              <a:t> </a:t>
            </a:r>
            <a:r>
              <a:rPr lang="en-US" i="1" dirty="0" err="1">
                <a:solidFill>
                  <a:schemeClr val="bg1"/>
                </a:solidFill>
              </a:rPr>
              <a:t>Crit</a:t>
            </a:r>
            <a:r>
              <a:rPr lang="en-US" i="1" dirty="0">
                <a:solidFill>
                  <a:schemeClr val="bg1"/>
                </a:solidFill>
              </a:rPr>
              <a:t> Care Med</a:t>
            </a:r>
            <a:r>
              <a:rPr lang="en-US" dirty="0">
                <a:solidFill>
                  <a:schemeClr val="bg1"/>
                </a:solidFill>
              </a:rPr>
              <a:t>. 2019;200(7):e45–67.</a:t>
            </a:r>
            <a:endParaRPr lang="en-US" dirty="0">
              <a:solidFill>
                <a:schemeClr val="bg1"/>
              </a:solidFill>
              <a:effectLst/>
            </a:endParaRPr>
          </a:p>
        </p:txBody>
      </p:sp>
    </p:spTree>
    <p:extLst>
      <p:ext uri="{BB962C8B-B14F-4D97-AF65-F5344CB8AC3E}">
        <p14:creationId xmlns:p14="http://schemas.microsoft.com/office/powerpoint/2010/main" val="28416878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74FDC-22EC-4F8E-80D1-C43947DF5B75}"/>
              </a:ext>
            </a:extLst>
          </p:cNvPr>
          <p:cNvSpPr>
            <a:spLocks noGrp="1"/>
          </p:cNvSpPr>
          <p:nvPr>
            <p:ph type="title"/>
          </p:nvPr>
        </p:nvSpPr>
        <p:spPr/>
        <p:txBody>
          <a:bodyPr/>
          <a:lstStyle/>
          <a:p>
            <a:r>
              <a:rPr lang="en-US" dirty="0"/>
              <a:t>Corticosteroids</a:t>
            </a:r>
          </a:p>
        </p:txBody>
      </p:sp>
      <p:graphicFrame>
        <p:nvGraphicFramePr>
          <p:cNvPr id="4" name="Content Placeholder 3">
            <a:extLst>
              <a:ext uri="{FF2B5EF4-FFF2-40B4-BE49-F238E27FC236}">
                <a16:creationId xmlns:a16="http://schemas.microsoft.com/office/drawing/2014/main" id="{C59FB2BD-B189-4BF7-9F14-A2CD885FA888}"/>
              </a:ext>
            </a:extLst>
          </p:cNvPr>
          <p:cNvGraphicFramePr>
            <a:graphicFrameLocks noGrp="1"/>
          </p:cNvGraphicFramePr>
          <p:nvPr>
            <p:ph idx="1"/>
            <p:extLst>
              <p:ext uri="{D42A27DB-BD31-4B8C-83A1-F6EECF244321}">
                <p14:modId xmlns:p14="http://schemas.microsoft.com/office/powerpoint/2010/main" val="1935577674"/>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5669281" y="6428246"/>
            <a:ext cx="6522720" cy="369332"/>
          </a:xfrm>
          <a:prstGeom prst="rect">
            <a:avLst/>
          </a:prstGeom>
        </p:spPr>
        <p:txBody>
          <a:bodyPr wrap="square">
            <a:spAutoFit/>
          </a:bodyPr>
          <a:lstStyle/>
          <a:p>
            <a:pPr>
              <a:spcBef>
                <a:spcPts val="0"/>
              </a:spcBef>
              <a:spcAft>
                <a:spcPts val="0"/>
              </a:spcAft>
            </a:pPr>
            <a:r>
              <a:rPr lang="en-US" dirty="0" err="1">
                <a:solidFill>
                  <a:schemeClr val="bg1"/>
                </a:solidFill>
              </a:rPr>
              <a:t>Metlay</a:t>
            </a:r>
            <a:r>
              <a:rPr lang="en-US" dirty="0">
                <a:solidFill>
                  <a:schemeClr val="bg1"/>
                </a:solidFill>
              </a:rPr>
              <a:t> et al. </a:t>
            </a:r>
            <a:r>
              <a:rPr lang="en-US" i="1" dirty="0">
                <a:solidFill>
                  <a:schemeClr val="bg1"/>
                </a:solidFill>
              </a:rPr>
              <a:t>Am J </a:t>
            </a:r>
            <a:r>
              <a:rPr lang="en-US" i="1" dirty="0" err="1">
                <a:solidFill>
                  <a:schemeClr val="bg1"/>
                </a:solidFill>
              </a:rPr>
              <a:t>Respir</a:t>
            </a:r>
            <a:r>
              <a:rPr lang="en-US" i="1" dirty="0">
                <a:solidFill>
                  <a:schemeClr val="bg1"/>
                </a:solidFill>
              </a:rPr>
              <a:t> </a:t>
            </a:r>
            <a:r>
              <a:rPr lang="en-US" i="1" dirty="0" err="1">
                <a:solidFill>
                  <a:schemeClr val="bg1"/>
                </a:solidFill>
              </a:rPr>
              <a:t>Crit</a:t>
            </a:r>
            <a:r>
              <a:rPr lang="en-US" i="1" dirty="0">
                <a:solidFill>
                  <a:schemeClr val="bg1"/>
                </a:solidFill>
              </a:rPr>
              <a:t> Care Med</a:t>
            </a:r>
            <a:r>
              <a:rPr lang="en-US" dirty="0">
                <a:solidFill>
                  <a:schemeClr val="bg1"/>
                </a:solidFill>
              </a:rPr>
              <a:t>. 2019;200(7):e45–67.</a:t>
            </a:r>
            <a:endParaRPr lang="en-US" dirty="0">
              <a:solidFill>
                <a:schemeClr val="bg1"/>
              </a:solidFill>
              <a:effectLst/>
            </a:endParaRPr>
          </a:p>
        </p:txBody>
      </p:sp>
    </p:spTree>
    <p:extLst>
      <p:ext uri="{BB962C8B-B14F-4D97-AF65-F5344CB8AC3E}">
        <p14:creationId xmlns:p14="http://schemas.microsoft.com/office/powerpoint/2010/main" val="3771537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A5360-8834-41AE-8850-0773BDE28CF9}"/>
              </a:ext>
            </a:extLst>
          </p:cNvPr>
          <p:cNvSpPr>
            <a:spLocks noGrp="1"/>
          </p:cNvSpPr>
          <p:nvPr>
            <p:ph type="title"/>
          </p:nvPr>
        </p:nvSpPr>
        <p:spPr/>
        <p:txBody>
          <a:bodyPr/>
          <a:lstStyle/>
          <a:p>
            <a:r>
              <a:rPr lang="en-US" dirty="0"/>
              <a:t>Influenza </a:t>
            </a:r>
          </a:p>
        </p:txBody>
      </p:sp>
      <p:graphicFrame>
        <p:nvGraphicFramePr>
          <p:cNvPr id="4" name="Content Placeholder 3">
            <a:extLst>
              <a:ext uri="{FF2B5EF4-FFF2-40B4-BE49-F238E27FC236}">
                <a16:creationId xmlns:a16="http://schemas.microsoft.com/office/drawing/2014/main" id="{84127A9D-F2AA-4337-9B90-79B063629C2C}"/>
              </a:ext>
            </a:extLst>
          </p:cNvPr>
          <p:cNvGraphicFramePr>
            <a:graphicFrameLocks noGrp="1"/>
          </p:cNvGraphicFramePr>
          <p:nvPr>
            <p:ph idx="1"/>
            <p:extLst>
              <p:ext uri="{D42A27DB-BD31-4B8C-83A1-F6EECF244321}">
                <p14:modId xmlns:p14="http://schemas.microsoft.com/office/powerpoint/2010/main" val="1331081453"/>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5669281" y="6428246"/>
            <a:ext cx="6522720" cy="369332"/>
          </a:xfrm>
          <a:prstGeom prst="rect">
            <a:avLst/>
          </a:prstGeom>
        </p:spPr>
        <p:txBody>
          <a:bodyPr wrap="square">
            <a:spAutoFit/>
          </a:bodyPr>
          <a:lstStyle/>
          <a:p>
            <a:pPr>
              <a:spcBef>
                <a:spcPts val="0"/>
              </a:spcBef>
              <a:spcAft>
                <a:spcPts val="0"/>
              </a:spcAft>
            </a:pPr>
            <a:r>
              <a:rPr lang="en-US" dirty="0" err="1">
                <a:solidFill>
                  <a:schemeClr val="bg1"/>
                </a:solidFill>
              </a:rPr>
              <a:t>Metlay</a:t>
            </a:r>
            <a:r>
              <a:rPr lang="en-US" dirty="0">
                <a:solidFill>
                  <a:schemeClr val="bg1"/>
                </a:solidFill>
              </a:rPr>
              <a:t> et al. </a:t>
            </a:r>
            <a:r>
              <a:rPr lang="en-US" i="1" dirty="0">
                <a:solidFill>
                  <a:schemeClr val="bg1"/>
                </a:solidFill>
              </a:rPr>
              <a:t>Am J </a:t>
            </a:r>
            <a:r>
              <a:rPr lang="en-US" i="1" dirty="0" err="1">
                <a:solidFill>
                  <a:schemeClr val="bg1"/>
                </a:solidFill>
              </a:rPr>
              <a:t>Respir</a:t>
            </a:r>
            <a:r>
              <a:rPr lang="en-US" i="1" dirty="0">
                <a:solidFill>
                  <a:schemeClr val="bg1"/>
                </a:solidFill>
              </a:rPr>
              <a:t> </a:t>
            </a:r>
            <a:r>
              <a:rPr lang="en-US" i="1" dirty="0" err="1">
                <a:solidFill>
                  <a:schemeClr val="bg1"/>
                </a:solidFill>
              </a:rPr>
              <a:t>Crit</a:t>
            </a:r>
            <a:r>
              <a:rPr lang="en-US" i="1" dirty="0">
                <a:solidFill>
                  <a:schemeClr val="bg1"/>
                </a:solidFill>
              </a:rPr>
              <a:t> Care Med</a:t>
            </a:r>
            <a:r>
              <a:rPr lang="en-US" dirty="0">
                <a:solidFill>
                  <a:schemeClr val="bg1"/>
                </a:solidFill>
              </a:rPr>
              <a:t>. 2019;200(7):e45–67.</a:t>
            </a:r>
            <a:endParaRPr lang="en-US" dirty="0">
              <a:solidFill>
                <a:schemeClr val="bg1"/>
              </a:solidFill>
              <a:effectLst/>
            </a:endParaRPr>
          </a:p>
        </p:txBody>
      </p:sp>
    </p:spTree>
    <p:extLst>
      <p:ext uri="{BB962C8B-B14F-4D97-AF65-F5344CB8AC3E}">
        <p14:creationId xmlns:p14="http://schemas.microsoft.com/office/powerpoint/2010/main" val="1747703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7A86">
            <a:alpha val="15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91DE5-8763-4E7D-900E-45A4BF678240}"/>
              </a:ext>
            </a:extLst>
          </p:cNvPr>
          <p:cNvSpPr>
            <a:spLocks noGrp="1"/>
          </p:cNvSpPr>
          <p:nvPr>
            <p:ph type="title"/>
          </p:nvPr>
        </p:nvSpPr>
        <p:spPr/>
        <p:txBody>
          <a:bodyPr/>
          <a:lstStyle/>
          <a:p>
            <a:r>
              <a:rPr lang="en-US" dirty="0"/>
              <a:t>Patient Case</a:t>
            </a:r>
          </a:p>
        </p:txBody>
      </p:sp>
      <p:sp>
        <p:nvSpPr>
          <p:cNvPr id="3" name="Content Placeholder 2">
            <a:extLst>
              <a:ext uri="{FF2B5EF4-FFF2-40B4-BE49-F238E27FC236}">
                <a16:creationId xmlns:a16="http://schemas.microsoft.com/office/drawing/2014/main" id="{ADA28984-0229-40A7-92B2-F40B2BCC4B76}"/>
              </a:ext>
            </a:extLst>
          </p:cNvPr>
          <p:cNvSpPr>
            <a:spLocks noGrp="1"/>
          </p:cNvSpPr>
          <p:nvPr>
            <p:ph idx="1"/>
          </p:nvPr>
        </p:nvSpPr>
        <p:spPr/>
        <p:txBody>
          <a:bodyPr>
            <a:normAutofit/>
          </a:bodyPr>
          <a:lstStyle/>
          <a:p>
            <a:r>
              <a:rPr lang="en-US" sz="2400" dirty="0"/>
              <a:t>JD is a 67-year-old male who presents to urgent care with clinical and radiographic evidence of CAP. He has no significant PMH and does not meet criteria for hospital admission. Of the following regimens, which would NOT be appropriate for empiric treatment of his CAP?</a:t>
            </a:r>
          </a:p>
          <a:p>
            <a:endParaRPr lang="en-US" sz="2400" dirty="0"/>
          </a:p>
          <a:p>
            <a:pPr marL="201168" lvl="1" indent="0">
              <a:buNone/>
            </a:pPr>
            <a:r>
              <a:rPr lang="en-US" sz="2400" b="1" dirty="0"/>
              <a:t>A) Amoxicillin PO 1 gram TID</a:t>
            </a:r>
          </a:p>
          <a:p>
            <a:pPr marL="201168" lvl="1" indent="0">
              <a:buNone/>
            </a:pPr>
            <a:r>
              <a:rPr lang="en-US" sz="2400" b="1" dirty="0"/>
              <a:t>B) Doxycycline PO 100 mg BID</a:t>
            </a:r>
          </a:p>
          <a:p>
            <a:pPr marL="201168" lvl="1" indent="0">
              <a:buNone/>
            </a:pPr>
            <a:r>
              <a:rPr lang="en-US" sz="2400" b="1" dirty="0"/>
              <a:t>C) Azithromycin PO 500 mg x 1 day, then 250 mg for 4 days</a:t>
            </a:r>
          </a:p>
          <a:p>
            <a:pPr marL="201168" lvl="1" indent="0">
              <a:buNone/>
            </a:pPr>
            <a:endParaRPr lang="en-US" sz="2400" b="1" dirty="0"/>
          </a:p>
          <a:p>
            <a:pPr marL="0" indent="0">
              <a:buNone/>
            </a:pPr>
            <a:endParaRPr lang="en-US" dirty="0"/>
          </a:p>
        </p:txBody>
      </p:sp>
    </p:spTree>
    <p:extLst>
      <p:ext uri="{BB962C8B-B14F-4D97-AF65-F5344CB8AC3E}">
        <p14:creationId xmlns:p14="http://schemas.microsoft.com/office/powerpoint/2010/main" val="40315896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7A86">
            <a:alpha val="15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91DE5-8763-4E7D-900E-45A4BF678240}"/>
              </a:ext>
            </a:extLst>
          </p:cNvPr>
          <p:cNvSpPr>
            <a:spLocks noGrp="1"/>
          </p:cNvSpPr>
          <p:nvPr>
            <p:ph type="title"/>
          </p:nvPr>
        </p:nvSpPr>
        <p:spPr/>
        <p:txBody>
          <a:bodyPr/>
          <a:lstStyle/>
          <a:p>
            <a:r>
              <a:rPr lang="en-US" dirty="0"/>
              <a:t>Patient Case</a:t>
            </a:r>
          </a:p>
        </p:txBody>
      </p:sp>
      <p:sp>
        <p:nvSpPr>
          <p:cNvPr id="3" name="Content Placeholder 2">
            <a:extLst>
              <a:ext uri="{FF2B5EF4-FFF2-40B4-BE49-F238E27FC236}">
                <a16:creationId xmlns:a16="http://schemas.microsoft.com/office/drawing/2014/main" id="{ADA28984-0229-40A7-92B2-F40B2BCC4B76}"/>
              </a:ext>
            </a:extLst>
          </p:cNvPr>
          <p:cNvSpPr>
            <a:spLocks noGrp="1"/>
          </p:cNvSpPr>
          <p:nvPr>
            <p:ph idx="1"/>
          </p:nvPr>
        </p:nvSpPr>
        <p:spPr/>
        <p:txBody>
          <a:bodyPr>
            <a:normAutofit/>
          </a:bodyPr>
          <a:lstStyle/>
          <a:p>
            <a:r>
              <a:rPr lang="en-US" sz="2400" dirty="0"/>
              <a:t>JD is a 67-year-old male who presents to urgent care with clinical and radiographic evidence of CAP. He has no significant PMH and does not meet criteria for hospital admission. Of the following regimens, which would NOT be appropriate for empiric treatment of his CAP?</a:t>
            </a:r>
          </a:p>
          <a:p>
            <a:endParaRPr lang="en-US" sz="2400" dirty="0"/>
          </a:p>
          <a:p>
            <a:pPr marL="201168" lvl="1" indent="0">
              <a:buNone/>
            </a:pPr>
            <a:r>
              <a:rPr lang="en-US" sz="2400" b="1" dirty="0"/>
              <a:t>A) Amoxicillin PO 1 gram TID</a:t>
            </a:r>
          </a:p>
          <a:p>
            <a:pPr marL="201168" lvl="1" indent="0">
              <a:buNone/>
            </a:pPr>
            <a:r>
              <a:rPr lang="en-US" sz="2400" b="1" dirty="0"/>
              <a:t>B) Doxycycline PO 100 mg BID</a:t>
            </a:r>
          </a:p>
          <a:p>
            <a:pPr marL="201168" lvl="1" indent="0">
              <a:buNone/>
            </a:pPr>
            <a:r>
              <a:rPr lang="en-US" sz="2400" b="1" dirty="0">
                <a:solidFill>
                  <a:srgbClr val="FF0000"/>
                </a:solidFill>
              </a:rPr>
              <a:t>C) Azithromycin PO 500 mg x 1 day, then 250 mg for 4 days</a:t>
            </a:r>
          </a:p>
          <a:p>
            <a:pPr marL="201168" lvl="1" indent="0">
              <a:buNone/>
            </a:pPr>
            <a:endParaRPr lang="en-US" sz="2400" b="1" dirty="0"/>
          </a:p>
          <a:p>
            <a:pPr marL="0" indent="0">
              <a:buNone/>
            </a:pPr>
            <a:endParaRPr lang="en-US" dirty="0"/>
          </a:p>
        </p:txBody>
      </p:sp>
    </p:spTree>
    <p:extLst>
      <p:ext uri="{BB962C8B-B14F-4D97-AF65-F5344CB8AC3E}">
        <p14:creationId xmlns:p14="http://schemas.microsoft.com/office/powerpoint/2010/main" val="4165841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79FE2-507B-471C-8E99-45E9EBA6768B}"/>
              </a:ext>
            </a:extLst>
          </p:cNvPr>
          <p:cNvSpPr>
            <a:spLocks noGrp="1"/>
          </p:cNvSpPr>
          <p:nvPr>
            <p:ph type="title"/>
          </p:nvPr>
        </p:nvSpPr>
        <p:spPr/>
        <p:txBody>
          <a:bodyPr/>
          <a:lstStyle/>
          <a:p>
            <a:r>
              <a:rPr lang="en-US" b="0" i="0" dirty="0">
                <a:solidFill>
                  <a:srgbClr val="000000"/>
                </a:solidFill>
                <a:effectLst/>
                <a:latin typeface="Calibri,Arial,Helvetica,sans-serif"/>
              </a:rPr>
              <a:t>Objectives for Technicians</a:t>
            </a:r>
            <a:endParaRPr lang="en-US" dirty="0"/>
          </a:p>
        </p:txBody>
      </p:sp>
      <p:sp>
        <p:nvSpPr>
          <p:cNvPr id="3" name="Content Placeholder 2">
            <a:extLst>
              <a:ext uri="{FF2B5EF4-FFF2-40B4-BE49-F238E27FC236}">
                <a16:creationId xmlns:a16="http://schemas.microsoft.com/office/drawing/2014/main" id="{C1093CF0-3790-4D74-9B25-B6D86BEC9230}"/>
              </a:ext>
            </a:extLst>
          </p:cNvPr>
          <p:cNvSpPr>
            <a:spLocks noGrp="1"/>
          </p:cNvSpPr>
          <p:nvPr>
            <p:ph idx="1"/>
          </p:nvPr>
        </p:nvSpPr>
        <p:spPr/>
        <p:txBody>
          <a:bodyPr>
            <a:normAutofit/>
          </a:bodyPr>
          <a:lstStyle/>
          <a:p>
            <a:pPr>
              <a:buFont typeface="Arial" panose="020B0604020202020204" pitchFamily="34" charset="0"/>
              <a:buChar char="•"/>
            </a:pPr>
            <a:r>
              <a:rPr lang="en-US" b="0" i="0" dirty="0">
                <a:solidFill>
                  <a:srgbClr val="000000"/>
                </a:solidFill>
                <a:effectLst/>
              </a:rPr>
              <a:t>Discuss updates to the ATS/IDSA CAP guidelines</a:t>
            </a:r>
          </a:p>
          <a:p>
            <a:pPr>
              <a:buFont typeface="Arial" panose="020B0604020202020204" pitchFamily="34" charset="0"/>
              <a:buChar char="•"/>
            </a:pPr>
            <a:r>
              <a:rPr lang="en-US" b="0" i="0" dirty="0">
                <a:solidFill>
                  <a:srgbClr val="000000"/>
                </a:solidFill>
                <a:effectLst/>
              </a:rPr>
              <a:t>List guideline-recommended empiric therapies for the outpatient treatment of CAP</a:t>
            </a:r>
          </a:p>
          <a:p>
            <a:pPr>
              <a:buFont typeface="Arial" panose="020B0604020202020204" pitchFamily="34" charset="0"/>
              <a:buChar char="•"/>
            </a:pPr>
            <a:r>
              <a:rPr lang="en-US" b="0" i="0" dirty="0">
                <a:solidFill>
                  <a:srgbClr val="000000"/>
                </a:solidFill>
                <a:effectLst/>
              </a:rPr>
              <a:t>Discuss updates to the IDSA Asymptomatic Bacteriuria Guidelines</a:t>
            </a:r>
          </a:p>
          <a:p>
            <a:pPr>
              <a:buFont typeface="Arial" panose="020B0604020202020204" pitchFamily="34" charset="0"/>
              <a:buChar char="•"/>
            </a:pPr>
            <a:r>
              <a:rPr lang="en-US" b="0" i="0" dirty="0">
                <a:solidFill>
                  <a:srgbClr val="000000"/>
                </a:solidFill>
                <a:effectLst/>
              </a:rPr>
              <a:t>List indications for screening and treatment of asymptomatic bacteriuria</a:t>
            </a:r>
          </a:p>
          <a:p>
            <a:endParaRPr lang="en-US" dirty="0"/>
          </a:p>
        </p:txBody>
      </p:sp>
    </p:spTree>
    <p:extLst>
      <p:ext uri="{BB962C8B-B14F-4D97-AF65-F5344CB8AC3E}">
        <p14:creationId xmlns:p14="http://schemas.microsoft.com/office/powerpoint/2010/main" val="22563364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B47A12E-11C8-418F-AFC3-9D36504AD7E4}"/>
              </a:ext>
            </a:extLst>
          </p:cNvPr>
          <p:cNvSpPr>
            <a:spLocks noGrp="1"/>
          </p:cNvSpPr>
          <p:nvPr>
            <p:ph type="title"/>
          </p:nvPr>
        </p:nvSpPr>
        <p:spPr>
          <a:xfrm>
            <a:off x="1097280" y="286603"/>
            <a:ext cx="10058400" cy="1450757"/>
          </a:xfrm>
        </p:spPr>
        <p:txBody>
          <a:bodyPr>
            <a:normAutofit/>
          </a:bodyPr>
          <a:lstStyle/>
          <a:p>
            <a:r>
              <a:rPr lang="en-US" sz="4000" dirty="0"/>
              <a:t>Summary of Differences between the 2019 and 2007 ATS/IDSA CAP Guidelines</a:t>
            </a:r>
          </a:p>
        </p:txBody>
      </p:sp>
      <p:sp>
        <p:nvSpPr>
          <p:cNvPr id="6" name="Content Placeholder 5">
            <a:extLst>
              <a:ext uri="{FF2B5EF4-FFF2-40B4-BE49-F238E27FC236}">
                <a16:creationId xmlns:a16="http://schemas.microsoft.com/office/drawing/2014/main" id="{109F857C-E8BB-4A9C-959E-1147ED017C0C}"/>
              </a:ext>
            </a:extLst>
          </p:cNvPr>
          <p:cNvSpPr>
            <a:spLocks noGrp="1"/>
          </p:cNvSpPr>
          <p:nvPr>
            <p:ph idx="1"/>
          </p:nvPr>
        </p:nvSpPr>
        <p:spPr/>
        <p:txBody>
          <a:bodyPr/>
          <a:lstStyle/>
          <a:p>
            <a:pPr marL="457200" indent="-457200">
              <a:buFont typeface="+mj-lt"/>
              <a:buAutoNum type="arabicParenR"/>
            </a:pPr>
            <a:r>
              <a:rPr lang="en-US" dirty="0"/>
              <a:t>Obtain sputum and blood cultures for severe CAP and for patients with risk factors or in those receiving empiric treatment for MRSA or </a:t>
            </a:r>
            <a:r>
              <a:rPr lang="en-US" i="1" dirty="0"/>
              <a:t>P. aeruginosa</a:t>
            </a:r>
          </a:p>
          <a:p>
            <a:pPr marL="457200" indent="-457200">
              <a:buFont typeface="+mj-lt"/>
              <a:buAutoNum type="arabicParenR"/>
            </a:pPr>
            <a:r>
              <a:rPr lang="en-US" dirty="0"/>
              <a:t>Macrolide monotherapy is now a conditional recommendation for outpatients based on resistance levels</a:t>
            </a:r>
          </a:p>
          <a:p>
            <a:pPr marL="457200" indent="-457200">
              <a:buFont typeface="+mj-lt"/>
              <a:buAutoNum type="arabicParenR"/>
            </a:pPr>
            <a:r>
              <a:rPr lang="en-US" dirty="0"/>
              <a:t>Abandon HCAP as an indication for broad spectrum antibiotics</a:t>
            </a:r>
          </a:p>
          <a:p>
            <a:pPr marL="457200" indent="-457200">
              <a:buFont typeface="+mj-lt"/>
              <a:buAutoNum type="arabicParenR"/>
            </a:pPr>
            <a:r>
              <a:rPr lang="en-US" dirty="0"/>
              <a:t>Stronger evidence for </a:t>
            </a:r>
            <a:r>
              <a:rPr lang="en-US" dirty="0">
                <a:sym typeface="Symbol" panose="05050102010706020507" pitchFamily="18" charset="2"/>
              </a:rPr>
              <a:t></a:t>
            </a:r>
            <a:r>
              <a:rPr lang="en-US" dirty="0"/>
              <a:t>-lactam/macrolide combination in severe CAP </a:t>
            </a:r>
          </a:p>
          <a:p>
            <a:pPr marL="457200" indent="-457200">
              <a:buFont typeface="+mj-lt"/>
              <a:buAutoNum type="arabicParenR"/>
            </a:pPr>
            <a:r>
              <a:rPr lang="en-US" dirty="0"/>
              <a:t>Procalcitonin not recommended to determine need for initial antimicrobial therapy </a:t>
            </a:r>
          </a:p>
          <a:p>
            <a:pPr marL="457200" indent="-457200">
              <a:buFont typeface="+mj-lt"/>
              <a:buAutoNum type="arabicParenR"/>
            </a:pPr>
            <a:r>
              <a:rPr lang="en-US" dirty="0"/>
              <a:t>Recommend against corticosteroid use, although it may be considered in patients with refractory septic shock</a:t>
            </a:r>
          </a:p>
          <a:p>
            <a:pPr marL="457200" indent="-457200">
              <a:buFont typeface="+mj-lt"/>
              <a:buAutoNum type="arabicParenR"/>
            </a:pPr>
            <a:r>
              <a:rPr lang="en-US" dirty="0"/>
              <a:t>Recommend against routine follow-up chest imaging</a:t>
            </a:r>
          </a:p>
          <a:p>
            <a:endParaRPr lang="en-US" dirty="0"/>
          </a:p>
        </p:txBody>
      </p:sp>
      <p:sp>
        <p:nvSpPr>
          <p:cNvPr id="7" name="Rectangle 6"/>
          <p:cNvSpPr/>
          <p:nvPr/>
        </p:nvSpPr>
        <p:spPr>
          <a:xfrm>
            <a:off x="5669281" y="6428246"/>
            <a:ext cx="6522720" cy="369332"/>
          </a:xfrm>
          <a:prstGeom prst="rect">
            <a:avLst/>
          </a:prstGeom>
        </p:spPr>
        <p:txBody>
          <a:bodyPr wrap="square">
            <a:spAutoFit/>
          </a:bodyPr>
          <a:lstStyle/>
          <a:p>
            <a:pPr>
              <a:spcBef>
                <a:spcPts val="0"/>
              </a:spcBef>
              <a:spcAft>
                <a:spcPts val="0"/>
              </a:spcAft>
            </a:pPr>
            <a:r>
              <a:rPr lang="en-US" dirty="0" err="1">
                <a:solidFill>
                  <a:schemeClr val="bg1"/>
                </a:solidFill>
              </a:rPr>
              <a:t>Metlay</a:t>
            </a:r>
            <a:r>
              <a:rPr lang="en-US" dirty="0">
                <a:solidFill>
                  <a:schemeClr val="bg1"/>
                </a:solidFill>
              </a:rPr>
              <a:t> et al. </a:t>
            </a:r>
            <a:r>
              <a:rPr lang="en-US" i="1" dirty="0">
                <a:solidFill>
                  <a:schemeClr val="bg1"/>
                </a:solidFill>
              </a:rPr>
              <a:t>Am J </a:t>
            </a:r>
            <a:r>
              <a:rPr lang="en-US" i="1" dirty="0" err="1">
                <a:solidFill>
                  <a:schemeClr val="bg1"/>
                </a:solidFill>
              </a:rPr>
              <a:t>Respir</a:t>
            </a:r>
            <a:r>
              <a:rPr lang="en-US" i="1" dirty="0">
                <a:solidFill>
                  <a:schemeClr val="bg1"/>
                </a:solidFill>
              </a:rPr>
              <a:t> </a:t>
            </a:r>
            <a:r>
              <a:rPr lang="en-US" i="1" dirty="0" err="1">
                <a:solidFill>
                  <a:schemeClr val="bg1"/>
                </a:solidFill>
              </a:rPr>
              <a:t>Crit</a:t>
            </a:r>
            <a:r>
              <a:rPr lang="en-US" i="1" dirty="0">
                <a:solidFill>
                  <a:schemeClr val="bg1"/>
                </a:solidFill>
              </a:rPr>
              <a:t> Care Med</a:t>
            </a:r>
            <a:r>
              <a:rPr lang="en-US" dirty="0">
                <a:solidFill>
                  <a:schemeClr val="bg1"/>
                </a:solidFill>
              </a:rPr>
              <a:t>. 2019;200(7):e45–67.</a:t>
            </a:r>
            <a:endParaRPr lang="en-US" dirty="0">
              <a:solidFill>
                <a:schemeClr val="bg1"/>
              </a:solidFill>
              <a:effectLst/>
            </a:endParaRPr>
          </a:p>
        </p:txBody>
      </p:sp>
    </p:spTree>
    <p:extLst>
      <p:ext uri="{BB962C8B-B14F-4D97-AF65-F5344CB8AC3E}">
        <p14:creationId xmlns:p14="http://schemas.microsoft.com/office/powerpoint/2010/main" val="361668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FC07CA-618B-4F04-9B55-6736F901BE8D}"/>
              </a:ext>
            </a:extLst>
          </p:cNvPr>
          <p:cNvSpPr>
            <a:spLocks noGrp="1"/>
          </p:cNvSpPr>
          <p:nvPr>
            <p:ph type="title"/>
          </p:nvPr>
        </p:nvSpPr>
        <p:spPr/>
        <p:txBody>
          <a:bodyPr/>
          <a:lstStyle/>
          <a:p>
            <a:r>
              <a:rPr lang="en-US" dirty="0"/>
              <a:t>2019 IDSA Asymptomatic Bacteriuria Guidelines</a:t>
            </a:r>
          </a:p>
        </p:txBody>
      </p:sp>
      <p:sp>
        <p:nvSpPr>
          <p:cNvPr id="5" name="Text Placeholder 4">
            <a:extLst>
              <a:ext uri="{FF2B5EF4-FFF2-40B4-BE49-F238E27FC236}">
                <a16:creationId xmlns:a16="http://schemas.microsoft.com/office/drawing/2014/main" id="{F145CB1B-CA87-4B3D-8DC9-0A3967C19C4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444171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7A86">
            <a:alpha val="15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91DE5-8763-4E7D-900E-45A4BF678240}"/>
              </a:ext>
            </a:extLst>
          </p:cNvPr>
          <p:cNvSpPr>
            <a:spLocks noGrp="1"/>
          </p:cNvSpPr>
          <p:nvPr>
            <p:ph type="title"/>
          </p:nvPr>
        </p:nvSpPr>
        <p:spPr/>
        <p:txBody>
          <a:bodyPr/>
          <a:lstStyle/>
          <a:p>
            <a:r>
              <a:rPr lang="en-US" dirty="0"/>
              <a:t>Patient Case</a:t>
            </a:r>
          </a:p>
        </p:txBody>
      </p:sp>
      <p:sp>
        <p:nvSpPr>
          <p:cNvPr id="3" name="Content Placeholder 2">
            <a:extLst>
              <a:ext uri="{FF2B5EF4-FFF2-40B4-BE49-F238E27FC236}">
                <a16:creationId xmlns:a16="http://schemas.microsoft.com/office/drawing/2014/main" id="{ADA28984-0229-40A7-92B2-F40B2BCC4B76}"/>
              </a:ext>
            </a:extLst>
          </p:cNvPr>
          <p:cNvSpPr>
            <a:spLocks noGrp="1"/>
          </p:cNvSpPr>
          <p:nvPr>
            <p:ph idx="1"/>
          </p:nvPr>
        </p:nvSpPr>
        <p:spPr/>
        <p:txBody>
          <a:bodyPr>
            <a:normAutofit/>
          </a:bodyPr>
          <a:lstStyle/>
          <a:p>
            <a:r>
              <a:rPr lang="en-US" sz="2400" dirty="0"/>
              <a:t>MC is a 72-year-old female who presents to the emergency room from a skilled nursing facility with altered mental status. She has been more lethargic over the past several days and “not her usual self” according to the skilled nursing facility staff. She does not meet SIRS criteria on admission. The team requests a urinalysis with the following results: </a:t>
            </a:r>
          </a:p>
          <a:p>
            <a:endParaRPr lang="en-US" sz="2400" b="1" dirty="0"/>
          </a:p>
          <a:p>
            <a:endParaRPr lang="en-US" sz="2400" b="1" dirty="0"/>
          </a:p>
          <a:p>
            <a:pPr marL="0" indent="0">
              <a:buNone/>
            </a:pPr>
            <a:endParaRPr lang="en-US" dirty="0"/>
          </a:p>
        </p:txBody>
      </p:sp>
      <p:graphicFrame>
        <p:nvGraphicFramePr>
          <p:cNvPr id="4" name="Table 4">
            <a:extLst>
              <a:ext uri="{FF2B5EF4-FFF2-40B4-BE49-F238E27FC236}">
                <a16:creationId xmlns:a16="http://schemas.microsoft.com/office/drawing/2014/main" id="{2DD01AE7-137A-407B-BA11-760CFDE81308}"/>
              </a:ext>
            </a:extLst>
          </p:cNvPr>
          <p:cNvGraphicFramePr>
            <a:graphicFrameLocks noGrp="1"/>
          </p:cNvGraphicFramePr>
          <p:nvPr>
            <p:extLst>
              <p:ext uri="{D42A27DB-BD31-4B8C-83A1-F6EECF244321}">
                <p14:modId xmlns:p14="http://schemas.microsoft.com/office/powerpoint/2010/main" val="3193676825"/>
              </p:ext>
            </p:extLst>
          </p:nvPr>
        </p:nvGraphicFramePr>
        <p:xfrm>
          <a:off x="1097280" y="3943139"/>
          <a:ext cx="9997440" cy="1171786"/>
        </p:xfrm>
        <a:graphic>
          <a:graphicData uri="http://schemas.openxmlformats.org/drawingml/2006/table">
            <a:tbl>
              <a:tblPr firstRow="1" bandRow="1">
                <a:tableStyleId>{5C22544A-7EE6-4342-B048-85BDC9FD1C3A}</a:tableStyleId>
              </a:tblPr>
              <a:tblGrid>
                <a:gridCol w="1999488">
                  <a:extLst>
                    <a:ext uri="{9D8B030D-6E8A-4147-A177-3AD203B41FA5}">
                      <a16:colId xmlns:a16="http://schemas.microsoft.com/office/drawing/2014/main" val="537498795"/>
                    </a:ext>
                  </a:extLst>
                </a:gridCol>
                <a:gridCol w="1999488">
                  <a:extLst>
                    <a:ext uri="{9D8B030D-6E8A-4147-A177-3AD203B41FA5}">
                      <a16:colId xmlns:a16="http://schemas.microsoft.com/office/drawing/2014/main" val="2665255974"/>
                    </a:ext>
                  </a:extLst>
                </a:gridCol>
                <a:gridCol w="1999488">
                  <a:extLst>
                    <a:ext uri="{9D8B030D-6E8A-4147-A177-3AD203B41FA5}">
                      <a16:colId xmlns:a16="http://schemas.microsoft.com/office/drawing/2014/main" val="1576918939"/>
                    </a:ext>
                  </a:extLst>
                </a:gridCol>
                <a:gridCol w="1999488">
                  <a:extLst>
                    <a:ext uri="{9D8B030D-6E8A-4147-A177-3AD203B41FA5}">
                      <a16:colId xmlns:a16="http://schemas.microsoft.com/office/drawing/2014/main" val="1784370906"/>
                    </a:ext>
                  </a:extLst>
                </a:gridCol>
                <a:gridCol w="1999488">
                  <a:extLst>
                    <a:ext uri="{9D8B030D-6E8A-4147-A177-3AD203B41FA5}">
                      <a16:colId xmlns:a16="http://schemas.microsoft.com/office/drawing/2014/main" val="2686602959"/>
                    </a:ext>
                  </a:extLst>
                </a:gridCol>
              </a:tblGrid>
              <a:tr h="741935">
                <a:tc>
                  <a:txBody>
                    <a:bodyPr/>
                    <a:lstStyle/>
                    <a:p>
                      <a:r>
                        <a:rPr lang="en-US" dirty="0"/>
                        <a:t>Bacteria</a:t>
                      </a:r>
                    </a:p>
                  </a:txBody>
                  <a:tcPr/>
                </a:tc>
                <a:tc>
                  <a:txBody>
                    <a:bodyPr/>
                    <a:lstStyle/>
                    <a:p>
                      <a:r>
                        <a:rPr lang="en-US" dirty="0"/>
                        <a:t>Leukocyte esterase</a:t>
                      </a:r>
                    </a:p>
                  </a:txBody>
                  <a:tcPr/>
                </a:tc>
                <a:tc>
                  <a:txBody>
                    <a:bodyPr/>
                    <a:lstStyle/>
                    <a:p>
                      <a:r>
                        <a:rPr lang="en-US" dirty="0"/>
                        <a:t>WBC</a:t>
                      </a:r>
                    </a:p>
                  </a:txBody>
                  <a:tcPr/>
                </a:tc>
                <a:tc>
                  <a:txBody>
                    <a:bodyPr/>
                    <a:lstStyle/>
                    <a:p>
                      <a:r>
                        <a:rPr lang="en-US" dirty="0"/>
                        <a:t>Nitrite</a:t>
                      </a:r>
                    </a:p>
                  </a:txBody>
                  <a:tcPr/>
                </a:tc>
                <a:tc>
                  <a:txBody>
                    <a:bodyPr/>
                    <a:lstStyle/>
                    <a:p>
                      <a:r>
                        <a:rPr lang="en-US" dirty="0"/>
                        <a:t>Epithelial cells</a:t>
                      </a:r>
                    </a:p>
                  </a:txBody>
                  <a:tcPr/>
                </a:tc>
                <a:extLst>
                  <a:ext uri="{0D108BD9-81ED-4DB2-BD59-A6C34878D82A}">
                    <a16:rowId xmlns:a16="http://schemas.microsoft.com/office/drawing/2014/main" val="1019442594"/>
                  </a:ext>
                </a:extLst>
              </a:tr>
              <a:tr h="429851">
                <a:tc>
                  <a:txBody>
                    <a:bodyPr/>
                    <a:lstStyle/>
                    <a:p>
                      <a:r>
                        <a:rPr lang="en-US" dirty="0"/>
                        <a:t>Many</a:t>
                      </a:r>
                    </a:p>
                  </a:txBody>
                  <a:tcPr/>
                </a:tc>
                <a:tc>
                  <a:txBody>
                    <a:bodyPr/>
                    <a:lstStyle/>
                    <a:p>
                      <a:r>
                        <a:rPr lang="en-US" dirty="0"/>
                        <a:t>Trace</a:t>
                      </a:r>
                    </a:p>
                  </a:txBody>
                  <a:tcPr/>
                </a:tc>
                <a:tc>
                  <a:txBody>
                    <a:bodyPr/>
                    <a:lstStyle/>
                    <a:p>
                      <a:r>
                        <a:rPr lang="en-US" dirty="0"/>
                        <a:t>7</a:t>
                      </a:r>
                    </a:p>
                  </a:txBody>
                  <a:tcPr/>
                </a:tc>
                <a:tc>
                  <a:txBody>
                    <a:bodyPr/>
                    <a:lstStyle/>
                    <a:p>
                      <a:r>
                        <a:rPr lang="en-US" dirty="0"/>
                        <a:t>Positive</a:t>
                      </a:r>
                    </a:p>
                  </a:txBody>
                  <a:tcPr/>
                </a:tc>
                <a:tc>
                  <a:txBody>
                    <a:bodyPr/>
                    <a:lstStyle/>
                    <a:p>
                      <a:r>
                        <a:rPr lang="en-US" dirty="0"/>
                        <a:t>3</a:t>
                      </a:r>
                    </a:p>
                  </a:txBody>
                  <a:tcPr/>
                </a:tc>
                <a:extLst>
                  <a:ext uri="{0D108BD9-81ED-4DB2-BD59-A6C34878D82A}">
                    <a16:rowId xmlns:a16="http://schemas.microsoft.com/office/drawing/2014/main" val="2030703658"/>
                  </a:ext>
                </a:extLst>
              </a:tr>
            </a:tbl>
          </a:graphicData>
        </a:graphic>
      </p:graphicFrame>
    </p:spTree>
    <p:extLst>
      <p:ext uri="{BB962C8B-B14F-4D97-AF65-F5344CB8AC3E}">
        <p14:creationId xmlns:p14="http://schemas.microsoft.com/office/powerpoint/2010/main" val="19813874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7A86">
            <a:alpha val="15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91DE5-8763-4E7D-900E-45A4BF678240}"/>
              </a:ext>
            </a:extLst>
          </p:cNvPr>
          <p:cNvSpPr>
            <a:spLocks noGrp="1"/>
          </p:cNvSpPr>
          <p:nvPr>
            <p:ph type="title"/>
          </p:nvPr>
        </p:nvSpPr>
        <p:spPr/>
        <p:txBody>
          <a:bodyPr/>
          <a:lstStyle/>
          <a:p>
            <a:r>
              <a:rPr lang="en-US" dirty="0"/>
              <a:t>Patient Case</a:t>
            </a:r>
          </a:p>
        </p:txBody>
      </p:sp>
      <p:sp>
        <p:nvSpPr>
          <p:cNvPr id="3" name="Content Placeholder 2">
            <a:extLst>
              <a:ext uri="{FF2B5EF4-FFF2-40B4-BE49-F238E27FC236}">
                <a16:creationId xmlns:a16="http://schemas.microsoft.com/office/drawing/2014/main" id="{ADA28984-0229-40A7-92B2-F40B2BCC4B76}"/>
              </a:ext>
            </a:extLst>
          </p:cNvPr>
          <p:cNvSpPr>
            <a:spLocks noGrp="1"/>
          </p:cNvSpPr>
          <p:nvPr>
            <p:ph idx="1"/>
          </p:nvPr>
        </p:nvSpPr>
        <p:spPr/>
        <p:txBody>
          <a:bodyPr>
            <a:normAutofit/>
          </a:bodyPr>
          <a:lstStyle/>
          <a:p>
            <a:r>
              <a:rPr lang="en-US" sz="2400" dirty="0"/>
              <a:t>MC is too altered to report if she is having any urinary symptoms. The team orders antibiotics for empiric treatment of a UTI. How do you proceed?</a:t>
            </a:r>
          </a:p>
          <a:p>
            <a:endParaRPr lang="en-US" sz="2400" b="1" dirty="0"/>
          </a:p>
          <a:p>
            <a:endParaRPr lang="en-US" sz="2400" b="1" dirty="0"/>
          </a:p>
          <a:p>
            <a:pPr marL="0" indent="0">
              <a:buNone/>
            </a:pPr>
            <a:endParaRPr lang="en-US" dirty="0"/>
          </a:p>
        </p:txBody>
      </p:sp>
    </p:spTree>
    <p:extLst>
      <p:ext uri="{BB962C8B-B14F-4D97-AF65-F5344CB8AC3E}">
        <p14:creationId xmlns:p14="http://schemas.microsoft.com/office/powerpoint/2010/main" val="12923659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055D7E-9943-46A1-BA7F-868710EFE599}"/>
              </a:ext>
            </a:extLst>
          </p:cNvPr>
          <p:cNvSpPr>
            <a:spLocks noGrp="1"/>
          </p:cNvSpPr>
          <p:nvPr>
            <p:ph type="title"/>
          </p:nvPr>
        </p:nvSpPr>
        <p:spPr/>
        <p:txBody>
          <a:bodyPr/>
          <a:lstStyle/>
          <a:p>
            <a:r>
              <a:rPr lang="en-US" dirty="0"/>
              <a:t>Asymptomatic Bacteriuria</a:t>
            </a:r>
          </a:p>
        </p:txBody>
      </p:sp>
      <p:sp>
        <p:nvSpPr>
          <p:cNvPr id="5" name="Content Placeholder 4">
            <a:extLst>
              <a:ext uri="{FF2B5EF4-FFF2-40B4-BE49-F238E27FC236}">
                <a16:creationId xmlns:a16="http://schemas.microsoft.com/office/drawing/2014/main" id="{C75A1625-E9EB-4F14-B105-1D370785FA44}"/>
              </a:ext>
            </a:extLst>
          </p:cNvPr>
          <p:cNvSpPr>
            <a:spLocks noGrp="1"/>
          </p:cNvSpPr>
          <p:nvPr>
            <p:ph idx="1"/>
          </p:nvPr>
        </p:nvSpPr>
        <p:spPr/>
        <p:txBody>
          <a:bodyPr/>
          <a:lstStyle/>
          <a:p>
            <a:pPr>
              <a:buFont typeface="Arial" panose="020B0604020202020204" pitchFamily="34" charset="0"/>
              <a:buChar char="•"/>
            </a:pPr>
            <a:r>
              <a:rPr lang="en-US" dirty="0"/>
              <a:t>Asymptomatic bacteriuria (ASB) is the presence of 1 or more species of bacteria growing in the urine at ≥10</a:t>
            </a:r>
            <a:r>
              <a:rPr lang="en-US" baseline="30000" dirty="0"/>
              <a:t>5</a:t>
            </a:r>
            <a:r>
              <a:rPr lang="en-US" dirty="0"/>
              <a:t> colony-forming units [CFU]/mL, irrespective of the presence of pyuria, in the absence of signs or symptoms attributable to urinary tract infection (UTI)</a:t>
            </a:r>
          </a:p>
          <a:p>
            <a:pPr>
              <a:buFont typeface="Arial" panose="020B0604020202020204" pitchFamily="34" charset="0"/>
              <a:buChar char="•"/>
            </a:pPr>
            <a:r>
              <a:rPr lang="en-US" dirty="0"/>
              <a:t>Common finding in some healthy female populations and in many women or men with abnormalities of the genitourinary tract that impair voiding</a:t>
            </a:r>
          </a:p>
          <a:p>
            <a:pPr>
              <a:buFont typeface="Arial" panose="020B0604020202020204" pitchFamily="34" charset="0"/>
              <a:buChar char="•"/>
            </a:pPr>
            <a:r>
              <a:rPr lang="en-US" dirty="0"/>
              <a:t>Classic symptoms of UTI include focal genitourinary symptoms such as urinary frequency, urgency, dysuria, and costovertebral angle tenderness </a:t>
            </a:r>
          </a:p>
        </p:txBody>
      </p:sp>
      <p:sp>
        <p:nvSpPr>
          <p:cNvPr id="2" name="Rectangle 1"/>
          <p:cNvSpPr/>
          <p:nvPr/>
        </p:nvSpPr>
        <p:spPr>
          <a:xfrm>
            <a:off x="4455622" y="6430478"/>
            <a:ext cx="7736378" cy="369332"/>
          </a:xfrm>
          <a:prstGeom prst="rect">
            <a:avLst/>
          </a:prstGeom>
        </p:spPr>
        <p:txBody>
          <a:bodyPr wrap="square">
            <a:spAutoFit/>
          </a:bodyPr>
          <a:lstStyle/>
          <a:p>
            <a:pPr algn="r"/>
            <a:r>
              <a:rPr lang="en-US" dirty="0">
                <a:solidFill>
                  <a:schemeClr val="bg1"/>
                </a:solidFill>
              </a:rPr>
              <a:t>Nicolle LE et al. </a:t>
            </a:r>
            <a:r>
              <a:rPr lang="en-US" i="1" dirty="0">
                <a:solidFill>
                  <a:schemeClr val="bg1"/>
                </a:solidFill>
              </a:rPr>
              <a:t>Clinical Infectious Diseases</a:t>
            </a:r>
            <a:r>
              <a:rPr lang="en-US" dirty="0">
                <a:solidFill>
                  <a:schemeClr val="bg1"/>
                </a:solidFill>
              </a:rPr>
              <a:t>. 2019;68(10):e83-e110 </a:t>
            </a:r>
            <a:endParaRPr lang="en-US" dirty="0">
              <a:solidFill>
                <a:schemeClr val="bg1"/>
              </a:solidFill>
              <a:effectLst/>
            </a:endParaRPr>
          </a:p>
        </p:txBody>
      </p:sp>
    </p:spTree>
    <p:extLst>
      <p:ext uri="{BB962C8B-B14F-4D97-AF65-F5344CB8AC3E}">
        <p14:creationId xmlns:p14="http://schemas.microsoft.com/office/powerpoint/2010/main" val="36974155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72F5B-82F4-4172-B332-AA8AA2C8CC15}"/>
              </a:ext>
            </a:extLst>
          </p:cNvPr>
          <p:cNvSpPr>
            <a:spLocks noGrp="1"/>
          </p:cNvSpPr>
          <p:nvPr>
            <p:ph type="title"/>
          </p:nvPr>
        </p:nvSpPr>
        <p:spPr/>
        <p:txBody>
          <a:bodyPr>
            <a:normAutofit/>
          </a:bodyPr>
          <a:lstStyle/>
          <a:p>
            <a:r>
              <a:rPr lang="en-US" sz="4000" dirty="0"/>
              <a:t>Prevalence of ASB for Different Populations </a:t>
            </a:r>
          </a:p>
        </p:txBody>
      </p:sp>
      <p:graphicFrame>
        <p:nvGraphicFramePr>
          <p:cNvPr id="4" name="Table 4">
            <a:extLst>
              <a:ext uri="{FF2B5EF4-FFF2-40B4-BE49-F238E27FC236}">
                <a16:creationId xmlns:a16="http://schemas.microsoft.com/office/drawing/2014/main" id="{D1236787-AE4B-4B31-BC49-089B8B244023}"/>
              </a:ext>
            </a:extLst>
          </p:cNvPr>
          <p:cNvGraphicFramePr>
            <a:graphicFrameLocks noGrp="1"/>
          </p:cNvGraphicFramePr>
          <p:nvPr>
            <p:ph idx="1"/>
            <p:extLst>
              <p:ext uri="{D42A27DB-BD31-4B8C-83A1-F6EECF244321}">
                <p14:modId xmlns:p14="http://schemas.microsoft.com/office/powerpoint/2010/main" val="914353255"/>
              </p:ext>
            </p:extLst>
          </p:nvPr>
        </p:nvGraphicFramePr>
        <p:xfrm>
          <a:off x="1096963" y="1846263"/>
          <a:ext cx="10228262" cy="4114800"/>
        </p:xfrm>
        <a:graphic>
          <a:graphicData uri="http://schemas.openxmlformats.org/drawingml/2006/table">
            <a:tbl>
              <a:tblPr firstRow="1" bandRow="1">
                <a:tableStyleId>{5C22544A-7EE6-4342-B048-85BDC9FD1C3A}</a:tableStyleId>
              </a:tblPr>
              <a:tblGrid>
                <a:gridCol w="3427412">
                  <a:extLst>
                    <a:ext uri="{9D8B030D-6E8A-4147-A177-3AD203B41FA5}">
                      <a16:colId xmlns:a16="http://schemas.microsoft.com/office/drawing/2014/main" val="1322287721"/>
                    </a:ext>
                  </a:extLst>
                </a:gridCol>
                <a:gridCol w="1297670">
                  <a:extLst>
                    <a:ext uri="{9D8B030D-6E8A-4147-A177-3AD203B41FA5}">
                      <a16:colId xmlns:a16="http://schemas.microsoft.com/office/drawing/2014/main" val="3795688659"/>
                    </a:ext>
                  </a:extLst>
                </a:gridCol>
                <a:gridCol w="3998230">
                  <a:extLst>
                    <a:ext uri="{9D8B030D-6E8A-4147-A177-3AD203B41FA5}">
                      <a16:colId xmlns:a16="http://schemas.microsoft.com/office/drawing/2014/main" val="4073007981"/>
                    </a:ext>
                  </a:extLst>
                </a:gridCol>
                <a:gridCol w="1504950">
                  <a:extLst>
                    <a:ext uri="{9D8B030D-6E8A-4147-A177-3AD203B41FA5}">
                      <a16:colId xmlns:a16="http://schemas.microsoft.com/office/drawing/2014/main" val="4137273781"/>
                    </a:ext>
                  </a:extLst>
                </a:gridCol>
              </a:tblGrid>
              <a:tr h="370840">
                <a:tc>
                  <a:txBody>
                    <a:bodyPr/>
                    <a:lstStyle/>
                    <a:p>
                      <a:r>
                        <a:rPr lang="en-US" sz="1600" dirty="0"/>
                        <a:t>Population</a:t>
                      </a:r>
                    </a:p>
                  </a:txBody>
                  <a:tcPr/>
                </a:tc>
                <a:tc>
                  <a:txBody>
                    <a:bodyPr/>
                    <a:lstStyle/>
                    <a:p>
                      <a:r>
                        <a:rPr lang="en-US" sz="1600" dirty="0"/>
                        <a:t>Prevalence (%)</a:t>
                      </a:r>
                    </a:p>
                  </a:txBody>
                  <a:tcPr/>
                </a:tc>
                <a:tc>
                  <a:txBody>
                    <a:bodyPr/>
                    <a:lstStyle/>
                    <a:p>
                      <a:r>
                        <a:rPr lang="en-US" sz="1600" dirty="0"/>
                        <a:t>Population</a:t>
                      </a:r>
                    </a:p>
                  </a:txBody>
                  <a:tcPr/>
                </a:tc>
                <a:tc>
                  <a:txBody>
                    <a:bodyPr/>
                    <a:lstStyle/>
                    <a:p>
                      <a:r>
                        <a:rPr lang="en-US" sz="1600" dirty="0"/>
                        <a:t>Prevalence (%)</a:t>
                      </a:r>
                    </a:p>
                  </a:txBody>
                  <a:tcPr/>
                </a:tc>
                <a:extLst>
                  <a:ext uri="{0D108BD9-81ED-4DB2-BD59-A6C34878D82A}">
                    <a16:rowId xmlns:a16="http://schemas.microsoft.com/office/drawing/2014/main" val="2205162700"/>
                  </a:ext>
                </a:extLst>
              </a:tr>
              <a:tr h="370840">
                <a:tc>
                  <a:txBody>
                    <a:bodyPr/>
                    <a:lstStyle/>
                    <a:p>
                      <a:r>
                        <a:rPr lang="en-US" sz="1600" b="1" i="0" u="none" strike="noStrike" kern="1200" baseline="0" dirty="0">
                          <a:solidFill>
                            <a:schemeClr val="dk1"/>
                          </a:solidFill>
                          <a:latin typeface="+mn-lt"/>
                          <a:ea typeface="+mn-ea"/>
                          <a:cs typeface="+mn-cs"/>
                        </a:rPr>
                        <a:t>Healthy Women </a:t>
                      </a:r>
                      <a:endParaRPr lang="en-US" sz="1600" b="0" i="0" u="none" strike="noStrike" kern="1200" baseline="0" dirty="0">
                        <a:solidFill>
                          <a:schemeClr val="dk1"/>
                        </a:solidFill>
                        <a:latin typeface="+mn-lt"/>
                        <a:ea typeface="+mn-ea"/>
                        <a:cs typeface="+mn-cs"/>
                      </a:endParaRPr>
                    </a:p>
                    <a:p>
                      <a:r>
                        <a:rPr lang="en-US" sz="1600" b="0" i="0" u="none" strike="noStrike" kern="1200" baseline="0" dirty="0">
                          <a:solidFill>
                            <a:schemeClr val="dk1"/>
                          </a:solidFill>
                          <a:latin typeface="+mn-lt"/>
                          <a:ea typeface="+mn-ea"/>
                          <a:cs typeface="+mn-cs"/>
                        </a:rPr>
                        <a:t>Premenopausal </a:t>
                      </a:r>
                    </a:p>
                    <a:p>
                      <a:r>
                        <a:rPr lang="en-US" sz="1600" b="0" i="0" u="none" strike="noStrike" kern="1200" baseline="0" dirty="0">
                          <a:solidFill>
                            <a:schemeClr val="dk1"/>
                          </a:solidFill>
                          <a:latin typeface="+mn-lt"/>
                          <a:ea typeface="+mn-ea"/>
                          <a:cs typeface="+mn-cs"/>
                        </a:rPr>
                        <a:t>Pregnant </a:t>
                      </a:r>
                    </a:p>
                    <a:p>
                      <a:r>
                        <a:rPr lang="en-US" sz="1600" b="0" i="0" u="none" strike="noStrike" kern="1200" baseline="0" dirty="0">
                          <a:solidFill>
                            <a:schemeClr val="dk1"/>
                          </a:solidFill>
                          <a:latin typeface="+mn-lt"/>
                          <a:ea typeface="+mn-ea"/>
                          <a:cs typeface="+mn-cs"/>
                        </a:rPr>
                        <a:t>Post-menopausal (50-70 </a:t>
                      </a:r>
                      <a:r>
                        <a:rPr lang="en-US" sz="1600" b="0" i="0" u="none" strike="noStrike" kern="1200" baseline="0" dirty="0" err="1">
                          <a:solidFill>
                            <a:schemeClr val="dk1"/>
                          </a:solidFill>
                          <a:latin typeface="+mn-lt"/>
                          <a:ea typeface="+mn-ea"/>
                          <a:cs typeface="+mn-cs"/>
                        </a:rPr>
                        <a:t>yrs</a:t>
                      </a:r>
                      <a:r>
                        <a:rPr lang="en-US" sz="1600" b="0" i="0" u="none" strike="noStrike" kern="1200" baseline="0" dirty="0">
                          <a:solidFill>
                            <a:schemeClr val="dk1"/>
                          </a:solidFill>
                          <a:latin typeface="+mn-lt"/>
                          <a:ea typeface="+mn-ea"/>
                          <a:cs typeface="+mn-cs"/>
                        </a:rPr>
                        <a:t>) </a:t>
                      </a:r>
                    </a:p>
                  </a:txBody>
                  <a:tcPr/>
                </a:tc>
                <a:tc>
                  <a:txBody>
                    <a:bodyPr/>
                    <a:lstStyle/>
                    <a:p>
                      <a:pPr algn="l"/>
                      <a:endParaRPr lang="en-US" sz="1600" dirty="0"/>
                    </a:p>
                    <a:p>
                      <a:pPr algn="l"/>
                      <a:r>
                        <a:rPr lang="en-US" sz="1600" dirty="0"/>
                        <a:t>1.0 – 5.0</a:t>
                      </a:r>
                    </a:p>
                    <a:p>
                      <a:pPr algn="l"/>
                      <a:r>
                        <a:rPr lang="en-US" sz="1600" dirty="0"/>
                        <a:t>1.9 – 9.5</a:t>
                      </a:r>
                    </a:p>
                    <a:p>
                      <a:pPr algn="l"/>
                      <a:r>
                        <a:rPr lang="en-US" sz="1600" dirty="0"/>
                        <a:t>2.8 – 8.6</a:t>
                      </a:r>
                    </a:p>
                  </a:txBody>
                  <a:tcPr/>
                </a:tc>
                <a:tc>
                  <a:txBody>
                    <a:bodyPr/>
                    <a:lstStyle/>
                    <a:p>
                      <a:r>
                        <a:rPr lang="en-US" sz="1600" b="1" i="0" u="none" strike="noStrike" kern="1200" baseline="0" dirty="0">
                          <a:solidFill>
                            <a:schemeClr val="dk1"/>
                          </a:solidFill>
                          <a:latin typeface="+mn-lt"/>
                          <a:ea typeface="+mn-ea"/>
                          <a:cs typeface="+mn-cs"/>
                        </a:rPr>
                        <a:t>Persons with kidney transplants </a:t>
                      </a:r>
                      <a:endParaRPr lang="en-US" sz="1600" b="0" i="0" u="none" strike="noStrike" kern="1200" baseline="0" dirty="0">
                        <a:solidFill>
                          <a:schemeClr val="dk1"/>
                        </a:solidFill>
                        <a:latin typeface="+mn-lt"/>
                        <a:ea typeface="+mn-ea"/>
                        <a:cs typeface="+mn-cs"/>
                      </a:endParaRPr>
                    </a:p>
                    <a:p>
                      <a:r>
                        <a:rPr lang="en-US" sz="1600" b="0" i="0" u="none" strike="noStrike" kern="1200" baseline="0" dirty="0">
                          <a:solidFill>
                            <a:schemeClr val="dk1"/>
                          </a:solidFill>
                          <a:latin typeface="+mn-lt"/>
                          <a:ea typeface="+mn-ea"/>
                          <a:cs typeface="+mn-cs"/>
                        </a:rPr>
                        <a:t>1st month post-transplant </a:t>
                      </a:r>
                    </a:p>
                    <a:p>
                      <a:r>
                        <a:rPr lang="en-US" sz="1600" b="0" i="0" u="none" strike="noStrike" kern="1200" baseline="0" dirty="0">
                          <a:solidFill>
                            <a:schemeClr val="dk1"/>
                          </a:solidFill>
                          <a:latin typeface="+mn-lt"/>
                          <a:ea typeface="+mn-ea"/>
                          <a:cs typeface="+mn-cs"/>
                        </a:rPr>
                        <a:t>1 mo. – 1 yr. post-transplant </a:t>
                      </a:r>
                    </a:p>
                    <a:p>
                      <a:r>
                        <a:rPr lang="en-US" sz="1600" b="0" i="0" u="none" strike="noStrike" kern="1200" baseline="0" dirty="0">
                          <a:solidFill>
                            <a:schemeClr val="dk1"/>
                          </a:solidFill>
                          <a:latin typeface="+mn-lt"/>
                          <a:ea typeface="+mn-ea"/>
                          <a:cs typeface="+mn-cs"/>
                        </a:rPr>
                        <a:t>&gt; 1 yr. post-transplant </a:t>
                      </a:r>
                    </a:p>
                  </a:txBody>
                  <a:tcPr/>
                </a:tc>
                <a:tc>
                  <a:txBody>
                    <a:bodyPr/>
                    <a:lstStyle/>
                    <a:p>
                      <a:pPr algn="l"/>
                      <a:endParaRPr lang="en-US" sz="1600" dirty="0"/>
                    </a:p>
                    <a:p>
                      <a:pPr algn="l"/>
                      <a:r>
                        <a:rPr lang="en-US" sz="1600" b="0" i="0" u="none" strike="noStrike" kern="1200" baseline="0" dirty="0">
                          <a:solidFill>
                            <a:schemeClr val="dk1"/>
                          </a:solidFill>
                          <a:latin typeface="+mn-lt"/>
                          <a:ea typeface="+mn-ea"/>
                          <a:cs typeface="+mn-cs"/>
                        </a:rPr>
                        <a:t>23 – 24 </a:t>
                      </a:r>
                    </a:p>
                    <a:p>
                      <a:pPr algn="l"/>
                      <a:r>
                        <a:rPr lang="en-US" sz="1600" b="0" i="0" u="none" strike="noStrike" kern="1200" baseline="0" dirty="0">
                          <a:solidFill>
                            <a:schemeClr val="dk1"/>
                          </a:solidFill>
                          <a:latin typeface="+mn-lt"/>
                          <a:ea typeface="+mn-ea"/>
                          <a:cs typeface="+mn-cs"/>
                        </a:rPr>
                        <a:t>10 – 17 </a:t>
                      </a:r>
                    </a:p>
                    <a:p>
                      <a:pPr algn="l"/>
                      <a:r>
                        <a:rPr lang="en-US" sz="1600" b="0" i="0" u="none" strike="noStrike" kern="1200" baseline="0" dirty="0">
                          <a:solidFill>
                            <a:schemeClr val="dk1"/>
                          </a:solidFill>
                          <a:latin typeface="+mn-lt"/>
                          <a:ea typeface="+mn-ea"/>
                          <a:cs typeface="+mn-cs"/>
                        </a:rPr>
                        <a:t>2 – 9 	</a:t>
                      </a:r>
                    </a:p>
                  </a:txBody>
                  <a:tcPr/>
                </a:tc>
                <a:extLst>
                  <a:ext uri="{0D108BD9-81ED-4DB2-BD59-A6C34878D82A}">
                    <a16:rowId xmlns:a16="http://schemas.microsoft.com/office/drawing/2014/main" val="2181789433"/>
                  </a:ext>
                </a:extLst>
              </a:tr>
              <a:tr h="370840">
                <a:tc>
                  <a:txBody>
                    <a:bodyPr/>
                    <a:lstStyle/>
                    <a:p>
                      <a:r>
                        <a:rPr lang="en-US" sz="1600" b="1" i="0" u="none" strike="noStrike" kern="1200" baseline="0" dirty="0">
                          <a:solidFill>
                            <a:schemeClr val="dk1"/>
                          </a:solidFill>
                          <a:latin typeface="+mn-lt"/>
                          <a:ea typeface="+mn-ea"/>
                          <a:cs typeface="+mn-cs"/>
                        </a:rPr>
                        <a:t>Persons with Diabetes </a:t>
                      </a:r>
                      <a:endParaRPr lang="en-US" sz="1600" b="0" i="0" u="none" strike="noStrike" kern="1200" baseline="0" dirty="0">
                        <a:solidFill>
                          <a:schemeClr val="dk1"/>
                        </a:solidFill>
                        <a:latin typeface="+mn-lt"/>
                        <a:ea typeface="+mn-ea"/>
                        <a:cs typeface="+mn-cs"/>
                      </a:endParaRPr>
                    </a:p>
                    <a:p>
                      <a:r>
                        <a:rPr lang="en-US" sz="1600" b="0" i="0" u="none" strike="noStrike" kern="1200" baseline="0" dirty="0">
                          <a:solidFill>
                            <a:schemeClr val="dk1"/>
                          </a:solidFill>
                          <a:latin typeface="+mn-lt"/>
                          <a:ea typeface="+mn-ea"/>
                          <a:cs typeface="+mn-cs"/>
                        </a:rPr>
                        <a:t>Women </a:t>
                      </a:r>
                    </a:p>
                    <a:p>
                      <a:r>
                        <a:rPr lang="en-US" sz="1600" b="0" i="0" u="none" strike="noStrike" kern="1200" baseline="0" dirty="0">
                          <a:solidFill>
                            <a:schemeClr val="dk1"/>
                          </a:solidFill>
                          <a:latin typeface="+mn-lt"/>
                          <a:ea typeface="+mn-ea"/>
                          <a:cs typeface="+mn-cs"/>
                        </a:rPr>
                        <a:t>Men 	</a:t>
                      </a:r>
                    </a:p>
                  </a:txBody>
                  <a:tcPr/>
                </a:tc>
                <a:tc>
                  <a:txBody>
                    <a:bodyPr/>
                    <a:lstStyle/>
                    <a:p>
                      <a:pPr algn="l"/>
                      <a:endParaRPr lang="en-US" sz="1600" b="0" i="0" u="none" strike="noStrike" kern="1200" baseline="0" dirty="0">
                        <a:solidFill>
                          <a:schemeClr val="dk1"/>
                        </a:solidFill>
                        <a:latin typeface="+mn-lt"/>
                        <a:ea typeface="+mn-ea"/>
                        <a:cs typeface="+mn-cs"/>
                      </a:endParaRPr>
                    </a:p>
                    <a:p>
                      <a:pPr algn="l"/>
                      <a:r>
                        <a:rPr lang="en-US" sz="1600" b="0" i="0" u="none" strike="noStrike" kern="1200" baseline="0" dirty="0">
                          <a:solidFill>
                            <a:schemeClr val="dk1"/>
                          </a:solidFill>
                          <a:latin typeface="+mn-lt"/>
                          <a:ea typeface="+mn-ea"/>
                          <a:cs typeface="+mn-cs"/>
                        </a:rPr>
                        <a:t>10.8 – 16 0.7 – 11	</a:t>
                      </a:r>
                    </a:p>
                  </a:txBody>
                  <a:tcPr/>
                </a:tc>
                <a:tc>
                  <a:txBody>
                    <a:bodyPr/>
                    <a:lstStyle/>
                    <a:p>
                      <a:r>
                        <a:rPr lang="en-US" sz="1600" b="1" i="0" u="none" strike="noStrike" kern="1200" baseline="0" dirty="0">
                          <a:solidFill>
                            <a:schemeClr val="dk1"/>
                          </a:solidFill>
                          <a:latin typeface="+mn-lt"/>
                          <a:ea typeface="+mn-ea"/>
                          <a:cs typeface="+mn-cs"/>
                        </a:rPr>
                        <a:t>Persons with spinal cord injuries </a:t>
                      </a:r>
                      <a:endParaRPr lang="en-US" sz="1600" b="0" i="0" u="none" strike="noStrike" kern="1200" baseline="0" dirty="0">
                        <a:solidFill>
                          <a:schemeClr val="dk1"/>
                        </a:solidFill>
                        <a:latin typeface="+mn-lt"/>
                        <a:ea typeface="+mn-ea"/>
                        <a:cs typeface="+mn-cs"/>
                      </a:endParaRPr>
                    </a:p>
                    <a:p>
                      <a:r>
                        <a:rPr lang="en-US" sz="1600" b="0" i="0" u="none" strike="noStrike" kern="1200" baseline="0" dirty="0">
                          <a:solidFill>
                            <a:schemeClr val="dk1"/>
                          </a:solidFill>
                          <a:latin typeface="+mn-lt"/>
                          <a:ea typeface="+mn-ea"/>
                          <a:cs typeface="+mn-cs"/>
                        </a:rPr>
                        <a:t>Intermittent catheter use </a:t>
                      </a:r>
                    </a:p>
                    <a:p>
                      <a:r>
                        <a:rPr lang="en-US" sz="1600" b="0" i="0" u="none" strike="noStrike" kern="1200" baseline="0" dirty="0" err="1">
                          <a:solidFill>
                            <a:schemeClr val="dk1"/>
                          </a:solidFill>
                          <a:latin typeface="+mn-lt"/>
                          <a:ea typeface="+mn-ea"/>
                          <a:cs typeface="+mn-cs"/>
                        </a:rPr>
                        <a:t>Sphincterectomy</a:t>
                      </a:r>
                      <a:r>
                        <a:rPr lang="en-US" sz="1600" b="0" i="0" u="none" strike="noStrike" kern="1200" baseline="0" dirty="0">
                          <a:solidFill>
                            <a:schemeClr val="dk1"/>
                          </a:solidFill>
                          <a:latin typeface="+mn-lt"/>
                          <a:ea typeface="+mn-ea"/>
                          <a:cs typeface="+mn-cs"/>
                        </a:rPr>
                        <a:t>/condom </a:t>
                      </a:r>
                      <a:r>
                        <a:rPr lang="en-US" sz="1600" b="0" i="0" u="none" strike="noStrike" kern="1200" baseline="0" dirty="0" err="1">
                          <a:solidFill>
                            <a:schemeClr val="dk1"/>
                          </a:solidFill>
                          <a:latin typeface="+mn-lt"/>
                          <a:ea typeface="+mn-ea"/>
                          <a:cs typeface="+mn-cs"/>
                        </a:rPr>
                        <a:t>cath</a:t>
                      </a:r>
                      <a:endParaRPr lang="en-US" sz="1600" b="0" i="0" u="none" strike="noStrike" kern="1200" baseline="0" dirty="0">
                        <a:solidFill>
                          <a:schemeClr val="dk1"/>
                        </a:solidFill>
                        <a:latin typeface="+mn-lt"/>
                        <a:ea typeface="+mn-ea"/>
                        <a:cs typeface="+mn-cs"/>
                      </a:endParaRPr>
                    </a:p>
                  </a:txBody>
                  <a:tcPr/>
                </a:tc>
                <a:tc>
                  <a:txBody>
                    <a:bodyPr/>
                    <a:lstStyle/>
                    <a:p>
                      <a:pPr algn="l"/>
                      <a:endParaRPr lang="en-US" sz="1600" dirty="0"/>
                    </a:p>
                    <a:p>
                      <a:pPr algn="l"/>
                      <a:r>
                        <a:rPr lang="en-US" sz="1600" b="0" i="0" u="none" strike="noStrike" kern="1200" baseline="0" dirty="0">
                          <a:solidFill>
                            <a:schemeClr val="dk1"/>
                          </a:solidFill>
                          <a:latin typeface="+mn-lt"/>
                          <a:ea typeface="+mn-ea"/>
                          <a:cs typeface="+mn-cs"/>
                        </a:rPr>
                        <a:t>23 – 69 </a:t>
                      </a:r>
                    </a:p>
                    <a:p>
                      <a:pPr algn="l"/>
                      <a:r>
                        <a:rPr lang="en-US" sz="1600" b="0" i="0" u="none" strike="noStrike" kern="1200" baseline="0" dirty="0">
                          <a:solidFill>
                            <a:schemeClr val="dk1"/>
                          </a:solidFill>
                          <a:latin typeface="+mn-lt"/>
                          <a:ea typeface="+mn-ea"/>
                          <a:cs typeface="+mn-cs"/>
                        </a:rPr>
                        <a:t>57 	</a:t>
                      </a:r>
                    </a:p>
                  </a:txBody>
                  <a:tcPr/>
                </a:tc>
                <a:extLst>
                  <a:ext uri="{0D108BD9-81ED-4DB2-BD59-A6C34878D82A}">
                    <a16:rowId xmlns:a16="http://schemas.microsoft.com/office/drawing/2014/main" val="840176166"/>
                  </a:ext>
                </a:extLst>
              </a:tr>
              <a:tr h="370840">
                <a:tc>
                  <a:txBody>
                    <a:bodyPr/>
                    <a:lstStyle/>
                    <a:p>
                      <a:r>
                        <a:rPr lang="en-US" sz="1600" b="1" i="0" u="none" strike="noStrike" kern="1200" baseline="0" dirty="0">
                          <a:solidFill>
                            <a:schemeClr val="dk1"/>
                          </a:solidFill>
                          <a:latin typeface="+mn-lt"/>
                          <a:ea typeface="+mn-ea"/>
                          <a:cs typeface="+mn-cs"/>
                        </a:rPr>
                        <a:t>Elderly persons from community </a:t>
                      </a:r>
                      <a:endParaRPr lang="en-US" sz="1600" b="0" i="0" u="none" strike="noStrike" kern="1200" baseline="0" dirty="0">
                        <a:solidFill>
                          <a:schemeClr val="dk1"/>
                        </a:solidFill>
                        <a:latin typeface="+mn-lt"/>
                        <a:ea typeface="+mn-ea"/>
                        <a:cs typeface="+mn-cs"/>
                      </a:endParaRPr>
                    </a:p>
                    <a:p>
                      <a:r>
                        <a:rPr lang="en-US" sz="1600" b="0" i="0" u="none" strike="noStrike" kern="1200" baseline="0" dirty="0">
                          <a:solidFill>
                            <a:schemeClr val="dk1"/>
                          </a:solidFill>
                          <a:latin typeface="+mn-lt"/>
                          <a:ea typeface="+mn-ea"/>
                          <a:cs typeface="+mn-cs"/>
                        </a:rPr>
                        <a:t>Women (≥ 70 </a:t>
                      </a:r>
                      <a:r>
                        <a:rPr lang="en-US" sz="1600" b="0" i="0" u="none" strike="noStrike" kern="1200" baseline="0" dirty="0" err="1">
                          <a:solidFill>
                            <a:schemeClr val="dk1"/>
                          </a:solidFill>
                          <a:latin typeface="+mn-lt"/>
                          <a:ea typeface="+mn-ea"/>
                          <a:cs typeface="+mn-cs"/>
                        </a:rPr>
                        <a:t>yrs</a:t>
                      </a:r>
                      <a:r>
                        <a:rPr lang="en-US" sz="1600" b="0" i="0" u="none" strike="noStrike" kern="1200" baseline="0" dirty="0">
                          <a:solidFill>
                            <a:schemeClr val="dk1"/>
                          </a:solidFill>
                          <a:latin typeface="+mn-lt"/>
                          <a:ea typeface="+mn-ea"/>
                          <a:cs typeface="+mn-cs"/>
                        </a:rPr>
                        <a:t>) </a:t>
                      </a:r>
                    </a:p>
                    <a:p>
                      <a:r>
                        <a:rPr lang="en-US" sz="1600" b="0" i="0" u="none" strike="noStrike" kern="1200" baseline="0" dirty="0">
                          <a:solidFill>
                            <a:schemeClr val="dk1"/>
                          </a:solidFill>
                          <a:latin typeface="+mn-lt"/>
                          <a:ea typeface="+mn-ea"/>
                          <a:cs typeface="+mn-cs"/>
                        </a:rPr>
                        <a:t>Men (≥ 70 </a:t>
                      </a:r>
                      <a:r>
                        <a:rPr lang="en-US" sz="1600" b="0" i="0" u="none" strike="noStrike" kern="1200" baseline="0" dirty="0" err="1">
                          <a:solidFill>
                            <a:schemeClr val="dk1"/>
                          </a:solidFill>
                          <a:latin typeface="+mn-lt"/>
                          <a:ea typeface="+mn-ea"/>
                          <a:cs typeface="+mn-cs"/>
                        </a:rPr>
                        <a:t>yrs</a:t>
                      </a:r>
                      <a:r>
                        <a:rPr lang="en-US" sz="1600" b="0" i="0" u="none" strike="noStrike" kern="1200" baseline="0" dirty="0">
                          <a:solidFill>
                            <a:schemeClr val="dk1"/>
                          </a:solidFill>
                          <a:latin typeface="+mn-lt"/>
                          <a:ea typeface="+mn-ea"/>
                          <a:cs typeface="+mn-cs"/>
                        </a:rPr>
                        <a:t>) 	</a:t>
                      </a:r>
                    </a:p>
                  </a:txBody>
                  <a:tcPr/>
                </a:tc>
                <a:tc>
                  <a:txBody>
                    <a:bodyPr/>
                    <a:lstStyle/>
                    <a:p>
                      <a:pPr algn="l"/>
                      <a:endParaRPr lang="en-US" sz="1600" dirty="0"/>
                    </a:p>
                    <a:p>
                      <a:pPr algn="l"/>
                      <a:r>
                        <a:rPr lang="en-US" sz="1600" b="0" i="0" u="none" strike="noStrike" kern="1200" baseline="0" dirty="0">
                          <a:solidFill>
                            <a:schemeClr val="dk1"/>
                          </a:solidFill>
                          <a:latin typeface="+mn-lt"/>
                          <a:ea typeface="+mn-ea"/>
                          <a:cs typeface="+mn-cs"/>
                        </a:rPr>
                        <a:t>10.8 – 16 </a:t>
                      </a:r>
                    </a:p>
                    <a:p>
                      <a:pPr algn="l"/>
                      <a:r>
                        <a:rPr lang="en-US" sz="1600" b="0" i="0" u="none" strike="noStrike" kern="1200" baseline="0" dirty="0">
                          <a:solidFill>
                            <a:schemeClr val="dk1"/>
                          </a:solidFill>
                          <a:latin typeface="+mn-lt"/>
                          <a:ea typeface="+mn-ea"/>
                          <a:cs typeface="+mn-cs"/>
                        </a:rPr>
                        <a:t>3.6 – 19 	</a:t>
                      </a:r>
                    </a:p>
                  </a:txBody>
                  <a:tcPr/>
                </a:tc>
                <a:tc>
                  <a:txBody>
                    <a:bodyPr/>
                    <a:lstStyle/>
                    <a:p>
                      <a:r>
                        <a:rPr lang="en-US" sz="1600" b="1" i="0" u="none" strike="noStrike" kern="1200" baseline="0" dirty="0">
                          <a:solidFill>
                            <a:schemeClr val="dk1"/>
                          </a:solidFill>
                          <a:latin typeface="+mn-lt"/>
                          <a:ea typeface="+mn-ea"/>
                          <a:cs typeface="+mn-cs"/>
                        </a:rPr>
                        <a:t>Persons with indwelling catheter </a:t>
                      </a:r>
                      <a:endParaRPr lang="en-US" sz="1600" b="0" i="0" u="none" strike="noStrike" kern="1200" baseline="0" dirty="0">
                        <a:solidFill>
                          <a:schemeClr val="dk1"/>
                        </a:solidFill>
                        <a:latin typeface="+mn-lt"/>
                        <a:ea typeface="+mn-ea"/>
                        <a:cs typeface="+mn-cs"/>
                      </a:endParaRPr>
                    </a:p>
                    <a:p>
                      <a:r>
                        <a:rPr lang="en-US" sz="1600" b="0" i="0" u="none" strike="noStrike" kern="1200" baseline="0" dirty="0">
                          <a:solidFill>
                            <a:schemeClr val="dk1"/>
                          </a:solidFill>
                          <a:latin typeface="+mn-lt"/>
                          <a:ea typeface="+mn-ea"/>
                          <a:cs typeface="+mn-cs"/>
                        </a:rPr>
                        <a:t>Short term (per catheter) </a:t>
                      </a:r>
                    </a:p>
                    <a:p>
                      <a:r>
                        <a:rPr lang="en-US" sz="1600" b="0" i="0" u="none" strike="noStrike" kern="1200" baseline="0" dirty="0">
                          <a:solidFill>
                            <a:schemeClr val="dk1"/>
                          </a:solidFill>
                          <a:latin typeface="+mn-lt"/>
                          <a:ea typeface="+mn-ea"/>
                          <a:cs typeface="+mn-cs"/>
                        </a:rPr>
                        <a:t>Long term 	</a:t>
                      </a:r>
                    </a:p>
                  </a:txBody>
                  <a:tcPr/>
                </a:tc>
                <a:tc>
                  <a:txBody>
                    <a:bodyPr/>
                    <a:lstStyle/>
                    <a:p>
                      <a:pPr algn="l"/>
                      <a:endParaRPr lang="en-US" sz="1600" dirty="0"/>
                    </a:p>
                    <a:p>
                      <a:pPr algn="l"/>
                      <a:r>
                        <a:rPr lang="en-US" sz="1600" b="0" i="0" u="none" strike="noStrike" kern="1200" baseline="0" dirty="0">
                          <a:solidFill>
                            <a:schemeClr val="dk1"/>
                          </a:solidFill>
                          <a:latin typeface="+mn-lt"/>
                          <a:ea typeface="+mn-ea"/>
                          <a:cs typeface="+mn-cs"/>
                        </a:rPr>
                        <a:t>3-5%/day </a:t>
                      </a:r>
                    </a:p>
                    <a:p>
                      <a:pPr algn="l"/>
                      <a:r>
                        <a:rPr lang="en-US" sz="1600" b="0" i="0" u="none" strike="noStrike" kern="1200" baseline="0" dirty="0">
                          <a:solidFill>
                            <a:schemeClr val="dk1"/>
                          </a:solidFill>
                          <a:latin typeface="+mn-lt"/>
                          <a:ea typeface="+mn-ea"/>
                          <a:cs typeface="+mn-cs"/>
                        </a:rPr>
                        <a:t>100 	</a:t>
                      </a:r>
                    </a:p>
                  </a:txBody>
                  <a:tcPr/>
                </a:tc>
                <a:extLst>
                  <a:ext uri="{0D108BD9-81ED-4DB2-BD59-A6C34878D82A}">
                    <a16:rowId xmlns:a16="http://schemas.microsoft.com/office/drawing/2014/main" val="1516551442"/>
                  </a:ext>
                </a:extLst>
              </a:tr>
              <a:tr h="370840">
                <a:tc>
                  <a:txBody>
                    <a:bodyPr/>
                    <a:lstStyle/>
                    <a:p>
                      <a:r>
                        <a:rPr lang="en-US" sz="1600" b="1" i="0" u="none" strike="noStrike" kern="1200" baseline="0" dirty="0">
                          <a:solidFill>
                            <a:schemeClr val="dk1"/>
                          </a:solidFill>
                          <a:latin typeface="+mn-lt"/>
                          <a:ea typeface="+mn-ea"/>
                          <a:cs typeface="+mn-cs"/>
                        </a:rPr>
                        <a:t>Elderly persons in LTCF </a:t>
                      </a:r>
                      <a:endParaRPr lang="en-US" sz="1600" b="0" i="0" u="none" strike="noStrike" kern="1200" baseline="0" dirty="0">
                        <a:solidFill>
                          <a:schemeClr val="dk1"/>
                        </a:solidFill>
                        <a:latin typeface="+mn-lt"/>
                        <a:ea typeface="+mn-ea"/>
                        <a:cs typeface="+mn-cs"/>
                      </a:endParaRPr>
                    </a:p>
                    <a:p>
                      <a:r>
                        <a:rPr lang="en-US" sz="1600" b="0" i="0" u="none" strike="noStrike" kern="1200" baseline="0" dirty="0">
                          <a:solidFill>
                            <a:schemeClr val="dk1"/>
                          </a:solidFill>
                          <a:latin typeface="+mn-lt"/>
                          <a:ea typeface="+mn-ea"/>
                          <a:cs typeface="+mn-cs"/>
                        </a:rPr>
                        <a:t>Women </a:t>
                      </a:r>
                    </a:p>
                    <a:p>
                      <a:r>
                        <a:rPr lang="en-US" sz="1600" b="0" i="0" u="none" strike="noStrike" kern="1200" baseline="0" dirty="0">
                          <a:solidFill>
                            <a:schemeClr val="dk1"/>
                          </a:solidFill>
                          <a:latin typeface="+mn-lt"/>
                          <a:ea typeface="+mn-ea"/>
                          <a:cs typeface="+mn-cs"/>
                        </a:rPr>
                        <a:t>Men 	</a:t>
                      </a:r>
                    </a:p>
                  </a:txBody>
                  <a:tcPr/>
                </a:tc>
                <a:tc>
                  <a:txBody>
                    <a:bodyPr/>
                    <a:lstStyle/>
                    <a:p>
                      <a:pPr algn="l"/>
                      <a:endParaRPr lang="en-US" sz="1600" dirty="0"/>
                    </a:p>
                    <a:p>
                      <a:pPr algn="l"/>
                      <a:r>
                        <a:rPr lang="en-US" sz="1600" b="0" i="0" u="none" strike="noStrike" kern="1200" baseline="0" dirty="0">
                          <a:solidFill>
                            <a:schemeClr val="dk1"/>
                          </a:solidFill>
                          <a:latin typeface="+mn-lt"/>
                          <a:ea typeface="+mn-ea"/>
                          <a:cs typeface="+mn-cs"/>
                        </a:rPr>
                        <a:t>25 – 50 </a:t>
                      </a:r>
                    </a:p>
                    <a:p>
                      <a:pPr algn="l"/>
                      <a:r>
                        <a:rPr lang="en-US" sz="1600" b="0" i="0" u="none" strike="noStrike" kern="1200" baseline="0" dirty="0">
                          <a:solidFill>
                            <a:schemeClr val="dk1"/>
                          </a:solidFill>
                          <a:latin typeface="+mn-lt"/>
                          <a:ea typeface="+mn-ea"/>
                          <a:cs typeface="+mn-cs"/>
                        </a:rPr>
                        <a:t>15 – 50 	</a:t>
                      </a:r>
                    </a:p>
                  </a:txBody>
                  <a:tcPr/>
                </a:tc>
                <a:tc>
                  <a:txBody>
                    <a:bodyPr/>
                    <a:lstStyle/>
                    <a:p>
                      <a:r>
                        <a:rPr lang="en-US" sz="1600" b="1" i="0" u="none" strike="noStrike" kern="1200" baseline="0" dirty="0">
                          <a:solidFill>
                            <a:schemeClr val="dk1"/>
                          </a:solidFill>
                          <a:latin typeface="+mn-lt"/>
                          <a:ea typeface="+mn-ea"/>
                          <a:cs typeface="+mn-cs"/>
                        </a:rPr>
                        <a:t>Children </a:t>
                      </a:r>
                      <a:endParaRPr lang="en-US" sz="1600" b="0" i="0" u="none" strike="noStrike" kern="1200" baseline="0" dirty="0">
                        <a:solidFill>
                          <a:schemeClr val="dk1"/>
                        </a:solidFill>
                        <a:latin typeface="+mn-lt"/>
                        <a:ea typeface="+mn-ea"/>
                        <a:cs typeface="+mn-cs"/>
                      </a:endParaRPr>
                    </a:p>
                    <a:p>
                      <a:r>
                        <a:rPr lang="en-US" sz="1600" b="0" i="0" u="none" strike="noStrike" kern="1200" baseline="0" dirty="0">
                          <a:solidFill>
                            <a:schemeClr val="dk1"/>
                          </a:solidFill>
                          <a:latin typeface="+mn-lt"/>
                          <a:ea typeface="+mn-ea"/>
                          <a:cs typeface="+mn-cs"/>
                        </a:rPr>
                        <a:t>Boys </a:t>
                      </a:r>
                    </a:p>
                    <a:p>
                      <a:r>
                        <a:rPr lang="en-US" sz="1600" b="0" i="0" u="none" strike="noStrike" kern="1200" baseline="0" dirty="0">
                          <a:solidFill>
                            <a:schemeClr val="dk1"/>
                          </a:solidFill>
                          <a:latin typeface="+mn-lt"/>
                          <a:ea typeface="+mn-ea"/>
                          <a:cs typeface="+mn-cs"/>
                        </a:rPr>
                        <a:t>Girls 	</a:t>
                      </a:r>
                    </a:p>
                  </a:txBody>
                  <a:tcPr/>
                </a:tc>
                <a:tc>
                  <a:txBody>
                    <a:bodyPr/>
                    <a:lstStyle/>
                    <a:p>
                      <a:pPr algn="l"/>
                      <a:endParaRPr lang="en-US" sz="1600" dirty="0"/>
                    </a:p>
                    <a:p>
                      <a:pPr algn="l"/>
                      <a:r>
                        <a:rPr lang="en-US" sz="1600" b="0" i="0" u="none" strike="noStrike" kern="1200" baseline="0" dirty="0">
                          <a:solidFill>
                            <a:schemeClr val="dk1"/>
                          </a:solidFill>
                          <a:latin typeface="+mn-lt"/>
                          <a:ea typeface="+mn-ea"/>
                          <a:cs typeface="+mn-cs"/>
                        </a:rPr>
                        <a:t>&lt; 1 </a:t>
                      </a:r>
                    </a:p>
                    <a:p>
                      <a:pPr algn="l"/>
                      <a:r>
                        <a:rPr lang="en-US" sz="1600" b="0" i="0" u="none" strike="noStrike" kern="1200" baseline="0" dirty="0">
                          <a:solidFill>
                            <a:schemeClr val="dk1"/>
                          </a:solidFill>
                          <a:latin typeface="+mn-lt"/>
                          <a:ea typeface="+mn-ea"/>
                          <a:cs typeface="+mn-cs"/>
                        </a:rPr>
                        <a:t>1 – 2 	</a:t>
                      </a:r>
                    </a:p>
                  </a:txBody>
                  <a:tcPr/>
                </a:tc>
                <a:extLst>
                  <a:ext uri="{0D108BD9-81ED-4DB2-BD59-A6C34878D82A}">
                    <a16:rowId xmlns:a16="http://schemas.microsoft.com/office/drawing/2014/main" val="1379881652"/>
                  </a:ext>
                </a:extLst>
              </a:tr>
            </a:tbl>
          </a:graphicData>
        </a:graphic>
      </p:graphicFrame>
      <p:sp>
        <p:nvSpPr>
          <p:cNvPr id="6" name="Rectangle 5"/>
          <p:cNvSpPr/>
          <p:nvPr/>
        </p:nvSpPr>
        <p:spPr>
          <a:xfrm>
            <a:off x="4455622" y="6430478"/>
            <a:ext cx="7736378" cy="369332"/>
          </a:xfrm>
          <a:prstGeom prst="rect">
            <a:avLst/>
          </a:prstGeom>
        </p:spPr>
        <p:txBody>
          <a:bodyPr wrap="square">
            <a:spAutoFit/>
          </a:bodyPr>
          <a:lstStyle/>
          <a:p>
            <a:pPr algn="r"/>
            <a:r>
              <a:rPr lang="en-US" dirty="0">
                <a:solidFill>
                  <a:schemeClr val="bg1"/>
                </a:solidFill>
              </a:rPr>
              <a:t>Nicolle LE et al. </a:t>
            </a:r>
            <a:r>
              <a:rPr lang="en-US" i="1" dirty="0">
                <a:solidFill>
                  <a:schemeClr val="bg1"/>
                </a:solidFill>
              </a:rPr>
              <a:t>Clinical Infectious Diseases</a:t>
            </a:r>
            <a:r>
              <a:rPr lang="en-US" dirty="0">
                <a:solidFill>
                  <a:schemeClr val="bg1"/>
                </a:solidFill>
              </a:rPr>
              <a:t>. 2019;68(10):e83-e110 </a:t>
            </a:r>
            <a:endParaRPr lang="en-US" dirty="0">
              <a:solidFill>
                <a:schemeClr val="bg1"/>
              </a:solidFill>
              <a:effectLst/>
            </a:endParaRPr>
          </a:p>
        </p:txBody>
      </p:sp>
    </p:spTree>
    <p:extLst>
      <p:ext uri="{BB962C8B-B14F-4D97-AF65-F5344CB8AC3E}">
        <p14:creationId xmlns:p14="http://schemas.microsoft.com/office/powerpoint/2010/main" val="35096997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954BA-1AFD-42D3-ABF5-2CE717B459D8}"/>
              </a:ext>
            </a:extLst>
          </p:cNvPr>
          <p:cNvSpPr>
            <a:spLocks noGrp="1"/>
          </p:cNvSpPr>
          <p:nvPr>
            <p:ph type="title"/>
          </p:nvPr>
        </p:nvSpPr>
        <p:spPr/>
        <p:txBody>
          <a:bodyPr/>
          <a:lstStyle/>
          <a:p>
            <a:r>
              <a:rPr lang="en-US" dirty="0"/>
              <a:t>Who Should NOT Be Screened for ABS?</a:t>
            </a:r>
          </a:p>
        </p:txBody>
      </p:sp>
      <p:sp>
        <p:nvSpPr>
          <p:cNvPr id="3" name="Content Placeholder 2">
            <a:extLst>
              <a:ext uri="{FF2B5EF4-FFF2-40B4-BE49-F238E27FC236}">
                <a16:creationId xmlns:a16="http://schemas.microsoft.com/office/drawing/2014/main" id="{A1240993-454B-41BC-B712-6F7BC69450D2}"/>
              </a:ext>
            </a:extLst>
          </p:cNvPr>
          <p:cNvSpPr>
            <a:spLocks noGrp="1"/>
          </p:cNvSpPr>
          <p:nvPr>
            <p:ph sz="half" idx="1"/>
          </p:nvPr>
        </p:nvSpPr>
        <p:spPr/>
        <p:txBody>
          <a:bodyPr>
            <a:normAutofit fontScale="92500" lnSpcReduction="10000"/>
          </a:bodyPr>
          <a:lstStyle/>
          <a:p>
            <a:pPr>
              <a:buFont typeface="Arial" panose="020B0604020202020204" pitchFamily="34" charset="0"/>
              <a:buChar char="•"/>
            </a:pPr>
            <a:r>
              <a:rPr lang="en-US" dirty="0"/>
              <a:t>Infants and children</a:t>
            </a:r>
          </a:p>
          <a:p>
            <a:pPr>
              <a:buFont typeface="Arial" panose="020B0604020202020204" pitchFamily="34" charset="0"/>
              <a:buChar char="•"/>
            </a:pPr>
            <a:r>
              <a:rPr lang="en-US" dirty="0"/>
              <a:t>Healthy premenopausal, nonpregnant women or healthy postmenopausal women</a:t>
            </a:r>
          </a:p>
          <a:p>
            <a:pPr>
              <a:buFont typeface="Arial" panose="020B0604020202020204" pitchFamily="34" charset="0"/>
              <a:buChar char="•"/>
            </a:pPr>
            <a:r>
              <a:rPr lang="en-US" dirty="0"/>
              <a:t>Older, community-dwelling persons who are functionally impaired</a:t>
            </a:r>
          </a:p>
          <a:p>
            <a:pPr>
              <a:buFont typeface="Arial" panose="020B0604020202020204" pitchFamily="34" charset="0"/>
              <a:buChar char="•"/>
            </a:pPr>
            <a:r>
              <a:rPr lang="en-US" dirty="0"/>
              <a:t>Older persons residing in long-term care facilities</a:t>
            </a:r>
          </a:p>
          <a:p>
            <a:pPr>
              <a:buFont typeface="Arial" panose="020B0604020202020204" pitchFamily="34" charset="0"/>
              <a:buChar char="•"/>
            </a:pPr>
            <a:r>
              <a:rPr lang="en-US" dirty="0"/>
              <a:t>Patients with diabetes</a:t>
            </a:r>
          </a:p>
          <a:p>
            <a:pPr>
              <a:buFont typeface="Arial" panose="020B0604020202020204" pitchFamily="34" charset="0"/>
              <a:buChar char="•"/>
            </a:pPr>
            <a:r>
              <a:rPr lang="en-US" dirty="0"/>
              <a:t>Renal transplant recipients who have had renal transplant surgery &gt;1 month prior</a:t>
            </a:r>
          </a:p>
          <a:p>
            <a:pPr>
              <a:buFont typeface="Arial" panose="020B0604020202020204" pitchFamily="34" charset="0"/>
              <a:buChar char="•"/>
            </a:pPr>
            <a:r>
              <a:rPr lang="en-US" dirty="0"/>
              <a:t>Patients with nonrenal solid organ transplant</a:t>
            </a:r>
          </a:p>
        </p:txBody>
      </p:sp>
      <p:sp>
        <p:nvSpPr>
          <p:cNvPr id="4" name="Content Placeholder 3">
            <a:extLst>
              <a:ext uri="{FF2B5EF4-FFF2-40B4-BE49-F238E27FC236}">
                <a16:creationId xmlns:a16="http://schemas.microsoft.com/office/drawing/2014/main" id="{A39858F6-84E5-4BFA-A948-5CA703D81331}"/>
              </a:ext>
            </a:extLst>
          </p:cNvPr>
          <p:cNvSpPr>
            <a:spLocks noGrp="1"/>
          </p:cNvSpPr>
          <p:nvPr>
            <p:ph sz="half" idx="2"/>
          </p:nvPr>
        </p:nvSpPr>
        <p:spPr/>
        <p:txBody>
          <a:bodyPr>
            <a:normAutofit fontScale="92500" lnSpcReduction="10000"/>
          </a:bodyPr>
          <a:lstStyle/>
          <a:p>
            <a:pPr>
              <a:buFont typeface="Arial" panose="020B0604020202020204" pitchFamily="34" charset="0"/>
              <a:buChar char="•"/>
            </a:pPr>
            <a:r>
              <a:rPr lang="en-US" dirty="0"/>
              <a:t>Patients with spinal cord injury</a:t>
            </a:r>
          </a:p>
          <a:p>
            <a:pPr>
              <a:buFont typeface="Arial" panose="020B0604020202020204" pitchFamily="34" charset="0"/>
              <a:buChar char="•"/>
            </a:pPr>
            <a:r>
              <a:rPr lang="en-US" dirty="0"/>
              <a:t>Patients with a short-term indwelling urethral catheter (&lt;30 days) or long-term indwelling catheters </a:t>
            </a:r>
          </a:p>
          <a:p>
            <a:pPr>
              <a:buFont typeface="Arial" panose="020B0604020202020204" pitchFamily="34" charset="0"/>
              <a:buChar char="•"/>
            </a:pPr>
            <a:r>
              <a:rPr lang="en-US" dirty="0"/>
              <a:t>Patients undergoing elective </a:t>
            </a:r>
            <a:r>
              <a:rPr lang="en-US" dirty="0" err="1"/>
              <a:t>nonurologic</a:t>
            </a:r>
            <a:r>
              <a:rPr lang="en-US" dirty="0"/>
              <a:t> surgery</a:t>
            </a:r>
          </a:p>
          <a:p>
            <a:pPr>
              <a:buFont typeface="Arial" panose="020B0604020202020204" pitchFamily="34" charset="0"/>
              <a:buChar char="•"/>
            </a:pPr>
            <a:r>
              <a:rPr lang="en-US" dirty="0"/>
              <a:t>In patients planning to undergo surgery for an artificial urine sphincter or penile prosthesis implantation</a:t>
            </a:r>
          </a:p>
          <a:p>
            <a:pPr>
              <a:buFont typeface="Arial" panose="020B0604020202020204" pitchFamily="34" charset="0"/>
              <a:buChar char="•"/>
            </a:pPr>
            <a:r>
              <a:rPr lang="en-US" dirty="0"/>
              <a:t>Patients living with implanted urologic devices</a:t>
            </a:r>
          </a:p>
          <a:p>
            <a:endParaRPr lang="en-US" dirty="0"/>
          </a:p>
        </p:txBody>
      </p:sp>
      <p:sp>
        <p:nvSpPr>
          <p:cNvPr id="6" name="Rectangle 5"/>
          <p:cNvSpPr/>
          <p:nvPr/>
        </p:nvSpPr>
        <p:spPr>
          <a:xfrm>
            <a:off x="4455622" y="6430478"/>
            <a:ext cx="7736378" cy="369332"/>
          </a:xfrm>
          <a:prstGeom prst="rect">
            <a:avLst/>
          </a:prstGeom>
        </p:spPr>
        <p:txBody>
          <a:bodyPr wrap="square">
            <a:spAutoFit/>
          </a:bodyPr>
          <a:lstStyle/>
          <a:p>
            <a:pPr algn="r"/>
            <a:r>
              <a:rPr lang="en-US" dirty="0">
                <a:solidFill>
                  <a:schemeClr val="bg1"/>
                </a:solidFill>
              </a:rPr>
              <a:t>Nicolle LE et al. </a:t>
            </a:r>
            <a:r>
              <a:rPr lang="en-US" i="1" dirty="0">
                <a:solidFill>
                  <a:schemeClr val="bg1"/>
                </a:solidFill>
              </a:rPr>
              <a:t>Clinical Infectious Diseases</a:t>
            </a:r>
            <a:r>
              <a:rPr lang="en-US" dirty="0">
                <a:solidFill>
                  <a:schemeClr val="bg1"/>
                </a:solidFill>
              </a:rPr>
              <a:t>. 2019;68(10):e83-e110 </a:t>
            </a:r>
            <a:endParaRPr lang="en-US" dirty="0">
              <a:solidFill>
                <a:schemeClr val="bg1"/>
              </a:solidFill>
              <a:effectLst/>
            </a:endParaRPr>
          </a:p>
        </p:txBody>
      </p:sp>
    </p:spTree>
    <p:extLst>
      <p:ext uri="{BB962C8B-B14F-4D97-AF65-F5344CB8AC3E}">
        <p14:creationId xmlns:p14="http://schemas.microsoft.com/office/powerpoint/2010/main" val="9886574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571E3-F6BE-4C95-9DBD-5F0F35B16331}"/>
              </a:ext>
            </a:extLst>
          </p:cNvPr>
          <p:cNvSpPr>
            <a:spLocks noGrp="1"/>
          </p:cNvSpPr>
          <p:nvPr>
            <p:ph type="title"/>
          </p:nvPr>
        </p:nvSpPr>
        <p:spPr/>
        <p:txBody>
          <a:bodyPr/>
          <a:lstStyle/>
          <a:p>
            <a:r>
              <a:rPr lang="en-US" dirty="0"/>
              <a:t>Pregnant Women</a:t>
            </a:r>
          </a:p>
        </p:txBody>
      </p:sp>
      <p:graphicFrame>
        <p:nvGraphicFramePr>
          <p:cNvPr id="4" name="Content Placeholder 3">
            <a:extLst>
              <a:ext uri="{FF2B5EF4-FFF2-40B4-BE49-F238E27FC236}">
                <a16:creationId xmlns:a16="http://schemas.microsoft.com/office/drawing/2014/main" id="{F03A5EDE-7522-45F3-A025-B025823A3C64}"/>
              </a:ext>
            </a:extLst>
          </p:cNvPr>
          <p:cNvGraphicFramePr>
            <a:graphicFrameLocks noGrp="1"/>
          </p:cNvGraphicFramePr>
          <p:nvPr>
            <p:ph idx="1"/>
            <p:extLst>
              <p:ext uri="{D42A27DB-BD31-4B8C-83A1-F6EECF244321}">
                <p14:modId xmlns:p14="http://schemas.microsoft.com/office/powerpoint/2010/main" val="25589681"/>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4455622" y="6430478"/>
            <a:ext cx="7736378" cy="369332"/>
          </a:xfrm>
          <a:prstGeom prst="rect">
            <a:avLst/>
          </a:prstGeom>
        </p:spPr>
        <p:txBody>
          <a:bodyPr wrap="square">
            <a:spAutoFit/>
          </a:bodyPr>
          <a:lstStyle/>
          <a:p>
            <a:pPr algn="r"/>
            <a:r>
              <a:rPr lang="en-US" dirty="0">
                <a:solidFill>
                  <a:schemeClr val="bg1"/>
                </a:solidFill>
              </a:rPr>
              <a:t>Nicolle LE et al. </a:t>
            </a:r>
            <a:r>
              <a:rPr lang="en-US" i="1" dirty="0">
                <a:solidFill>
                  <a:schemeClr val="bg1"/>
                </a:solidFill>
              </a:rPr>
              <a:t>Clinical Infectious Diseases</a:t>
            </a:r>
            <a:r>
              <a:rPr lang="en-US" dirty="0">
                <a:solidFill>
                  <a:schemeClr val="bg1"/>
                </a:solidFill>
              </a:rPr>
              <a:t>. 2019;68(10):e83-e110 </a:t>
            </a:r>
            <a:endParaRPr lang="en-US" dirty="0">
              <a:solidFill>
                <a:schemeClr val="bg1"/>
              </a:solidFill>
              <a:effectLst/>
            </a:endParaRPr>
          </a:p>
        </p:txBody>
      </p:sp>
    </p:spTree>
    <p:extLst>
      <p:ext uri="{BB962C8B-B14F-4D97-AF65-F5344CB8AC3E}">
        <p14:creationId xmlns:p14="http://schemas.microsoft.com/office/powerpoint/2010/main" val="31789168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1E7E5-49FC-43A3-98D9-4D7D5A765B48}"/>
              </a:ext>
            </a:extLst>
          </p:cNvPr>
          <p:cNvSpPr>
            <a:spLocks noGrp="1"/>
          </p:cNvSpPr>
          <p:nvPr>
            <p:ph type="title"/>
          </p:nvPr>
        </p:nvSpPr>
        <p:spPr/>
        <p:txBody>
          <a:bodyPr/>
          <a:lstStyle/>
          <a:p>
            <a:r>
              <a:rPr lang="en-US" dirty="0"/>
              <a:t>Older, Functionally or Cognitively Impaired Patients</a:t>
            </a:r>
          </a:p>
        </p:txBody>
      </p:sp>
      <p:graphicFrame>
        <p:nvGraphicFramePr>
          <p:cNvPr id="4" name="Content Placeholder 3">
            <a:extLst>
              <a:ext uri="{FF2B5EF4-FFF2-40B4-BE49-F238E27FC236}">
                <a16:creationId xmlns:a16="http://schemas.microsoft.com/office/drawing/2014/main" id="{98F601B9-5D4C-47CD-B022-1EFBDF570299}"/>
              </a:ext>
            </a:extLst>
          </p:cNvPr>
          <p:cNvGraphicFramePr>
            <a:graphicFrameLocks noGrp="1"/>
          </p:cNvGraphicFramePr>
          <p:nvPr>
            <p:ph idx="1"/>
            <p:extLst>
              <p:ext uri="{D42A27DB-BD31-4B8C-83A1-F6EECF244321}">
                <p14:modId xmlns:p14="http://schemas.microsoft.com/office/powerpoint/2010/main" val="2454197188"/>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4455622" y="6430478"/>
            <a:ext cx="7736378" cy="369332"/>
          </a:xfrm>
          <a:prstGeom prst="rect">
            <a:avLst/>
          </a:prstGeom>
        </p:spPr>
        <p:txBody>
          <a:bodyPr wrap="square">
            <a:spAutoFit/>
          </a:bodyPr>
          <a:lstStyle/>
          <a:p>
            <a:pPr algn="r"/>
            <a:r>
              <a:rPr lang="en-US" dirty="0">
                <a:solidFill>
                  <a:schemeClr val="bg1"/>
                </a:solidFill>
              </a:rPr>
              <a:t>Nicolle LE et al. </a:t>
            </a:r>
            <a:r>
              <a:rPr lang="en-US" i="1" dirty="0">
                <a:solidFill>
                  <a:schemeClr val="bg1"/>
                </a:solidFill>
              </a:rPr>
              <a:t>Clinical Infectious Diseases</a:t>
            </a:r>
            <a:r>
              <a:rPr lang="en-US" dirty="0">
                <a:solidFill>
                  <a:schemeClr val="bg1"/>
                </a:solidFill>
              </a:rPr>
              <a:t>. 2019;68(10):e83-e110 </a:t>
            </a:r>
            <a:endParaRPr lang="en-US" dirty="0">
              <a:solidFill>
                <a:schemeClr val="bg1"/>
              </a:solidFill>
              <a:effectLst/>
            </a:endParaRPr>
          </a:p>
        </p:txBody>
      </p:sp>
    </p:spTree>
    <p:extLst>
      <p:ext uri="{BB962C8B-B14F-4D97-AF65-F5344CB8AC3E}">
        <p14:creationId xmlns:p14="http://schemas.microsoft.com/office/powerpoint/2010/main" val="29525832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213F7-B44B-4CD4-9443-8D09D45B0AC0}"/>
              </a:ext>
            </a:extLst>
          </p:cNvPr>
          <p:cNvSpPr>
            <a:spLocks noGrp="1"/>
          </p:cNvSpPr>
          <p:nvPr>
            <p:ph type="title"/>
          </p:nvPr>
        </p:nvSpPr>
        <p:spPr/>
        <p:txBody>
          <a:bodyPr/>
          <a:lstStyle/>
          <a:p>
            <a:r>
              <a:rPr lang="en-US" dirty="0"/>
              <a:t>Patients With Neutropenia </a:t>
            </a:r>
          </a:p>
        </p:txBody>
      </p:sp>
      <p:graphicFrame>
        <p:nvGraphicFramePr>
          <p:cNvPr id="4" name="Content Placeholder 3">
            <a:extLst>
              <a:ext uri="{FF2B5EF4-FFF2-40B4-BE49-F238E27FC236}">
                <a16:creationId xmlns:a16="http://schemas.microsoft.com/office/drawing/2014/main" id="{4949C89F-4669-4C6B-AC17-0D3AB5D60B6A}"/>
              </a:ext>
            </a:extLst>
          </p:cNvPr>
          <p:cNvGraphicFramePr>
            <a:graphicFrameLocks noGrp="1"/>
          </p:cNvGraphicFramePr>
          <p:nvPr>
            <p:ph idx="1"/>
            <p:extLst>
              <p:ext uri="{D42A27DB-BD31-4B8C-83A1-F6EECF244321}">
                <p14:modId xmlns:p14="http://schemas.microsoft.com/office/powerpoint/2010/main" val="967773011"/>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4455622" y="6430478"/>
            <a:ext cx="7736378" cy="369332"/>
          </a:xfrm>
          <a:prstGeom prst="rect">
            <a:avLst/>
          </a:prstGeom>
        </p:spPr>
        <p:txBody>
          <a:bodyPr wrap="square">
            <a:spAutoFit/>
          </a:bodyPr>
          <a:lstStyle/>
          <a:p>
            <a:pPr algn="r"/>
            <a:r>
              <a:rPr lang="en-US" dirty="0">
                <a:solidFill>
                  <a:schemeClr val="bg1"/>
                </a:solidFill>
              </a:rPr>
              <a:t>Nicolle LE et al. </a:t>
            </a:r>
            <a:r>
              <a:rPr lang="en-US" i="1" dirty="0">
                <a:solidFill>
                  <a:schemeClr val="bg1"/>
                </a:solidFill>
              </a:rPr>
              <a:t>Clinical Infectious Diseases</a:t>
            </a:r>
            <a:r>
              <a:rPr lang="en-US" dirty="0">
                <a:solidFill>
                  <a:schemeClr val="bg1"/>
                </a:solidFill>
              </a:rPr>
              <a:t>. 2019;68(10):e83-e110 </a:t>
            </a:r>
            <a:endParaRPr lang="en-US" dirty="0">
              <a:solidFill>
                <a:schemeClr val="bg1"/>
              </a:solidFill>
              <a:effectLst/>
            </a:endParaRPr>
          </a:p>
        </p:txBody>
      </p:sp>
    </p:spTree>
    <p:extLst>
      <p:ext uri="{BB962C8B-B14F-4D97-AF65-F5344CB8AC3E}">
        <p14:creationId xmlns:p14="http://schemas.microsoft.com/office/powerpoint/2010/main" val="3338893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FED749-7CB6-4148-87C3-7A36CFF9848E}"/>
              </a:ext>
            </a:extLst>
          </p:cNvPr>
          <p:cNvSpPr>
            <a:spLocks noGrp="1"/>
          </p:cNvSpPr>
          <p:nvPr>
            <p:ph type="title"/>
          </p:nvPr>
        </p:nvSpPr>
        <p:spPr/>
        <p:txBody>
          <a:bodyPr>
            <a:normAutofit/>
          </a:bodyPr>
          <a:lstStyle/>
          <a:p>
            <a:r>
              <a:rPr lang="en-US" sz="6600" dirty="0"/>
              <a:t>2019 ATS/IDSA CAP Guidelines</a:t>
            </a:r>
          </a:p>
        </p:txBody>
      </p:sp>
      <p:sp>
        <p:nvSpPr>
          <p:cNvPr id="5" name="Text Placeholder 4">
            <a:extLst>
              <a:ext uri="{FF2B5EF4-FFF2-40B4-BE49-F238E27FC236}">
                <a16:creationId xmlns:a16="http://schemas.microsoft.com/office/drawing/2014/main" id="{7BE30E1A-03A0-4517-97AE-DFEF03B6C31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228773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E798F-F30E-44E0-A4C5-83D86446FEEB}"/>
              </a:ext>
            </a:extLst>
          </p:cNvPr>
          <p:cNvSpPr>
            <a:spLocks noGrp="1"/>
          </p:cNvSpPr>
          <p:nvPr>
            <p:ph type="title"/>
          </p:nvPr>
        </p:nvSpPr>
        <p:spPr/>
        <p:txBody>
          <a:bodyPr/>
          <a:lstStyle/>
          <a:p>
            <a:r>
              <a:rPr lang="en-US" dirty="0"/>
              <a:t>Patients With Catheters </a:t>
            </a:r>
          </a:p>
        </p:txBody>
      </p:sp>
      <p:sp>
        <p:nvSpPr>
          <p:cNvPr id="3" name="Content Placeholder 2">
            <a:extLst>
              <a:ext uri="{FF2B5EF4-FFF2-40B4-BE49-F238E27FC236}">
                <a16:creationId xmlns:a16="http://schemas.microsoft.com/office/drawing/2014/main" id="{6044B1D9-B559-425E-AD5D-A25C9A1CFDEA}"/>
              </a:ext>
            </a:extLst>
          </p:cNvPr>
          <p:cNvSpPr>
            <a:spLocks noGrp="1"/>
          </p:cNvSpPr>
          <p:nvPr>
            <p:ph idx="1"/>
          </p:nvPr>
        </p:nvSpPr>
        <p:spPr/>
        <p:txBody>
          <a:bodyPr/>
          <a:lstStyle/>
          <a:p>
            <a:pPr>
              <a:buFont typeface="Arial" panose="020B0604020202020204" pitchFamily="34" charset="0"/>
              <a:buChar char="•"/>
            </a:pPr>
            <a:r>
              <a:rPr lang="en-US" dirty="0"/>
              <a:t>Short-term catheter-associated bacteriuria does not appear to increase the risk for sepsis or death</a:t>
            </a:r>
          </a:p>
          <a:p>
            <a:pPr>
              <a:buFont typeface="Arial" panose="020B0604020202020204" pitchFamily="34" charset="0"/>
              <a:buChar char="•"/>
            </a:pPr>
            <a:r>
              <a:rPr lang="en-US" dirty="0" err="1"/>
              <a:t>Tambyah</a:t>
            </a:r>
            <a:r>
              <a:rPr lang="en-US" dirty="0"/>
              <a:t> et al. reported that 235 of 1497 (14.9%) evaluable newly catheterized patients developed bacteriuria (defined as ≥103 CFU/mL) at a mean of 6.4 ± 6.1 days. </a:t>
            </a:r>
          </a:p>
          <a:p>
            <a:pPr lvl="1">
              <a:buFont typeface="Arial" panose="020B0604020202020204" pitchFamily="34" charset="0"/>
              <a:buChar char="•"/>
            </a:pPr>
            <a:r>
              <a:rPr lang="en-US" dirty="0"/>
              <a:t>Only 15 of the 194 (7.7%) patients with bacteriuria who could be interviewed reported subjective symptoms</a:t>
            </a:r>
          </a:p>
          <a:p>
            <a:pPr lvl="1">
              <a:buFont typeface="Arial" panose="020B0604020202020204" pitchFamily="34" charset="0"/>
              <a:buChar char="•"/>
            </a:pPr>
            <a:r>
              <a:rPr lang="en-US" dirty="0"/>
              <a:t>No recommendation for or against screening for and treating ASB at the time of catheter removal</a:t>
            </a:r>
          </a:p>
        </p:txBody>
      </p:sp>
      <p:pic>
        <p:nvPicPr>
          <p:cNvPr id="1026" name="Picture 2" descr="Indwelling Catheter Types">
            <a:extLst>
              <a:ext uri="{FF2B5EF4-FFF2-40B4-BE49-F238E27FC236}">
                <a16:creationId xmlns:a16="http://schemas.microsoft.com/office/drawing/2014/main" id="{96BD5B33-DC02-48CF-A1BC-3C0E8BAEFA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06" t="6868" r="1"/>
          <a:stretch/>
        </p:blipFill>
        <p:spPr bwMode="auto">
          <a:xfrm>
            <a:off x="4494609" y="4133770"/>
            <a:ext cx="3202782" cy="209558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455622" y="6430478"/>
            <a:ext cx="7736378" cy="369332"/>
          </a:xfrm>
          <a:prstGeom prst="rect">
            <a:avLst/>
          </a:prstGeom>
        </p:spPr>
        <p:txBody>
          <a:bodyPr wrap="square">
            <a:spAutoFit/>
          </a:bodyPr>
          <a:lstStyle/>
          <a:p>
            <a:pPr algn="r"/>
            <a:r>
              <a:rPr lang="en-US" dirty="0">
                <a:solidFill>
                  <a:schemeClr val="bg1"/>
                </a:solidFill>
              </a:rPr>
              <a:t>Nicolle LE et al. </a:t>
            </a:r>
            <a:r>
              <a:rPr lang="en-US" i="1" dirty="0">
                <a:solidFill>
                  <a:schemeClr val="bg1"/>
                </a:solidFill>
              </a:rPr>
              <a:t>Clinical Infectious Diseases</a:t>
            </a:r>
            <a:r>
              <a:rPr lang="en-US" dirty="0">
                <a:solidFill>
                  <a:schemeClr val="bg1"/>
                </a:solidFill>
              </a:rPr>
              <a:t>. 2019;68(10):e83-e110 </a:t>
            </a:r>
            <a:endParaRPr lang="en-US" dirty="0">
              <a:solidFill>
                <a:schemeClr val="bg1"/>
              </a:solidFill>
              <a:effectLst/>
            </a:endParaRPr>
          </a:p>
        </p:txBody>
      </p:sp>
    </p:spTree>
    <p:extLst>
      <p:ext uri="{BB962C8B-B14F-4D97-AF65-F5344CB8AC3E}">
        <p14:creationId xmlns:p14="http://schemas.microsoft.com/office/powerpoint/2010/main" val="40842099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E9017-4838-4668-9788-159BE67909AE}"/>
              </a:ext>
            </a:extLst>
          </p:cNvPr>
          <p:cNvSpPr>
            <a:spLocks noGrp="1"/>
          </p:cNvSpPr>
          <p:nvPr>
            <p:ph type="title"/>
          </p:nvPr>
        </p:nvSpPr>
        <p:spPr/>
        <p:txBody>
          <a:bodyPr/>
          <a:lstStyle/>
          <a:p>
            <a:r>
              <a:rPr lang="en-US" dirty="0"/>
              <a:t>Patients Undergoing Endourological Procedures</a:t>
            </a:r>
          </a:p>
        </p:txBody>
      </p:sp>
      <p:graphicFrame>
        <p:nvGraphicFramePr>
          <p:cNvPr id="4" name="Content Placeholder 3">
            <a:extLst>
              <a:ext uri="{FF2B5EF4-FFF2-40B4-BE49-F238E27FC236}">
                <a16:creationId xmlns:a16="http://schemas.microsoft.com/office/drawing/2014/main" id="{809FB461-510C-4B43-923E-F5C96AE1B3E5}"/>
              </a:ext>
            </a:extLst>
          </p:cNvPr>
          <p:cNvGraphicFramePr>
            <a:graphicFrameLocks noGrp="1"/>
          </p:cNvGraphicFramePr>
          <p:nvPr>
            <p:ph idx="1"/>
            <p:extLst>
              <p:ext uri="{D42A27DB-BD31-4B8C-83A1-F6EECF244321}">
                <p14:modId xmlns:p14="http://schemas.microsoft.com/office/powerpoint/2010/main" val="3494058908"/>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4455622" y="6430478"/>
            <a:ext cx="7736378" cy="369332"/>
          </a:xfrm>
          <a:prstGeom prst="rect">
            <a:avLst/>
          </a:prstGeom>
        </p:spPr>
        <p:txBody>
          <a:bodyPr wrap="square">
            <a:spAutoFit/>
          </a:bodyPr>
          <a:lstStyle/>
          <a:p>
            <a:pPr algn="r"/>
            <a:r>
              <a:rPr lang="en-US" dirty="0">
                <a:solidFill>
                  <a:schemeClr val="bg1"/>
                </a:solidFill>
              </a:rPr>
              <a:t>Nicolle LE et al. </a:t>
            </a:r>
            <a:r>
              <a:rPr lang="en-US" i="1" dirty="0">
                <a:solidFill>
                  <a:schemeClr val="bg1"/>
                </a:solidFill>
              </a:rPr>
              <a:t>Clinical Infectious Diseases</a:t>
            </a:r>
            <a:r>
              <a:rPr lang="en-US" dirty="0">
                <a:solidFill>
                  <a:schemeClr val="bg1"/>
                </a:solidFill>
              </a:rPr>
              <a:t>. 2019;68(10):e83-e110 </a:t>
            </a:r>
            <a:endParaRPr lang="en-US" dirty="0">
              <a:solidFill>
                <a:schemeClr val="bg1"/>
              </a:solidFill>
              <a:effectLst/>
            </a:endParaRPr>
          </a:p>
        </p:txBody>
      </p:sp>
    </p:spTree>
    <p:extLst>
      <p:ext uri="{BB962C8B-B14F-4D97-AF65-F5344CB8AC3E}">
        <p14:creationId xmlns:p14="http://schemas.microsoft.com/office/powerpoint/2010/main" val="14410321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7A86">
            <a:alpha val="15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91DE5-8763-4E7D-900E-45A4BF678240}"/>
              </a:ext>
            </a:extLst>
          </p:cNvPr>
          <p:cNvSpPr>
            <a:spLocks noGrp="1"/>
          </p:cNvSpPr>
          <p:nvPr>
            <p:ph type="title"/>
          </p:nvPr>
        </p:nvSpPr>
        <p:spPr/>
        <p:txBody>
          <a:bodyPr/>
          <a:lstStyle/>
          <a:p>
            <a:r>
              <a:rPr lang="en-US" dirty="0"/>
              <a:t>Patient Case</a:t>
            </a:r>
          </a:p>
        </p:txBody>
      </p:sp>
      <p:sp>
        <p:nvSpPr>
          <p:cNvPr id="3" name="Content Placeholder 2">
            <a:extLst>
              <a:ext uri="{FF2B5EF4-FFF2-40B4-BE49-F238E27FC236}">
                <a16:creationId xmlns:a16="http://schemas.microsoft.com/office/drawing/2014/main" id="{ADA28984-0229-40A7-92B2-F40B2BCC4B76}"/>
              </a:ext>
            </a:extLst>
          </p:cNvPr>
          <p:cNvSpPr>
            <a:spLocks noGrp="1"/>
          </p:cNvSpPr>
          <p:nvPr>
            <p:ph idx="1"/>
          </p:nvPr>
        </p:nvSpPr>
        <p:spPr/>
        <p:txBody>
          <a:bodyPr>
            <a:normAutofit/>
          </a:bodyPr>
          <a:lstStyle/>
          <a:p>
            <a:r>
              <a:rPr lang="en-US" sz="2400" dirty="0"/>
              <a:t>MC is too altered to report if she is having any urinary symptoms. The team orders antibiotics for empiric treatment of a UTI. How do you proceed?</a:t>
            </a:r>
          </a:p>
          <a:p>
            <a:endParaRPr lang="en-US" sz="2400" b="1" dirty="0"/>
          </a:p>
          <a:p>
            <a:endParaRPr lang="en-US" sz="2400" b="1" dirty="0"/>
          </a:p>
          <a:p>
            <a:pPr marL="0" indent="0">
              <a:buNone/>
            </a:pPr>
            <a:endParaRPr lang="en-US" dirty="0"/>
          </a:p>
        </p:txBody>
      </p:sp>
    </p:spTree>
    <p:extLst>
      <p:ext uri="{BB962C8B-B14F-4D97-AF65-F5344CB8AC3E}">
        <p14:creationId xmlns:p14="http://schemas.microsoft.com/office/powerpoint/2010/main" val="39773103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7A86">
            <a:alpha val="15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91DE5-8763-4E7D-900E-45A4BF678240}"/>
              </a:ext>
            </a:extLst>
          </p:cNvPr>
          <p:cNvSpPr>
            <a:spLocks noGrp="1"/>
          </p:cNvSpPr>
          <p:nvPr>
            <p:ph type="title"/>
          </p:nvPr>
        </p:nvSpPr>
        <p:spPr/>
        <p:txBody>
          <a:bodyPr/>
          <a:lstStyle/>
          <a:p>
            <a:r>
              <a:rPr lang="en-US" dirty="0"/>
              <a:t>Patient Case</a:t>
            </a:r>
          </a:p>
        </p:txBody>
      </p:sp>
      <p:sp>
        <p:nvSpPr>
          <p:cNvPr id="3" name="Content Placeholder 2">
            <a:extLst>
              <a:ext uri="{FF2B5EF4-FFF2-40B4-BE49-F238E27FC236}">
                <a16:creationId xmlns:a16="http://schemas.microsoft.com/office/drawing/2014/main" id="{ADA28984-0229-40A7-92B2-F40B2BCC4B76}"/>
              </a:ext>
            </a:extLst>
          </p:cNvPr>
          <p:cNvSpPr>
            <a:spLocks noGrp="1"/>
          </p:cNvSpPr>
          <p:nvPr>
            <p:ph idx="1"/>
          </p:nvPr>
        </p:nvSpPr>
        <p:spPr/>
        <p:txBody>
          <a:bodyPr>
            <a:normAutofit/>
          </a:bodyPr>
          <a:lstStyle/>
          <a:p>
            <a:r>
              <a:rPr lang="en-US" sz="2400" dirty="0"/>
              <a:t>MC is too altered to report if she is having any urinary symptoms. The team orders antibiotics for empiric treatment of a UTI. How do you proceed?</a:t>
            </a:r>
          </a:p>
          <a:p>
            <a:endParaRPr lang="en-US" sz="2400" b="1" dirty="0"/>
          </a:p>
          <a:p>
            <a:r>
              <a:rPr lang="en-US" sz="2400" b="1" dirty="0">
                <a:solidFill>
                  <a:srgbClr val="FF0000"/>
                </a:solidFill>
              </a:rPr>
              <a:t>Have an informed discussion with the team. As patient does not have systemic signs of an infection, recommend careful observation rather than antimicrobial therapy. </a:t>
            </a:r>
          </a:p>
          <a:p>
            <a:endParaRPr lang="en-US" sz="2400" b="1" dirty="0"/>
          </a:p>
          <a:p>
            <a:pPr marL="0" indent="0">
              <a:buNone/>
            </a:pPr>
            <a:endParaRPr lang="en-US" dirty="0"/>
          </a:p>
        </p:txBody>
      </p:sp>
    </p:spTree>
    <p:extLst>
      <p:ext uri="{BB962C8B-B14F-4D97-AF65-F5344CB8AC3E}">
        <p14:creationId xmlns:p14="http://schemas.microsoft.com/office/powerpoint/2010/main" val="25893660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5B177-A262-439C-8991-8A7EF9980474}"/>
              </a:ext>
            </a:extLst>
          </p:cNvPr>
          <p:cNvSpPr>
            <a:spLocks noGrp="1"/>
          </p:cNvSpPr>
          <p:nvPr>
            <p:ph type="title"/>
          </p:nvPr>
        </p:nvSpPr>
        <p:spPr/>
        <p:txBody>
          <a:bodyPr/>
          <a:lstStyle/>
          <a:p>
            <a:r>
              <a:rPr lang="en-US" dirty="0"/>
              <a:t>Summary of 2019 IDSA ASB Guidelines</a:t>
            </a:r>
          </a:p>
        </p:txBody>
      </p:sp>
      <p:sp>
        <p:nvSpPr>
          <p:cNvPr id="3" name="Content Placeholder 2">
            <a:extLst>
              <a:ext uri="{FF2B5EF4-FFF2-40B4-BE49-F238E27FC236}">
                <a16:creationId xmlns:a16="http://schemas.microsoft.com/office/drawing/2014/main" id="{B3CBAB59-57C3-4F5F-8C06-1A658E2E13D2}"/>
              </a:ext>
            </a:extLst>
          </p:cNvPr>
          <p:cNvSpPr>
            <a:spLocks noGrp="1"/>
          </p:cNvSpPr>
          <p:nvPr>
            <p:ph sz="half" idx="1"/>
          </p:nvPr>
        </p:nvSpPr>
        <p:spPr/>
        <p:txBody>
          <a:bodyPr/>
          <a:lstStyle/>
          <a:p>
            <a:pPr>
              <a:buFont typeface="Arial" panose="020B0604020202020204" pitchFamily="34" charset="0"/>
              <a:buChar char="•"/>
            </a:pPr>
            <a:r>
              <a:rPr lang="en-US" dirty="0"/>
              <a:t>Just say </a:t>
            </a:r>
            <a:r>
              <a:rPr lang="en-US" b="1" dirty="0"/>
              <a:t>NO</a:t>
            </a:r>
            <a:r>
              <a:rPr lang="en-US" dirty="0"/>
              <a:t> to screening and treating ASB! </a:t>
            </a:r>
            <a:r>
              <a:rPr lang="en-US" b="1" dirty="0"/>
              <a:t>Except for:</a:t>
            </a:r>
          </a:p>
          <a:p>
            <a:pPr lvl="1">
              <a:buFont typeface="Arial" panose="020B0604020202020204" pitchFamily="34" charset="0"/>
              <a:buChar char="•"/>
            </a:pPr>
            <a:r>
              <a:rPr lang="en-US" dirty="0"/>
              <a:t>Pregnant women</a:t>
            </a:r>
          </a:p>
          <a:p>
            <a:pPr lvl="1">
              <a:buFont typeface="Arial" panose="020B0604020202020204" pitchFamily="34" charset="0"/>
              <a:buChar char="•"/>
            </a:pPr>
            <a:r>
              <a:rPr lang="en-US" dirty="0"/>
              <a:t>Patients Undergoing Endourological Procedures</a:t>
            </a:r>
          </a:p>
          <a:p>
            <a:pPr lvl="1">
              <a:buFont typeface="Arial" panose="020B0604020202020204" pitchFamily="34" charset="0"/>
              <a:buChar char="•"/>
            </a:pPr>
            <a:endParaRPr lang="en-US" dirty="0"/>
          </a:p>
          <a:p>
            <a:pPr>
              <a:buFont typeface="Arial" panose="020B0604020202020204" pitchFamily="34" charset="0"/>
              <a:buChar char="•"/>
            </a:pPr>
            <a:r>
              <a:rPr lang="en-US" dirty="0"/>
              <a:t>No recommendation given for neutropenic patients </a:t>
            </a:r>
          </a:p>
        </p:txBody>
      </p:sp>
      <p:pic>
        <p:nvPicPr>
          <p:cNvPr id="2050" name="Picture 2" descr="How Good Are You at Saying NO? | Coaching4Today'sLeaders">
            <a:extLst>
              <a:ext uri="{FF2B5EF4-FFF2-40B4-BE49-F238E27FC236}">
                <a16:creationId xmlns:a16="http://schemas.microsoft.com/office/drawing/2014/main" id="{3A2C94D6-73CD-461D-891D-49D4BDEB720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19803" y="1846263"/>
            <a:ext cx="4933995" cy="40227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455622" y="6430478"/>
            <a:ext cx="7736378" cy="369332"/>
          </a:xfrm>
          <a:prstGeom prst="rect">
            <a:avLst/>
          </a:prstGeom>
        </p:spPr>
        <p:txBody>
          <a:bodyPr wrap="square">
            <a:spAutoFit/>
          </a:bodyPr>
          <a:lstStyle/>
          <a:p>
            <a:pPr algn="r"/>
            <a:r>
              <a:rPr lang="en-US" dirty="0">
                <a:solidFill>
                  <a:schemeClr val="bg1"/>
                </a:solidFill>
              </a:rPr>
              <a:t>Nicolle LE et al. </a:t>
            </a:r>
            <a:r>
              <a:rPr lang="en-US" i="1" dirty="0">
                <a:solidFill>
                  <a:schemeClr val="bg1"/>
                </a:solidFill>
              </a:rPr>
              <a:t>Clinical Infectious Diseases</a:t>
            </a:r>
            <a:r>
              <a:rPr lang="en-US" dirty="0">
                <a:solidFill>
                  <a:schemeClr val="bg1"/>
                </a:solidFill>
              </a:rPr>
              <a:t>. 2019;68(10):e83-e110 </a:t>
            </a:r>
            <a:endParaRPr lang="en-US" dirty="0">
              <a:solidFill>
                <a:schemeClr val="bg1"/>
              </a:solidFill>
              <a:effectLst/>
            </a:endParaRPr>
          </a:p>
        </p:txBody>
      </p:sp>
    </p:spTree>
    <p:extLst>
      <p:ext uri="{BB962C8B-B14F-4D97-AF65-F5344CB8AC3E}">
        <p14:creationId xmlns:p14="http://schemas.microsoft.com/office/powerpoint/2010/main" val="22351289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Questions?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90739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7A86">
            <a:alpha val="15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91DE5-8763-4E7D-900E-45A4BF678240}"/>
              </a:ext>
            </a:extLst>
          </p:cNvPr>
          <p:cNvSpPr>
            <a:spLocks noGrp="1"/>
          </p:cNvSpPr>
          <p:nvPr>
            <p:ph type="title"/>
          </p:nvPr>
        </p:nvSpPr>
        <p:spPr/>
        <p:txBody>
          <a:bodyPr/>
          <a:lstStyle/>
          <a:p>
            <a:r>
              <a:rPr lang="en-US" dirty="0"/>
              <a:t>Patient Case</a:t>
            </a:r>
          </a:p>
        </p:txBody>
      </p:sp>
      <p:sp>
        <p:nvSpPr>
          <p:cNvPr id="3" name="Content Placeholder 2">
            <a:extLst>
              <a:ext uri="{FF2B5EF4-FFF2-40B4-BE49-F238E27FC236}">
                <a16:creationId xmlns:a16="http://schemas.microsoft.com/office/drawing/2014/main" id="{ADA28984-0229-40A7-92B2-F40B2BCC4B76}"/>
              </a:ext>
            </a:extLst>
          </p:cNvPr>
          <p:cNvSpPr>
            <a:spLocks noGrp="1"/>
          </p:cNvSpPr>
          <p:nvPr>
            <p:ph idx="1"/>
          </p:nvPr>
        </p:nvSpPr>
        <p:spPr/>
        <p:txBody>
          <a:bodyPr>
            <a:normAutofit/>
          </a:bodyPr>
          <a:lstStyle/>
          <a:p>
            <a:r>
              <a:rPr lang="en-US" sz="2400" dirty="0"/>
              <a:t>JD is a 67-year-old male who presents to urgent care with clinical and radiographic evidence of CAP. He has no significant PMH and does not meet criteria for hospital admission. Of the following regimens, which would NOT be appropriate for empiric treatment of his CAP?</a:t>
            </a:r>
          </a:p>
          <a:p>
            <a:endParaRPr lang="en-US" sz="2400" dirty="0"/>
          </a:p>
          <a:p>
            <a:pPr marL="201168" lvl="1" indent="0">
              <a:buNone/>
            </a:pPr>
            <a:r>
              <a:rPr lang="en-US" sz="2400" b="1" dirty="0"/>
              <a:t>A) Amoxicillin PO 1 gram TID</a:t>
            </a:r>
          </a:p>
          <a:p>
            <a:pPr marL="201168" lvl="1" indent="0">
              <a:buNone/>
            </a:pPr>
            <a:r>
              <a:rPr lang="en-US" sz="2400" b="1" dirty="0"/>
              <a:t>B) Doxycycline PO 100 mg BID</a:t>
            </a:r>
          </a:p>
          <a:p>
            <a:pPr marL="201168" lvl="1" indent="0">
              <a:buNone/>
            </a:pPr>
            <a:r>
              <a:rPr lang="en-US" sz="2400" b="1" dirty="0"/>
              <a:t>C) Azithromycin PO 500 mg x 1 day, then 250 mg for 4 days</a:t>
            </a:r>
          </a:p>
          <a:p>
            <a:pPr marL="201168" lvl="1" indent="0">
              <a:buNone/>
            </a:pPr>
            <a:endParaRPr lang="en-US" sz="2400" b="1" dirty="0"/>
          </a:p>
          <a:p>
            <a:pPr marL="0" indent="0">
              <a:buNone/>
            </a:pPr>
            <a:endParaRPr lang="en-US" dirty="0"/>
          </a:p>
        </p:txBody>
      </p:sp>
    </p:spTree>
    <p:extLst>
      <p:ext uri="{BB962C8B-B14F-4D97-AF65-F5344CB8AC3E}">
        <p14:creationId xmlns:p14="http://schemas.microsoft.com/office/powerpoint/2010/main" val="2348088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EEFC0-52C2-4D72-A23D-F9D5CD3DF966}"/>
              </a:ext>
            </a:extLst>
          </p:cNvPr>
          <p:cNvSpPr>
            <a:spLocks noGrp="1"/>
          </p:cNvSpPr>
          <p:nvPr>
            <p:ph type="title"/>
          </p:nvPr>
        </p:nvSpPr>
        <p:spPr/>
        <p:txBody>
          <a:bodyPr/>
          <a:lstStyle/>
          <a:p>
            <a:r>
              <a:rPr lang="en-US" dirty="0"/>
              <a:t>CAP Controversies </a:t>
            </a:r>
          </a:p>
        </p:txBody>
      </p:sp>
      <p:graphicFrame>
        <p:nvGraphicFramePr>
          <p:cNvPr id="7" name="Content Placeholder 6">
            <a:extLst>
              <a:ext uri="{FF2B5EF4-FFF2-40B4-BE49-F238E27FC236}">
                <a16:creationId xmlns:a16="http://schemas.microsoft.com/office/drawing/2014/main" id="{E72901AB-FC49-4FAA-8713-964063B444BF}"/>
              </a:ext>
            </a:extLst>
          </p:cNvPr>
          <p:cNvGraphicFramePr>
            <a:graphicFrameLocks noGrp="1"/>
          </p:cNvGraphicFramePr>
          <p:nvPr>
            <p:ph idx="1"/>
            <p:extLst>
              <p:ext uri="{D42A27DB-BD31-4B8C-83A1-F6EECF244321}">
                <p14:modId xmlns:p14="http://schemas.microsoft.com/office/powerpoint/2010/main" val="3407505344"/>
              </p:ext>
            </p:extLst>
          </p:nvPr>
        </p:nvGraphicFramePr>
        <p:xfrm>
          <a:off x="2302476" y="1643449"/>
          <a:ext cx="7587048" cy="47141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1369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6436D-7CCA-4820-8BA8-92F60879F4FD}"/>
              </a:ext>
            </a:extLst>
          </p:cNvPr>
          <p:cNvSpPr>
            <a:spLocks noGrp="1"/>
          </p:cNvSpPr>
          <p:nvPr>
            <p:ph type="title"/>
          </p:nvPr>
        </p:nvSpPr>
        <p:spPr>
          <a:xfrm>
            <a:off x="1097280" y="286603"/>
            <a:ext cx="10058400" cy="1450757"/>
          </a:xfrm>
          <a:prstGeom prst="rect">
            <a:avLst/>
          </a:prstGeom>
        </p:spPr>
        <p:txBody>
          <a:bodyPr anchor="b">
            <a:normAutofit/>
          </a:bodyPr>
          <a:lstStyle/>
          <a:p>
            <a:r>
              <a:rPr lang="en-US" sz="4800" dirty="0">
                <a:solidFill>
                  <a:schemeClr val="tx1">
                    <a:lumMod val="75000"/>
                    <a:lumOff val="25000"/>
                  </a:schemeClr>
                </a:solidFill>
              </a:rPr>
              <a:t>Pathogenic Cause of Pneumonia </a:t>
            </a:r>
          </a:p>
        </p:txBody>
      </p:sp>
      <p:graphicFrame>
        <p:nvGraphicFramePr>
          <p:cNvPr id="5" name="Content Placeholder 2">
            <a:extLst>
              <a:ext uri="{FF2B5EF4-FFF2-40B4-BE49-F238E27FC236}">
                <a16:creationId xmlns:a16="http://schemas.microsoft.com/office/drawing/2014/main" id="{63581DCF-CE34-45D4-8390-9AF9F6817692}"/>
              </a:ext>
            </a:extLst>
          </p:cNvPr>
          <p:cNvGraphicFramePr>
            <a:graphicFrameLocks noGrp="1"/>
          </p:cNvGraphicFramePr>
          <p:nvPr>
            <p:ph idx="1"/>
            <p:extLst>
              <p:ext uri="{D42A27DB-BD31-4B8C-83A1-F6EECF244321}">
                <p14:modId xmlns:p14="http://schemas.microsoft.com/office/powerpoint/2010/main" val="3164001370"/>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5669281" y="6428246"/>
            <a:ext cx="6522720" cy="369332"/>
          </a:xfrm>
          <a:prstGeom prst="rect">
            <a:avLst/>
          </a:prstGeom>
        </p:spPr>
        <p:txBody>
          <a:bodyPr wrap="square">
            <a:spAutoFit/>
          </a:bodyPr>
          <a:lstStyle/>
          <a:p>
            <a:pPr>
              <a:spcBef>
                <a:spcPts val="0"/>
              </a:spcBef>
              <a:spcAft>
                <a:spcPts val="0"/>
              </a:spcAft>
            </a:pPr>
            <a:r>
              <a:rPr lang="en-US" dirty="0" err="1">
                <a:solidFill>
                  <a:schemeClr val="bg1"/>
                </a:solidFill>
              </a:rPr>
              <a:t>Metlay</a:t>
            </a:r>
            <a:r>
              <a:rPr lang="en-US" dirty="0">
                <a:solidFill>
                  <a:schemeClr val="bg1"/>
                </a:solidFill>
              </a:rPr>
              <a:t> et al. </a:t>
            </a:r>
            <a:r>
              <a:rPr lang="en-US" i="1" dirty="0">
                <a:solidFill>
                  <a:schemeClr val="bg1"/>
                </a:solidFill>
              </a:rPr>
              <a:t>Am J </a:t>
            </a:r>
            <a:r>
              <a:rPr lang="en-US" i="1" dirty="0" err="1">
                <a:solidFill>
                  <a:schemeClr val="bg1"/>
                </a:solidFill>
              </a:rPr>
              <a:t>Respir</a:t>
            </a:r>
            <a:r>
              <a:rPr lang="en-US" i="1" dirty="0">
                <a:solidFill>
                  <a:schemeClr val="bg1"/>
                </a:solidFill>
              </a:rPr>
              <a:t> </a:t>
            </a:r>
            <a:r>
              <a:rPr lang="en-US" i="1" dirty="0" err="1">
                <a:solidFill>
                  <a:schemeClr val="bg1"/>
                </a:solidFill>
              </a:rPr>
              <a:t>Crit</a:t>
            </a:r>
            <a:r>
              <a:rPr lang="en-US" i="1" dirty="0">
                <a:solidFill>
                  <a:schemeClr val="bg1"/>
                </a:solidFill>
              </a:rPr>
              <a:t> Care Med</a:t>
            </a:r>
            <a:r>
              <a:rPr lang="en-US" dirty="0">
                <a:solidFill>
                  <a:schemeClr val="bg1"/>
                </a:solidFill>
              </a:rPr>
              <a:t>. 2019;200(7):e45–67.</a:t>
            </a:r>
            <a:endParaRPr lang="en-US" dirty="0">
              <a:solidFill>
                <a:schemeClr val="bg1"/>
              </a:solidFill>
              <a:effectLst/>
            </a:endParaRPr>
          </a:p>
        </p:txBody>
      </p:sp>
    </p:spTree>
    <p:extLst>
      <p:ext uri="{BB962C8B-B14F-4D97-AF65-F5344CB8AC3E}">
        <p14:creationId xmlns:p14="http://schemas.microsoft.com/office/powerpoint/2010/main" val="2480729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2007 ATS/IDSA Criteria for Severe CAP</a:t>
            </a:r>
          </a:p>
        </p:txBody>
      </p:sp>
      <p:sp>
        <p:nvSpPr>
          <p:cNvPr id="5" name="Content Placeholder 4"/>
          <p:cNvSpPr>
            <a:spLocks noGrp="1"/>
          </p:cNvSpPr>
          <p:nvPr>
            <p:ph idx="1"/>
          </p:nvPr>
        </p:nvSpPr>
        <p:spPr/>
        <p:txBody>
          <a:bodyPr>
            <a:normAutofit fontScale="92500" lnSpcReduction="20000"/>
          </a:bodyPr>
          <a:lstStyle/>
          <a:p>
            <a:r>
              <a:rPr lang="en-US" b="1" dirty="0">
                <a:solidFill>
                  <a:srgbClr val="FF0000"/>
                </a:solidFill>
              </a:rPr>
              <a:t>One</a:t>
            </a:r>
            <a:r>
              <a:rPr lang="en-US" b="1" dirty="0"/>
              <a:t> </a:t>
            </a:r>
            <a:r>
              <a:rPr lang="en-US" dirty="0"/>
              <a:t>major criterion </a:t>
            </a:r>
            <a:r>
              <a:rPr lang="en-US" b="1" dirty="0"/>
              <a:t>OR</a:t>
            </a:r>
            <a:r>
              <a:rPr lang="en-US" dirty="0"/>
              <a:t> </a:t>
            </a:r>
            <a:r>
              <a:rPr lang="en-US" b="1" dirty="0">
                <a:solidFill>
                  <a:srgbClr val="FF0000"/>
                </a:solidFill>
              </a:rPr>
              <a:t>three or more</a:t>
            </a:r>
            <a:r>
              <a:rPr lang="en-US" dirty="0">
                <a:solidFill>
                  <a:srgbClr val="FF0000"/>
                </a:solidFill>
              </a:rPr>
              <a:t> </a:t>
            </a:r>
            <a:r>
              <a:rPr lang="en-US" dirty="0"/>
              <a:t>minor criteria</a:t>
            </a:r>
          </a:p>
          <a:p>
            <a:r>
              <a:rPr lang="en-US" b="1" dirty="0"/>
              <a:t>Minor Criteria:</a:t>
            </a:r>
          </a:p>
          <a:p>
            <a:pPr lvl="1"/>
            <a:r>
              <a:rPr lang="en-US" dirty="0"/>
              <a:t>Respiratory rate </a:t>
            </a:r>
            <a:r>
              <a:rPr lang="en-US" dirty="0">
                <a:sym typeface="Symbol"/>
              </a:rPr>
              <a:t></a:t>
            </a:r>
            <a:r>
              <a:rPr lang="en-US" dirty="0"/>
              <a:t>30 breaths per min</a:t>
            </a:r>
          </a:p>
          <a:p>
            <a:pPr lvl="1"/>
            <a:r>
              <a:rPr lang="en-US" dirty="0"/>
              <a:t>PaO</a:t>
            </a:r>
            <a:r>
              <a:rPr lang="en-US" baseline="-25000" dirty="0"/>
              <a:t>2</a:t>
            </a:r>
            <a:r>
              <a:rPr lang="en-US" dirty="0"/>
              <a:t>/FiO</a:t>
            </a:r>
            <a:r>
              <a:rPr lang="en-US" baseline="-25000" dirty="0"/>
              <a:t>2</a:t>
            </a:r>
            <a:r>
              <a:rPr lang="en-US" dirty="0"/>
              <a:t> ratio ≤250</a:t>
            </a:r>
          </a:p>
          <a:p>
            <a:pPr lvl="1"/>
            <a:r>
              <a:rPr lang="en-US" dirty="0" err="1"/>
              <a:t>Multilobar</a:t>
            </a:r>
            <a:r>
              <a:rPr lang="en-US" dirty="0"/>
              <a:t> infiltrates</a:t>
            </a:r>
          </a:p>
          <a:p>
            <a:pPr lvl="1"/>
            <a:r>
              <a:rPr lang="en-US" dirty="0"/>
              <a:t>Confusion and/or disorientation</a:t>
            </a:r>
          </a:p>
          <a:p>
            <a:pPr lvl="1"/>
            <a:r>
              <a:rPr lang="en-US" dirty="0"/>
              <a:t>Uremia (blood urea nitrogen level </a:t>
            </a:r>
            <a:r>
              <a:rPr lang="en-US" dirty="0">
                <a:sym typeface="Symbol"/>
              </a:rPr>
              <a:t></a:t>
            </a:r>
            <a:r>
              <a:rPr lang="en-US" dirty="0"/>
              <a:t>20 mg/</a:t>
            </a:r>
            <a:r>
              <a:rPr lang="en-US" dirty="0" err="1"/>
              <a:t>dL</a:t>
            </a:r>
            <a:r>
              <a:rPr lang="en-US" dirty="0"/>
              <a:t>)</a:t>
            </a:r>
          </a:p>
          <a:p>
            <a:pPr lvl="1"/>
            <a:r>
              <a:rPr lang="en-US" dirty="0"/>
              <a:t>Leukopenia (WBC count &lt;4000 cells/</a:t>
            </a:r>
            <a:r>
              <a:rPr lang="en-US" dirty="0">
                <a:sym typeface="Symbol"/>
              </a:rPr>
              <a:t>l</a:t>
            </a:r>
            <a:r>
              <a:rPr lang="en-US" dirty="0"/>
              <a:t>) due to infection alone </a:t>
            </a:r>
          </a:p>
          <a:p>
            <a:pPr lvl="1"/>
            <a:r>
              <a:rPr lang="en-US" dirty="0"/>
              <a:t>Thrombocytopenia (platelet count &lt;100,000 platelets/</a:t>
            </a:r>
            <a:r>
              <a:rPr lang="en-US" dirty="0">
                <a:sym typeface="Symbol"/>
              </a:rPr>
              <a:t>l</a:t>
            </a:r>
            <a:r>
              <a:rPr lang="en-US" dirty="0"/>
              <a:t>)</a:t>
            </a:r>
          </a:p>
          <a:p>
            <a:pPr lvl="1"/>
            <a:r>
              <a:rPr lang="en-US" dirty="0"/>
              <a:t>Hypothermia (core temperature &lt;36°C)</a:t>
            </a:r>
          </a:p>
          <a:p>
            <a:pPr lvl="1"/>
            <a:r>
              <a:rPr lang="en-US" dirty="0"/>
              <a:t>Hypotension requiring aggressive fluid resuscitation.</a:t>
            </a:r>
          </a:p>
          <a:p>
            <a:r>
              <a:rPr lang="en-US" b="1" dirty="0"/>
              <a:t>Major criteria:</a:t>
            </a:r>
          </a:p>
          <a:p>
            <a:pPr lvl="1"/>
            <a:r>
              <a:rPr lang="en-US" dirty="0"/>
              <a:t>Septic shock with need for vasopressors</a:t>
            </a:r>
          </a:p>
          <a:p>
            <a:pPr lvl="1"/>
            <a:r>
              <a:rPr lang="en-US" dirty="0"/>
              <a:t>Respiratory failure requiring mechanical ventilation </a:t>
            </a:r>
          </a:p>
        </p:txBody>
      </p:sp>
      <p:sp>
        <p:nvSpPr>
          <p:cNvPr id="6" name="Rectangle 5"/>
          <p:cNvSpPr/>
          <p:nvPr/>
        </p:nvSpPr>
        <p:spPr>
          <a:xfrm>
            <a:off x="5669281" y="6428246"/>
            <a:ext cx="6522720" cy="369332"/>
          </a:xfrm>
          <a:prstGeom prst="rect">
            <a:avLst/>
          </a:prstGeom>
        </p:spPr>
        <p:txBody>
          <a:bodyPr wrap="square">
            <a:spAutoFit/>
          </a:bodyPr>
          <a:lstStyle/>
          <a:p>
            <a:pPr>
              <a:spcBef>
                <a:spcPts val="0"/>
              </a:spcBef>
              <a:spcAft>
                <a:spcPts val="0"/>
              </a:spcAft>
            </a:pPr>
            <a:r>
              <a:rPr lang="en-US" dirty="0" err="1">
                <a:solidFill>
                  <a:schemeClr val="bg1"/>
                </a:solidFill>
              </a:rPr>
              <a:t>Metlay</a:t>
            </a:r>
            <a:r>
              <a:rPr lang="en-US" dirty="0">
                <a:solidFill>
                  <a:schemeClr val="bg1"/>
                </a:solidFill>
              </a:rPr>
              <a:t> et al. </a:t>
            </a:r>
            <a:r>
              <a:rPr lang="en-US" i="1" dirty="0">
                <a:solidFill>
                  <a:schemeClr val="bg1"/>
                </a:solidFill>
              </a:rPr>
              <a:t>Am J </a:t>
            </a:r>
            <a:r>
              <a:rPr lang="en-US" i="1" dirty="0" err="1">
                <a:solidFill>
                  <a:schemeClr val="bg1"/>
                </a:solidFill>
              </a:rPr>
              <a:t>Respir</a:t>
            </a:r>
            <a:r>
              <a:rPr lang="en-US" i="1" dirty="0">
                <a:solidFill>
                  <a:schemeClr val="bg1"/>
                </a:solidFill>
              </a:rPr>
              <a:t> </a:t>
            </a:r>
            <a:r>
              <a:rPr lang="en-US" i="1" dirty="0" err="1">
                <a:solidFill>
                  <a:schemeClr val="bg1"/>
                </a:solidFill>
              </a:rPr>
              <a:t>Crit</a:t>
            </a:r>
            <a:r>
              <a:rPr lang="en-US" i="1" dirty="0">
                <a:solidFill>
                  <a:schemeClr val="bg1"/>
                </a:solidFill>
              </a:rPr>
              <a:t> Care Med</a:t>
            </a:r>
            <a:r>
              <a:rPr lang="en-US" dirty="0">
                <a:solidFill>
                  <a:schemeClr val="bg1"/>
                </a:solidFill>
              </a:rPr>
              <a:t>. 2019;200(7):e45–67.</a:t>
            </a:r>
            <a:endParaRPr lang="en-US" dirty="0">
              <a:solidFill>
                <a:schemeClr val="bg1"/>
              </a:solidFill>
              <a:effectLst/>
            </a:endParaRPr>
          </a:p>
        </p:txBody>
      </p:sp>
    </p:spTree>
    <p:extLst>
      <p:ext uri="{BB962C8B-B14F-4D97-AF65-F5344CB8AC3E}">
        <p14:creationId xmlns:p14="http://schemas.microsoft.com/office/powerpoint/2010/main" val="860551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53B99-141F-49C1-8458-0B9C64A1B2E9}"/>
              </a:ext>
            </a:extLst>
          </p:cNvPr>
          <p:cNvSpPr>
            <a:spLocks noGrp="1"/>
          </p:cNvSpPr>
          <p:nvPr>
            <p:ph type="title"/>
          </p:nvPr>
        </p:nvSpPr>
        <p:spPr/>
        <p:txBody>
          <a:bodyPr/>
          <a:lstStyle/>
          <a:p>
            <a:r>
              <a:rPr lang="en-US" dirty="0"/>
              <a:t>HCAP Has Been Abandoned </a:t>
            </a:r>
          </a:p>
        </p:txBody>
      </p:sp>
      <p:sp>
        <p:nvSpPr>
          <p:cNvPr id="3" name="Content Placeholder 2">
            <a:extLst>
              <a:ext uri="{FF2B5EF4-FFF2-40B4-BE49-F238E27FC236}">
                <a16:creationId xmlns:a16="http://schemas.microsoft.com/office/drawing/2014/main" id="{8AC446A7-7EB1-4EDB-AF8E-9131ECA81926}"/>
              </a:ext>
            </a:extLst>
          </p:cNvPr>
          <p:cNvSpPr>
            <a:spLocks noGrp="1"/>
          </p:cNvSpPr>
          <p:nvPr>
            <p:ph sz="half" idx="1"/>
          </p:nvPr>
        </p:nvSpPr>
        <p:spPr>
          <a:xfrm>
            <a:off x="1097279" y="1845734"/>
            <a:ext cx="5931318" cy="4383616"/>
          </a:xfrm>
        </p:spPr>
        <p:txBody>
          <a:bodyPr>
            <a:normAutofit fontScale="92500" lnSpcReduction="10000"/>
          </a:bodyPr>
          <a:lstStyle/>
          <a:p>
            <a:pPr>
              <a:buFont typeface="Arial" panose="020B0604020202020204" pitchFamily="34" charset="0"/>
              <a:buChar char="•"/>
            </a:pPr>
            <a:r>
              <a:rPr lang="en-US" dirty="0"/>
              <a:t>Accepted in 2007 ATS/IDSA guidelines</a:t>
            </a:r>
          </a:p>
          <a:p>
            <a:pPr>
              <a:buFont typeface="Arial" panose="020B0604020202020204" pitchFamily="34" charset="0"/>
              <a:buChar char="•"/>
            </a:pPr>
            <a:r>
              <a:rPr lang="en-US" dirty="0"/>
              <a:t>HCAP was defined for those patients who had any one of several potential risk factors for antibiotic-resistant pathogens:</a:t>
            </a:r>
          </a:p>
          <a:p>
            <a:pPr lvl="1">
              <a:buFont typeface="Arial" panose="020B0604020202020204" pitchFamily="34" charset="0"/>
              <a:buChar char="•"/>
            </a:pPr>
            <a:r>
              <a:rPr lang="en-US" dirty="0"/>
              <a:t>Residence in a nursing home and other long-term care facilities</a:t>
            </a:r>
          </a:p>
          <a:p>
            <a:pPr lvl="1">
              <a:buFont typeface="Arial" panose="020B0604020202020204" pitchFamily="34" charset="0"/>
              <a:buChar char="•"/>
            </a:pPr>
            <a:r>
              <a:rPr lang="en-US" dirty="0"/>
              <a:t>Hospitalization for &gt;2 days in the last 90 days</a:t>
            </a:r>
          </a:p>
          <a:p>
            <a:pPr lvl="1">
              <a:buFont typeface="Arial" panose="020B0604020202020204" pitchFamily="34" charset="0"/>
              <a:buChar char="•"/>
            </a:pPr>
            <a:r>
              <a:rPr lang="en-US" dirty="0"/>
              <a:t>Receipt of home infusion therapy</a:t>
            </a:r>
          </a:p>
          <a:p>
            <a:pPr lvl="1">
              <a:buFont typeface="Arial" panose="020B0604020202020204" pitchFamily="34" charset="0"/>
              <a:buChar char="•"/>
            </a:pPr>
            <a:r>
              <a:rPr lang="en-US" dirty="0"/>
              <a:t>Chronic dialysis</a:t>
            </a:r>
          </a:p>
          <a:p>
            <a:pPr lvl="1">
              <a:buFont typeface="Arial" panose="020B0604020202020204" pitchFamily="34" charset="0"/>
              <a:buChar char="•"/>
            </a:pPr>
            <a:r>
              <a:rPr lang="en-US" dirty="0"/>
              <a:t>Home wound care</a:t>
            </a:r>
          </a:p>
          <a:p>
            <a:pPr lvl="1">
              <a:buFont typeface="Arial" panose="020B0604020202020204" pitchFamily="34" charset="0"/>
              <a:buChar char="•"/>
            </a:pPr>
            <a:r>
              <a:rPr lang="en-US" dirty="0"/>
              <a:t>Family member with a known antibiotic-resistant pathogen</a:t>
            </a:r>
          </a:p>
          <a:p>
            <a:pPr>
              <a:buFont typeface="Arial" panose="020B0604020202020204" pitchFamily="34" charset="0"/>
              <a:buChar char="•"/>
            </a:pPr>
            <a:r>
              <a:rPr lang="en-US" b="1" dirty="0"/>
              <a:t>These factors do not predict high prevalence of antibiotic-resistant pathogens in most setting</a:t>
            </a:r>
          </a:p>
          <a:p>
            <a:pPr>
              <a:buFont typeface="Arial" panose="020B0604020202020204" pitchFamily="34" charset="0"/>
              <a:buChar char="•"/>
            </a:pPr>
            <a:r>
              <a:rPr lang="en-US" dirty="0"/>
              <a:t>Recommend abandoning this categorization </a:t>
            </a:r>
          </a:p>
        </p:txBody>
      </p:sp>
      <p:pic>
        <p:nvPicPr>
          <p:cNvPr id="6" name="Content Placeholder 5">
            <a:extLst>
              <a:ext uri="{FF2B5EF4-FFF2-40B4-BE49-F238E27FC236}">
                <a16:creationId xmlns:a16="http://schemas.microsoft.com/office/drawing/2014/main" id="{B3743A49-2913-4728-835F-F6BCCB20861A}"/>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7050054" y="1846263"/>
            <a:ext cx="3273492" cy="4022725"/>
          </a:xfrm>
        </p:spPr>
      </p:pic>
      <p:sp>
        <p:nvSpPr>
          <p:cNvPr id="7" name="Rectangle 6"/>
          <p:cNvSpPr/>
          <p:nvPr/>
        </p:nvSpPr>
        <p:spPr>
          <a:xfrm>
            <a:off x="5669281" y="6428246"/>
            <a:ext cx="6522720" cy="369332"/>
          </a:xfrm>
          <a:prstGeom prst="rect">
            <a:avLst/>
          </a:prstGeom>
        </p:spPr>
        <p:txBody>
          <a:bodyPr wrap="square">
            <a:spAutoFit/>
          </a:bodyPr>
          <a:lstStyle/>
          <a:p>
            <a:pPr>
              <a:spcBef>
                <a:spcPts val="0"/>
              </a:spcBef>
              <a:spcAft>
                <a:spcPts val="0"/>
              </a:spcAft>
            </a:pPr>
            <a:r>
              <a:rPr lang="en-US" dirty="0" err="1">
                <a:solidFill>
                  <a:schemeClr val="bg1"/>
                </a:solidFill>
              </a:rPr>
              <a:t>Metlay</a:t>
            </a:r>
            <a:r>
              <a:rPr lang="en-US" dirty="0">
                <a:solidFill>
                  <a:schemeClr val="bg1"/>
                </a:solidFill>
              </a:rPr>
              <a:t> et al. </a:t>
            </a:r>
            <a:r>
              <a:rPr lang="en-US" i="1" dirty="0">
                <a:solidFill>
                  <a:schemeClr val="bg1"/>
                </a:solidFill>
              </a:rPr>
              <a:t>Am J </a:t>
            </a:r>
            <a:r>
              <a:rPr lang="en-US" i="1" dirty="0" err="1">
                <a:solidFill>
                  <a:schemeClr val="bg1"/>
                </a:solidFill>
              </a:rPr>
              <a:t>Respir</a:t>
            </a:r>
            <a:r>
              <a:rPr lang="en-US" i="1" dirty="0">
                <a:solidFill>
                  <a:schemeClr val="bg1"/>
                </a:solidFill>
              </a:rPr>
              <a:t> </a:t>
            </a:r>
            <a:r>
              <a:rPr lang="en-US" i="1" dirty="0" err="1">
                <a:solidFill>
                  <a:schemeClr val="bg1"/>
                </a:solidFill>
              </a:rPr>
              <a:t>Crit</a:t>
            </a:r>
            <a:r>
              <a:rPr lang="en-US" i="1" dirty="0">
                <a:solidFill>
                  <a:schemeClr val="bg1"/>
                </a:solidFill>
              </a:rPr>
              <a:t> Care Med</a:t>
            </a:r>
            <a:r>
              <a:rPr lang="en-US" dirty="0">
                <a:solidFill>
                  <a:schemeClr val="bg1"/>
                </a:solidFill>
              </a:rPr>
              <a:t>. 2019;200(7):e45–67.</a:t>
            </a:r>
            <a:endParaRPr lang="en-US" dirty="0">
              <a:solidFill>
                <a:schemeClr val="bg1"/>
              </a:solidFill>
              <a:effectLst/>
            </a:endParaRPr>
          </a:p>
        </p:txBody>
      </p:sp>
    </p:spTree>
    <p:extLst>
      <p:ext uri="{BB962C8B-B14F-4D97-AF65-F5344CB8AC3E}">
        <p14:creationId xmlns:p14="http://schemas.microsoft.com/office/powerpoint/2010/main" val="2928708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NMH">
  <a:themeElements>
    <a:clrScheme name="Custom 2">
      <a:dk1>
        <a:srgbClr val="000000"/>
      </a:dk1>
      <a:lt1>
        <a:srgbClr val="FFFFFF"/>
      </a:lt1>
      <a:dk2>
        <a:srgbClr val="63666A"/>
      </a:dk2>
      <a:lt2>
        <a:srgbClr val="A7A8AA"/>
      </a:lt2>
      <a:accent1>
        <a:srgbClr val="BA0C2F"/>
      </a:accent1>
      <a:accent2>
        <a:srgbClr val="BA0C2F"/>
      </a:accent2>
      <a:accent3>
        <a:srgbClr val="008A86"/>
      </a:accent3>
      <a:accent4>
        <a:srgbClr val="ED8B00"/>
      </a:accent4>
      <a:accent5>
        <a:srgbClr val="A8AA19"/>
      </a:accent5>
      <a:accent6>
        <a:srgbClr val="C05131"/>
      </a:accent6>
      <a:hlink>
        <a:srgbClr val="008A86"/>
      </a:hlink>
      <a:folHlink>
        <a:srgbClr val="BA0C2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UNMH" id="{CD075D06-879B-4F14-8107-F466C934232F}" vid="{FC8BD308-60E7-4582-A619-678D21083C22}"/>
    </a:ext>
  </a:extLst>
</a:theme>
</file>

<file path=ppt/theme/theme2.xml><?xml version="1.0" encoding="utf-8"?>
<a:theme xmlns:a="http://schemas.openxmlformats.org/drawingml/2006/main" name="1_UNMH">
  <a:themeElements>
    <a:clrScheme name="Custom 2">
      <a:dk1>
        <a:srgbClr val="000000"/>
      </a:dk1>
      <a:lt1>
        <a:srgbClr val="FFFFFF"/>
      </a:lt1>
      <a:dk2>
        <a:srgbClr val="63666A"/>
      </a:dk2>
      <a:lt2>
        <a:srgbClr val="A7A8AA"/>
      </a:lt2>
      <a:accent1>
        <a:srgbClr val="BA0C2F"/>
      </a:accent1>
      <a:accent2>
        <a:srgbClr val="BA0C2F"/>
      </a:accent2>
      <a:accent3>
        <a:srgbClr val="008A86"/>
      </a:accent3>
      <a:accent4>
        <a:srgbClr val="ED8B00"/>
      </a:accent4>
      <a:accent5>
        <a:srgbClr val="A8AA19"/>
      </a:accent5>
      <a:accent6>
        <a:srgbClr val="C05131"/>
      </a:accent6>
      <a:hlink>
        <a:srgbClr val="008A86"/>
      </a:hlink>
      <a:folHlink>
        <a:srgbClr val="BA0C2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UNMH" id="{CD075D06-879B-4F14-8107-F466C934232F}" vid="{FC8BD308-60E7-4582-A619-678D21083C2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7739</TotalTime>
  <Words>3367</Words>
  <Application>Microsoft Office PowerPoint</Application>
  <PresentationFormat>Widescreen</PresentationFormat>
  <Paragraphs>393</Paragraphs>
  <Slides>45</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45</vt:i4>
      </vt:variant>
    </vt:vector>
  </HeadingPairs>
  <TitlesOfParts>
    <vt:vector size="52" baseType="lpstr">
      <vt:lpstr>Arial</vt:lpstr>
      <vt:lpstr>Calibri</vt:lpstr>
      <vt:lpstr>Calibri,Arial,Helvetica,sans-serif</vt:lpstr>
      <vt:lpstr>IBM Plex Sans</vt:lpstr>
      <vt:lpstr>Symbol</vt:lpstr>
      <vt:lpstr>UNMH</vt:lpstr>
      <vt:lpstr>1_UNMH</vt:lpstr>
      <vt:lpstr>Infectious Diseases Guideline Updates- Community Acquired Pneumonia and Asymptomatic Bacteriuria</vt:lpstr>
      <vt:lpstr>Objectives for Pharmacists </vt:lpstr>
      <vt:lpstr>Objectives for Technicians</vt:lpstr>
      <vt:lpstr>2019 ATS/IDSA CAP Guidelines</vt:lpstr>
      <vt:lpstr>Patient Case</vt:lpstr>
      <vt:lpstr>CAP Controversies </vt:lpstr>
      <vt:lpstr>Pathogenic Cause of Pneumonia </vt:lpstr>
      <vt:lpstr>2007 ATS/IDSA Criteria for Severe CAP</vt:lpstr>
      <vt:lpstr>HCAP Has Been Abandoned </vt:lpstr>
      <vt:lpstr>New Risk Factors for Resistant Pathogens</vt:lpstr>
      <vt:lpstr>Diagnostics</vt:lpstr>
      <vt:lpstr>Diagnostics</vt:lpstr>
      <vt:lpstr>Diagnostics </vt:lpstr>
      <vt:lpstr>Procalcitonin</vt:lpstr>
      <vt:lpstr>Empiric Outpatient Treatment </vt:lpstr>
      <vt:lpstr>Empiric Outpatient Treatment </vt:lpstr>
      <vt:lpstr>Rate of macrolide-resistant Streptococcus pneumonia in 2014</vt:lpstr>
      <vt:lpstr>Empiric Inpatient Treatment </vt:lpstr>
      <vt:lpstr>Atypical Coverage Still Recommended </vt:lpstr>
      <vt:lpstr>Empiric Inpatient Treatment- MRSA </vt:lpstr>
      <vt:lpstr>Empiric Inpatient Treatment- P. aeruginosa  </vt:lpstr>
      <vt:lpstr>De-escalation </vt:lpstr>
      <vt:lpstr>Imaging</vt:lpstr>
      <vt:lpstr>Duration</vt:lpstr>
      <vt:lpstr>Aspiration Pneumonia </vt:lpstr>
      <vt:lpstr>Corticosteroids</vt:lpstr>
      <vt:lpstr>Influenza </vt:lpstr>
      <vt:lpstr>Patient Case</vt:lpstr>
      <vt:lpstr>Patient Case</vt:lpstr>
      <vt:lpstr>Summary of Differences between the 2019 and 2007 ATS/IDSA CAP Guidelines</vt:lpstr>
      <vt:lpstr>2019 IDSA Asymptomatic Bacteriuria Guidelines</vt:lpstr>
      <vt:lpstr>Patient Case</vt:lpstr>
      <vt:lpstr>Patient Case</vt:lpstr>
      <vt:lpstr>Asymptomatic Bacteriuria</vt:lpstr>
      <vt:lpstr>Prevalence of ASB for Different Populations </vt:lpstr>
      <vt:lpstr>Who Should NOT Be Screened for ABS?</vt:lpstr>
      <vt:lpstr>Pregnant Women</vt:lpstr>
      <vt:lpstr>Older, Functionally or Cognitively Impaired Patients</vt:lpstr>
      <vt:lpstr>Patients With Neutropenia </vt:lpstr>
      <vt:lpstr>Patients With Catheters </vt:lpstr>
      <vt:lpstr>Patients Undergoing Endourological Procedures</vt:lpstr>
      <vt:lpstr>Patient Case</vt:lpstr>
      <vt:lpstr>Patient Case</vt:lpstr>
      <vt:lpstr>Summary of 2019 IDSA ASB Guidelines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ReCAPping the 2019 CAP Guidelines</dc:title>
  <dc:creator>Molly</dc:creator>
  <cp:lastModifiedBy>Molly Benning</cp:lastModifiedBy>
  <cp:revision>49</cp:revision>
  <cp:lastPrinted>2019-11-05T19:49:44Z</cp:lastPrinted>
  <dcterms:created xsi:type="dcterms:W3CDTF">2019-10-31T03:17:39Z</dcterms:created>
  <dcterms:modified xsi:type="dcterms:W3CDTF">2020-08-23T23:23:04Z</dcterms:modified>
</cp:coreProperties>
</file>