
<file path=[Content_Types].xml><?xml version="1.0" encoding="utf-8"?>
<Types xmlns="http://schemas.openxmlformats.org/package/2006/content-types">
  <Default Extension="bin" ContentType="application/vnd.openxmlformats-officedocument.oleObject"/>
  <Default Extension="fntdata" ContentType="application/x-fontdata"/>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05" r:id="rId1"/>
  </p:sldMasterIdLst>
  <p:notesMasterIdLst>
    <p:notesMasterId r:id="rId41"/>
  </p:notesMasterIdLst>
  <p:sldIdLst>
    <p:sldId id="273" r:id="rId2"/>
    <p:sldId id="274" r:id="rId3"/>
    <p:sldId id="275" r:id="rId4"/>
    <p:sldId id="293" r:id="rId5"/>
    <p:sldId id="276" r:id="rId6"/>
    <p:sldId id="257" r:id="rId7"/>
    <p:sldId id="272" r:id="rId8"/>
    <p:sldId id="267" r:id="rId9"/>
    <p:sldId id="268" r:id="rId10"/>
    <p:sldId id="262" r:id="rId11"/>
    <p:sldId id="261" r:id="rId12"/>
    <p:sldId id="264" r:id="rId13"/>
    <p:sldId id="259" r:id="rId14"/>
    <p:sldId id="277" r:id="rId15"/>
    <p:sldId id="294" r:id="rId16"/>
    <p:sldId id="307" r:id="rId17"/>
    <p:sldId id="308" r:id="rId18"/>
    <p:sldId id="309" r:id="rId19"/>
    <p:sldId id="310" r:id="rId20"/>
    <p:sldId id="311" r:id="rId21"/>
    <p:sldId id="312" r:id="rId22"/>
    <p:sldId id="313" r:id="rId23"/>
    <p:sldId id="314" r:id="rId24"/>
    <p:sldId id="315" r:id="rId25"/>
    <p:sldId id="316" r:id="rId26"/>
    <p:sldId id="317" r:id="rId27"/>
    <p:sldId id="318" r:id="rId28"/>
    <p:sldId id="271" r:id="rId29"/>
    <p:sldId id="270" r:id="rId30"/>
    <p:sldId id="278" r:id="rId31"/>
    <p:sldId id="290" r:id="rId32"/>
    <p:sldId id="279" r:id="rId33"/>
    <p:sldId id="280" r:id="rId34"/>
    <p:sldId id="281" r:id="rId35"/>
    <p:sldId id="282" r:id="rId36"/>
    <p:sldId id="291" r:id="rId37"/>
    <p:sldId id="292" r:id="rId38"/>
    <p:sldId id="319" r:id="rId39"/>
    <p:sldId id="265" r:id="rId40"/>
  </p:sldIdLst>
  <p:sldSz cx="9144000" cy="5143500" type="screen16x9"/>
  <p:notesSz cx="6858000" cy="9144000"/>
  <p:embeddedFontLst>
    <p:embeddedFont>
      <p:font typeface="Calibri" panose="020F0502020204030204" pitchFamily="34" charset="0"/>
      <p:regular r:id="rId42"/>
      <p:bold r:id="rId43"/>
      <p:italic r:id="rId44"/>
      <p:boldItalic r:id="rId45"/>
    </p:embeddedFont>
    <p:embeddedFont>
      <p:font typeface="Century Gothic" panose="020B0502020202020204" pitchFamily="34" charset="0"/>
      <p:regular r:id="rId46"/>
      <p:bold r:id="rId47"/>
      <p:italic r:id="rId48"/>
      <p:boldItalic r:id="rId49"/>
    </p:embeddedFont>
    <p:embeddedFont>
      <p:font typeface="Nunito" panose="020B0604020202020204" charset="0"/>
      <p:regular r:id="rId50"/>
      <p:bold r:id="rId51"/>
      <p:italic r:id="rId52"/>
      <p:boldItalic r:id="rId53"/>
    </p:embeddedFont>
    <p:embeddedFont>
      <p:font typeface="Times" panose="02020603050405020304" pitchFamily="18" charset="0"/>
      <p:regular r:id="rId54"/>
      <p:bold r:id="rId55"/>
      <p:italic r:id="rId56"/>
      <p:boldItalic r:id="rId57"/>
    </p:embeddedFont>
    <p:embeddedFont>
      <p:font typeface="Wingdings 3" panose="05040102010807070707" pitchFamily="18" charset="2"/>
      <p:regular r:id="rId58"/>
    </p:embeddedFont>
  </p:embeddedFontLst>
  <p:custDataLst>
    <p:tags r:id="rId59"/>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A8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8DCEF01-6293-42CD-99FE-D1534D9053ED}">
  <a:tblStyle styleId="{F8DCEF01-6293-42CD-99FE-D1534D9053ED}"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2" d="100"/>
          <a:sy n="142" d="100"/>
        </p:scale>
        <p:origin x="714" y="12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1.fntdata"/><Relationship Id="rId47" Type="http://schemas.openxmlformats.org/officeDocument/2006/relationships/font" Target="fonts/font6.fntdata"/><Relationship Id="rId50" Type="http://schemas.openxmlformats.org/officeDocument/2006/relationships/font" Target="fonts/font9.fntdata"/><Relationship Id="rId55" Type="http://schemas.openxmlformats.org/officeDocument/2006/relationships/font" Target="fonts/font14.fntdata"/><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4.fntdata"/><Relationship Id="rId53" Type="http://schemas.openxmlformats.org/officeDocument/2006/relationships/font" Target="fonts/font12.fntdata"/><Relationship Id="rId58" Type="http://schemas.openxmlformats.org/officeDocument/2006/relationships/font" Target="fonts/font17.fntdata"/><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2.fntdata"/><Relationship Id="rId48" Type="http://schemas.openxmlformats.org/officeDocument/2006/relationships/font" Target="fonts/font7.fntdata"/><Relationship Id="rId56" Type="http://schemas.openxmlformats.org/officeDocument/2006/relationships/font" Target="fonts/font15.fntdata"/><Relationship Id="rId8" Type="http://schemas.openxmlformats.org/officeDocument/2006/relationships/slide" Target="slides/slide7.xml"/><Relationship Id="rId51" Type="http://schemas.openxmlformats.org/officeDocument/2006/relationships/font" Target="fonts/font10.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5.fntdata"/><Relationship Id="rId59" Type="http://schemas.openxmlformats.org/officeDocument/2006/relationships/tags" Target="tags/tag1.xml"/><Relationship Id="rId20" Type="http://schemas.openxmlformats.org/officeDocument/2006/relationships/slide" Target="slides/slide19.xml"/><Relationship Id="rId41" Type="http://schemas.openxmlformats.org/officeDocument/2006/relationships/notesMaster" Target="notesMasters/notesMaster1.xml"/><Relationship Id="rId54" Type="http://schemas.openxmlformats.org/officeDocument/2006/relationships/font" Target="fonts/font13.fntdata"/><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8.fntdata"/><Relationship Id="rId57" Type="http://schemas.openxmlformats.org/officeDocument/2006/relationships/font" Target="fonts/font16.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3.fntdata"/><Relationship Id="rId52" Type="http://schemas.openxmlformats.org/officeDocument/2006/relationships/font" Target="fonts/font11.fntdata"/><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Show 2020 calls</a:t>
            </a:r>
          </a:p>
        </p:txBody>
      </p:sp>
    </p:spTree>
    <p:extLst>
      <p:ext uri="{BB962C8B-B14F-4D97-AF65-F5344CB8AC3E}">
        <p14:creationId xmlns:p14="http://schemas.microsoft.com/office/powerpoint/2010/main" val="40755794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t>NPDS updates in near-real time allowing for quick response to outbreaks</a:t>
            </a:r>
          </a:p>
          <a:p>
            <a:pPr marL="158750" indent="0">
              <a:buNone/>
            </a:pPr>
            <a:endParaRPr lang="en-US" dirty="0"/>
          </a:p>
        </p:txBody>
      </p:sp>
    </p:spTree>
    <p:extLst>
      <p:ext uri="{BB962C8B-B14F-4D97-AF65-F5344CB8AC3E}">
        <p14:creationId xmlns:p14="http://schemas.microsoft.com/office/powerpoint/2010/main" val="20467185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436778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4294967295"/>
          </p:nvPr>
        </p:nvSpPr>
        <p:spPr bwMode="auto">
          <a:xfrm>
            <a:off x="4144963" y="9121775"/>
            <a:ext cx="3170237" cy="479425"/>
          </a:xfrm>
          <a:prstGeom prst="rect">
            <a:avLst/>
          </a:prstGeom>
          <a:noFill/>
          <a:ln>
            <a:miter lim="800000"/>
            <a:headEnd/>
            <a:tailEnd/>
          </a:ln>
        </p:spPr>
        <p:txBody>
          <a:bodyPr lIns="96661" tIns="48331" rIns="96661" bIns="48331"/>
          <a:lstStyle/>
          <a:p>
            <a:fld id="{BCA933CC-624B-4784-819A-1B2406813BE9}" type="slidenum">
              <a:rPr lang="en-US">
                <a:latin typeface="Times" charset="0"/>
              </a:rPr>
              <a:pPr/>
              <a:t>16</a:t>
            </a:fld>
            <a:endParaRPr lang="en-US">
              <a:latin typeface="Times" charset="0"/>
            </a:endParaRPr>
          </a:p>
        </p:txBody>
      </p:sp>
      <p:sp>
        <p:nvSpPr>
          <p:cNvPr id="98307" name="Rectangle 2"/>
          <p:cNvSpPr>
            <a:spLocks noGrp="1" noRot="1" noChangeAspect="1" noChangeArrowheads="1" noTextEdit="1"/>
          </p:cNvSpPr>
          <p:nvPr>
            <p:ph type="sldImg"/>
          </p:nvPr>
        </p:nvSpPr>
        <p:spPr>
          <a:xfrm>
            <a:off x="460375" y="722313"/>
            <a:ext cx="6394450" cy="3597275"/>
          </a:xfrm>
          <a:solidFill>
            <a:srgbClr val="FFFFFF"/>
          </a:solidFill>
          <a:ln cap="flat"/>
        </p:spPr>
      </p:sp>
      <p:sp>
        <p:nvSpPr>
          <p:cNvPr id="98308" name="Rectangle 3"/>
          <p:cNvSpPr>
            <a:spLocks noGrp="1" noChangeArrowheads="1"/>
          </p:cNvSpPr>
          <p:nvPr>
            <p:ph type="body" idx="1"/>
          </p:nvPr>
        </p:nvSpPr>
        <p:spPr>
          <a:xfrm>
            <a:off x="731838" y="4560888"/>
            <a:ext cx="5851525" cy="4319587"/>
          </a:xfrm>
          <a:noFill/>
          <a:ln w="9525"/>
        </p:spPr>
        <p:txBody>
          <a:bodyPr lIns="97332" tIns="48667" rIns="97332" bIns="48667"/>
          <a:lstStyle/>
          <a:p>
            <a:endParaRPr lang="en-US">
              <a:latin typeface="Times" charset="0"/>
              <a:ea typeface="ＭＳ Ｐゴシック" pitchFamily="34" charset="-128"/>
            </a:endParaRPr>
          </a:p>
        </p:txBody>
      </p:sp>
    </p:spTree>
    <p:extLst>
      <p:ext uri="{BB962C8B-B14F-4D97-AF65-F5344CB8AC3E}">
        <p14:creationId xmlns:p14="http://schemas.microsoft.com/office/powerpoint/2010/main" val="16346622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4294967295"/>
          </p:nvPr>
        </p:nvSpPr>
        <p:spPr bwMode="auto">
          <a:xfrm>
            <a:off x="4144963" y="9121775"/>
            <a:ext cx="3170237" cy="479425"/>
          </a:xfrm>
          <a:prstGeom prst="rect">
            <a:avLst/>
          </a:prstGeom>
          <a:noFill/>
          <a:ln>
            <a:miter lim="800000"/>
            <a:headEnd/>
            <a:tailEnd/>
          </a:ln>
        </p:spPr>
        <p:txBody>
          <a:bodyPr lIns="96661" tIns="48331" rIns="96661" bIns="48331"/>
          <a:lstStyle/>
          <a:p>
            <a:fld id="{8DC8D0C0-7FD2-44B4-BABE-172FE11C2EEF}" type="slidenum">
              <a:rPr lang="en-US">
                <a:latin typeface="Times" charset="0"/>
              </a:rPr>
              <a:pPr/>
              <a:t>17</a:t>
            </a:fld>
            <a:endParaRPr lang="en-US">
              <a:latin typeface="Times" charset="0"/>
            </a:endParaRPr>
          </a:p>
        </p:txBody>
      </p:sp>
      <p:sp>
        <p:nvSpPr>
          <p:cNvPr id="100355" name="Rectangle 2"/>
          <p:cNvSpPr>
            <a:spLocks noGrp="1" noRot="1" noChangeAspect="1" noChangeArrowheads="1" noTextEdit="1"/>
          </p:cNvSpPr>
          <p:nvPr>
            <p:ph type="sldImg"/>
          </p:nvPr>
        </p:nvSpPr>
        <p:spPr>
          <a:xfrm>
            <a:off x="460375" y="722313"/>
            <a:ext cx="6394450" cy="3597275"/>
          </a:xfrm>
          <a:solidFill>
            <a:srgbClr val="FFFFFF"/>
          </a:solidFill>
          <a:ln cap="flat"/>
        </p:spPr>
      </p:sp>
      <p:sp>
        <p:nvSpPr>
          <p:cNvPr id="100356" name="Rectangle 3"/>
          <p:cNvSpPr>
            <a:spLocks noGrp="1" noChangeArrowheads="1"/>
          </p:cNvSpPr>
          <p:nvPr>
            <p:ph type="body" idx="1"/>
          </p:nvPr>
        </p:nvSpPr>
        <p:spPr>
          <a:xfrm>
            <a:off x="731838" y="4560888"/>
            <a:ext cx="5851525" cy="4319587"/>
          </a:xfrm>
          <a:noFill/>
          <a:ln w="9525"/>
        </p:spPr>
        <p:txBody>
          <a:bodyPr lIns="97332" tIns="48667" rIns="97332" bIns="48667"/>
          <a:lstStyle/>
          <a:p>
            <a:endParaRPr lang="en-US">
              <a:latin typeface="Times" charset="0"/>
              <a:ea typeface="ＭＳ Ｐゴシック" pitchFamily="34" charset="-128"/>
            </a:endParaRPr>
          </a:p>
        </p:txBody>
      </p:sp>
    </p:spTree>
    <p:extLst>
      <p:ext uri="{BB962C8B-B14F-4D97-AF65-F5344CB8AC3E}">
        <p14:creationId xmlns:p14="http://schemas.microsoft.com/office/powerpoint/2010/main" val="23356345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4294967295"/>
          </p:nvPr>
        </p:nvSpPr>
        <p:spPr bwMode="auto">
          <a:xfrm>
            <a:off x="4144963" y="9121775"/>
            <a:ext cx="3170237" cy="479425"/>
          </a:xfrm>
          <a:prstGeom prst="rect">
            <a:avLst/>
          </a:prstGeom>
          <a:noFill/>
          <a:ln>
            <a:miter lim="800000"/>
            <a:headEnd/>
            <a:tailEnd/>
          </a:ln>
        </p:spPr>
        <p:txBody>
          <a:bodyPr lIns="96661" tIns="48331" rIns="96661" bIns="48331"/>
          <a:lstStyle/>
          <a:p>
            <a:fld id="{30C792E2-5BF3-47CC-9934-B32C92EB5D07}" type="slidenum">
              <a:rPr lang="en-US">
                <a:latin typeface="Times" charset="0"/>
              </a:rPr>
              <a:pPr/>
              <a:t>18</a:t>
            </a:fld>
            <a:endParaRPr lang="en-US">
              <a:latin typeface="Times" charset="0"/>
            </a:endParaRPr>
          </a:p>
        </p:txBody>
      </p:sp>
      <p:sp>
        <p:nvSpPr>
          <p:cNvPr id="102403" name="Rectangle 2"/>
          <p:cNvSpPr>
            <a:spLocks noGrp="1" noRot="1" noChangeAspect="1" noChangeArrowheads="1" noTextEdit="1"/>
          </p:cNvSpPr>
          <p:nvPr>
            <p:ph type="sldImg"/>
          </p:nvPr>
        </p:nvSpPr>
        <p:spPr>
          <a:xfrm>
            <a:off x="460375" y="722313"/>
            <a:ext cx="6394450" cy="3597275"/>
          </a:xfrm>
          <a:solidFill>
            <a:srgbClr val="FFFFFF"/>
          </a:solidFill>
          <a:ln cap="flat"/>
        </p:spPr>
      </p:sp>
      <p:sp>
        <p:nvSpPr>
          <p:cNvPr id="102404" name="Rectangle 3"/>
          <p:cNvSpPr>
            <a:spLocks noGrp="1" noChangeArrowheads="1"/>
          </p:cNvSpPr>
          <p:nvPr>
            <p:ph type="body" idx="1"/>
          </p:nvPr>
        </p:nvSpPr>
        <p:spPr>
          <a:xfrm>
            <a:off x="731838" y="4560888"/>
            <a:ext cx="5851525" cy="4319587"/>
          </a:xfrm>
          <a:noFill/>
          <a:ln w="9525"/>
        </p:spPr>
        <p:txBody>
          <a:bodyPr lIns="97332" tIns="48667" rIns="97332" bIns="48667"/>
          <a:lstStyle/>
          <a:p>
            <a:endParaRPr lang="en-US">
              <a:latin typeface="Times" charset="0"/>
              <a:ea typeface="ＭＳ Ｐゴシック" pitchFamily="34" charset="-128"/>
            </a:endParaRPr>
          </a:p>
        </p:txBody>
      </p:sp>
    </p:spTree>
    <p:extLst>
      <p:ext uri="{BB962C8B-B14F-4D97-AF65-F5344CB8AC3E}">
        <p14:creationId xmlns:p14="http://schemas.microsoft.com/office/powerpoint/2010/main" val="26739193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4294967295"/>
          </p:nvPr>
        </p:nvSpPr>
        <p:spPr bwMode="auto">
          <a:xfrm>
            <a:off x="4144963" y="9121775"/>
            <a:ext cx="3170237" cy="479425"/>
          </a:xfrm>
          <a:prstGeom prst="rect">
            <a:avLst/>
          </a:prstGeom>
          <a:noFill/>
          <a:ln>
            <a:miter lim="800000"/>
            <a:headEnd/>
            <a:tailEnd/>
          </a:ln>
        </p:spPr>
        <p:txBody>
          <a:bodyPr lIns="96661" tIns="48331" rIns="96661" bIns="48331"/>
          <a:lstStyle/>
          <a:p>
            <a:fld id="{0A4D2FE9-97B6-4204-A57B-45EE9B888AA1}" type="slidenum">
              <a:rPr lang="en-US">
                <a:latin typeface="Times" charset="0"/>
              </a:rPr>
              <a:pPr/>
              <a:t>19</a:t>
            </a:fld>
            <a:endParaRPr lang="en-US">
              <a:latin typeface="Times" charset="0"/>
            </a:endParaRPr>
          </a:p>
        </p:txBody>
      </p:sp>
      <p:sp>
        <p:nvSpPr>
          <p:cNvPr id="104451" name="Rectangle 2"/>
          <p:cNvSpPr>
            <a:spLocks noGrp="1" noRot="1" noChangeAspect="1" noChangeArrowheads="1" noTextEdit="1"/>
          </p:cNvSpPr>
          <p:nvPr>
            <p:ph type="sldImg"/>
          </p:nvPr>
        </p:nvSpPr>
        <p:spPr>
          <a:xfrm>
            <a:off x="460375" y="722313"/>
            <a:ext cx="6394450" cy="3597275"/>
          </a:xfrm>
          <a:solidFill>
            <a:srgbClr val="FFFFFF"/>
          </a:solidFill>
          <a:ln cap="flat"/>
        </p:spPr>
      </p:sp>
      <p:sp>
        <p:nvSpPr>
          <p:cNvPr id="104452" name="Rectangle 3"/>
          <p:cNvSpPr>
            <a:spLocks noGrp="1" noChangeArrowheads="1"/>
          </p:cNvSpPr>
          <p:nvPr>
            <p:ph type="body" idx="1"/>
          </p:nvPr>
        </p:nvSpPr>
        <p:spPr>
          <a:xfrm>
            <a:off x="731838" y="4560888"/>
            <a:ext cx="5851525" cy="4319587"/>
          </a:xfrm>
          <a:noFill/>
          <a:ln w="9525"/>
        </p:spPr>
        <p:txBody>
          <a:bodyPr lIns="97332" tIns="48667" rIns="97332" bIns="48667"/>
          <a:lstStyle/>
          <a:p>
            <a:endParaRPr lang="en-US">
              <a:latin typeface="Times" charset="0"/>
              <a:ea typeface="ＭＳ Ｐゴシック" pitchFamily="34" charset="-128"/>
            </a:endParaRPr>
          </a:p>
        </p:txBody>
      </p:sp>
    </p:spTree>
    <p:extLst>
      <p:ext uri="{BB962C8B-B14F-4D97-AF65-F5344CB8AC3E}">
        <p14:creationId xmlns:p14="http://schemas.microsoft.com/office/powerpoint/2010/main" val="41178676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4294967295"/>
          </p:nvPr>
        </p:nvSpPr>
        <p:spPr bwMode="auto">
          <a:xfrm>
            <a:off x="4144963" y="9121775"/>
            <a:ext cx="3170237" cy="479425"/>
          </a:xfrm>
          <a:prstGeom prst="rect">
            <a:avLst/>
          </a:prstGeom>
          <a:noFill/>
          <a:ln>
            <a:miter lim="800000"/>
            <a:headEnd/>
            <a:tailEnd/>
          </a:ln>
        </p:spPr>
        <p:txBody>
          <a:bodyPr lIns="96661" tIns="48331" rIns="96661" bIns="48331"/>
          <a:lstStyle/>
          <a:p>
            <a:fld id="{C8154A3F-65E4-4D6D-BFDC-A981392F5A7B}" type="slidenum">
              <a:rPr lang="en-US">
                <a:latin typeface="Times" charset="0"/>
              </a:rPr>
              <a:pPr/>
              <a:t>20</a:t>
            </a:fld>
            <a:endParaRPr lang="en-US">
              <a:latin typeface="Times" charset="0"/>
            </a:endParaRPr>
          </a:p>
        </p:txBody>
      </p:sp>
      <p:sp>
        <p:nvSpPr>
          <p:cNvPr id="106499" name="Rectangle 2"/>
          <p:cNvSpPr>
            <a:spLocks noGrp="1" noRot="1" noChangeAspect="1" noChangeArrowheads="1" noTextEdit="1"/>
          </p:cNvSpPr>
          <p:nvPr>
            <p:ph type="sldImg"/>
          </p:nvPr>
        </p:nvSpPr>
        <p:spPr>
          <a:xfrm>
            <a:off x="460375" y="722313"/>
            <a:ext cx="6394450" cy="3597275"/>
          </a:xfrm>
          <a:solidFill>
            <a:srgbClr val="FFFFFF"/>
          </a:solidFill>
          <a:ln cap="flat"/>
        </p:spPr>
      </p:sp>
      <p:sp>
        <p:nvSpPr>
          <p:cNvPr id="106500" name="Rectangle 3"/>
          <p:cNvSpPr>
            <a:spLocks noGrp="1" noChangeArrowheads="1"/>
          </p:cNvSpPr>
          <p:nvPr>
            <p:ph type="body" idx="1"/>
          </p:nvPr>
        </p:nvSpPr>
        <p:spPr>
          <a:xfrm>
            <a:off x="731838" y="4560888"/>
            <a:ext cx="5851525" cy="4319587"/>
          </a:xfrm>
          <a:noFill/>
          <a:ln w="9525"/>
        </p:spPr>
        <p:txBody>
          <a:bodyPr lIns="97332" tIns="48667" rIns="97332" bIns="48667"/>
          <a:lstStyle/>
          <a:p>
            <a:endParaRPr lang="en-US">
              <a:latin typeface="Times" charset="0"/>
              <a:ea typeface="ＭＳ Ｐゴシック" pitchFamily="34" charset="-128"/>
            </a:endParaRPr>
          </a:p>
        </p:txBody>
      </p:sp>
    </p:spTree>
    <p:extLst>
      <p:ext uri="{BB962C8B-B14F-4D97-AF65-F5344CB8AC3E}">
        <p14:creationId xmlns:p14="http://schemas.microsoft.com/office/powerpoint/2010/main" val="21280349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4294967295"/>
          </p:nvPr>
        </p:nvSpPr>
        <p:spPr bwMode="auto">
          <a:xfrm>
            <a:off x="4144963" y="9121775"/>
            <a:ext cx="3170237" cy="479425"/>
          </a:xfrm>
          <a:prstGeom prst="rect">
            <a:avLst/>
          </a:prstGeom>
          <a:noFill/>
          <a:ln>
            <a:miter lim="800000"/>
            <a:headEnd/>
            <a:tailEnd/>
          </a:ln>
        </p:spPr>
        <p:txBody>
          <a:bodyPr lIns="96661" tIns="48331" rIns="96661" bIns="48331"/>
          <a:lstStyle/>
          <a:p>
            <a:fld id="{814BBB75-3085-407A-9D15-BF38AADE7D40}" type="slidenum">
              <a:rPr lang="en-US">
                <a:latin typeface="Times" charset="0"/>
              </a:rPr>
              <a:pPr/>
              <a:t>21</a:t>
            </a:fld>
            <a:endParaRPr lang="en-US">
              <a:latin typeface="Times" charset="0"/>
            </a:endParaRPr>
          </a:p>
        </p:txBody>
      </p:sp>
      <p:sp>
        <p:nvSpPr>
          <p:cNvPr id="108547" name="Rectangle 2"/>
          <p:cNvSpPr>
            <a:spLocks noGrp="1" noRot="1" noChangeAspect="1" noChangeArrowheads="1" noTextEdit="1"/>
          </p:cNvSpPr>
          <p:nvPr>
            <p:ph type="sldImg"/>
          </p:nvPr>
        </p:nvSpPr>
        <p:spPr>
          <a:xfrm>
            <a:off x="460375" y="722313"/>
            <a:ext cx="6394450" cy="3597275"/>
          </a:xfrm>
          <a:solidFill>
            <a:srgbClr val="FFFFFF"/>
          </a:solidFill>
          <a:ln cap="flat"/>
        </p:spPr>
      </p:sp>
      <p:sp>
        <p:nvSpPr>
          <p:cNvPr id="108548" name="Rectangle 3"/>
          <p:cNvSpPr>
            <a:spLocks noGrp="1" noChangeArrowheads="1"/>
          </p:cNvSpPr>
          <p:nvPr>
            <p:ph type="body" idx="1"/>
          </p:nvPr>
        </p:nvSpPr>
        <p:spPr>
          <a:xfrm>
            <a:off x="731838" y="4560888"/>
            <a:ext cx="5851525" cy="4319587"/>
          </a:xfrm>
          <a:noFill/>
          <a:ln w="9525"/>
        </p:spPr>
        <p:txBody>
          <a:bodyPr lIns="97332" tIns="48667" rIns="97332" bIns="48667"/>
          <a:lstStyle/>
          <a:p>
            <a:endParaRPr lang="en-US">
              <a:latin typeface="Times" charset="0"/>
              <a:ea typeface="ＭＳ Ｐゴシック" pitchFamily="34" charset="-128"/>
            </a:endParaRPr>
          </a:p>
        </p:txBody>
      </p:sp>
    </p:spTree>
    <p:extLst>
      <p:ext uri="{BB962C8B-B14F-4D97-AF65-F5344CB8AC3E}">
        <p14:creationId xmlns:p14="http://schemas.microsoft.com/office/powerpoint/2010/main" val="37560276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4294967295"/>
          </p:nvPr>
        </p:nvSpPr>
        <p:spPr bwMode="auto">
          <a:xfrm>
            <a:off x="4144963" y="9121775"/>
            <a:ext cx="3170237" cy="479425"/>
          </a:xfrm>
          <a:prstGeom prst="rect">
            <a:avLst/>
          </a:prstGeom>
          <a:noFill/>
          <a:ln>
            <a:miter lim="800000"/>
            <a:headEnd/>
            <a:tailEnd/>
          </a:ln>
        </p:spPr>
        <p:txBody>
          <a:bodyPr lIns="96661" tIns="48331" rIns="96661" bIns="48331"/>
          <a:lstStyle/>
          <a:p>
            <a:fld id="{357BE461-A4E1-46B6-BF99-D9EBD097ABAE}" type="slidenum">
              <a:rPr lang="en-US">
                <a:latin typeface="Times" charset="0"/>
              </a:rPr>
              <a:pPr/>
              <a:t>22</a:t>
            </a:fld>
            <a:endParaRPr lang="en-US">
              <a:latin typeface="Times" charset="0"/>
            </a:endParaRPr>
          </a:p>
        </p:txBody>
      </p:sp>
      <p:sp>
        <p:nvSpPr>
          <p:cNvPr id="110595" name="Rectangle 2"/>
          <p:cNvSpPr>
            <a:spLocks noGrp="1" noRot="1" noChangeAspect="1" noChangeArrowheads="1" noTextEdit="1"/>
          </p:cNvSpPr>
          <p:nvPr>
            <p:ph type="sldImg"/>
          </p:nvPr>
        </p:nvSpPr>
        <p:spPr>
          <a:xfrm>
            <a:off x="460375" y="722313"/>
            <a:ext cx="6394450" cy="3597275"/>
          </a:xfrm>
          <a:solidFill>
            <a:srgbClr val="FFFFFF"/>
          </a:solidFill>
          <a:ln cap="flat"/>
        </p:spPr>
      </p:sp>
      <p:sp>
        <p:nvSpPr>
          <p:cNvPr id="110596" name="Rectangle 3"/>
          <p:cNvSpPr>
            <a:spLocks noGrp="1" noChangeArrowheads="1"/>
          </p:cNvSpPr>
          <p:nvPr>
            <p:ph type="body" idx="1"/>
          </p:nvPr>
        </p:nvSpPr>
        <p:spPr>
          <a:xfrm>
            <a:off x="731838" y="4560888"/>
            <a:ext cx="5851525" cy="4319587"/>
          </a:xfrm>
          <a:noFill/>
          <a:ln w="9525"/>
        </p:spPr>
        <p:txBody>
          <a:bodyPr lIns="97332" tIns="48667" rIns="97332" bIns="48667"/>
          <a:lstStyle/>
          <a:p>
            <a:endParaRPr lang="en-US">
              <a:latin typeface="Times" charset="0"/>
              <a:ea typeface="ＭＳ Ｐゴシック" pitchFamily="34" charset="-128"/>
            </a:endParaRPr>
          </a:p>
        </p:txBody>
      </p:sp>
    </p:spTree>
    <p:extLst>
      <p:ext uri="{BB962C8B-B14F-4D97-AF65-F5344CB8AC3E}">
        <p14:creationId xmlns:p14="http://schemas.microsoft.com/office/powerpoint/2010/main" val="11983833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4294967295"/>
          </p:nvPr>
        </p:nvSpPr>
        <p:spPr bwMode="auto">
          <a:xfrm>
            <a:off x="4144963" y="9121775"/>
            <a:ext cx="3170237" cy="479425"/>
          </a:xfrm>
          <a:prstGeom prst="rect">
            <a:avLst/>
          </a:prstGeom>
          <a:noFill/>
          <a:ln>
            <a:miter lim="800000"/>
            <a:headEnd/>
            <a:tailEnd/>
          </a:ln>
        </p:spPr>
        <p:txBody>
          <a:bodyPr lIns="96661" tIns="48331" rIns="96661" bIns="48331"/>
          <a:lstStyle/>
          <a:p>
            <a:fld id="{34C43188-DBFF-4CDA-A471-162A11332E35}" type="slidenum">
              <a:rPr lang="en-US">
                <a:latin typeface="Times" charset="0"/>
              </a:rPr>
              <a:pPr/>
              <a:t>23</a:t>
            </a:fld>
            <a:endParaRPr lang="en-US">
              <a:latin typeface="Times" charset="0"/>
            </a:endParaRPr>
          </a:p>
        </p:txBody>
      </p:sp>
      <p:sp>
        <p:nvSpPr>
          <p:cNvPr id="112643" name="Rectangle 2"/>
          <p:cNvSpPr>
            <a:spLocks noGrp="1" noRot="1" noChangeAspect="1" noChangeArrowheads="1" noTextEdit="1"/>
          </p:cNvSpPr>
          <p:nvPr>
            <p:ph type="sldImg"/>
          </p:nvPr>
        </p:nvSpPr>
        <p:spPr>
          <a:xfrm>
            <a:off x="460375" y="722313"/>
            <a:ext cx="6394450" cy="3597275"/>
          </a:xfrm>
          <a:solidFill>
            <a:srgbClr val="FFFFFF"/>
          </a:solidFill>
          <a:ln cap="flat"/>
        </p:spPr>
      </p:sp>
      <p:sp>
        <p:nvSpPr>
          <p:cNvPr id="112644" name="Rectangle 3"/>
          <p:cNvSpPr>
            <a:spLocks noGrp="1" noChangeArrowheads="1"/>
          </p:cNvSpPr>
          <p:nvPr>
            <p:ph type="body" idx="1"/>
          </p:nvPr>
        </p:nvSpPr>
        <p:spPr>
          <a:xfrm>
            <a:off x="731838" y="4560888"/>
            <a:ext cx="5851525" cy="4319587"/>
          </a:xfrm>
          <a:noFill/>
          <a:ln w="9525"/>
        </p:spPr>
        <p:txBody>
          <a:bodyPr lIns="97332" tIns="48667" rIns="97332" bIns="48667"/>
          <a:lstStyle/>
          <a:p>
            <a:endParaRPr lang="en-US">
              <a:latin typeface="Times" charset="0"/>
              <a:ea typeface="ＭＳ Ｐゴシック" pitchFamily="34" charset="-128"/>
            </a:endParaRPr>
          </a:p>
        </p:txBody>
      </p:sp>
    </p:spTree>
    <p:extLst>
      <p:ext uri="{BB962C8B-B14F-4D97-AF65-F5344CB8AC3E}">
        <p14:creationId xmlns:p14="http://schemas.microsoft.com/office/powerpoint/2010/main" val="870590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72e57d15d6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72e57d15d6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a:t>Fran</a:t>
            </a:r>
            <a:endParaRPr b="1" dirty="0"/>
          </a:p>
          <a:p>
            <a:pPr marL="0" lvl="0" indent="0" algn="l" rtl="0">
              <a:spcBef>
                <a:spcPts val="0"/>
              </a:spcBef>
              <a:spcAft>
                <a:spcPts val="0"/>
              </a:spcAft>
              <a:buNone/>
            </a:pPr>
            <a:r>
              <a:rPr lang="en" dirty="0"/>
              <a:t>The Initial COVID hotline/Epidemiology Response Division line was originally a single fax line responded by nurses and state epidemiologists in Santa Fe. The hotline was then converted to 4 options 1, 2, 3, and 4. Option 1 is the general info line, option 2 - is a nurse run triage line where patients with symptoms can call in for medical help, option 3 is for physicians with questions about how to diagnose and treat their COVID related patients or things like the 90 day rule, option 4 is for the social support issues surrounding COVID such as food insecurity and unemployment. Option 1 was operated by the NM/UNMH Poison and Drug Control Center which is normally manned by a cadre of pharmacists. They still had to staff the Poison and Drug hotline, which meant that only 1-2 staff pharmacist were available to work the hotline in any given day 6am to 10pm. </a:t>
            </a:r>
            <a:endParaRPr dirty="0"/>
          </a:p>
          <a:p>
            <a:pPr marL="0" lvl="0" indent="0" algn="l" rtl="0">
              <a:spcBef>
                <a:spcPts val="0"/>
              </a:spcBef>
              <a:spcAft>
                <a:spcPts val="0"/>
              </a:spcAft>
              <a:buNone/>
            </a:pPr>
            <a:r>
              <a:rPr lang="en" dirty="0"/>
              <a:t>We worked Option 1 which allowed these pharmacists to work shorter less intense hours and even take the occasional weekend off.  In addition to our option-1 duties, we also managed a number of triage calls ---&gt; can talk about why we took over triage calls if they happened to hit option 1 vs option 2. </a:t>
            </a: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4294967295"/>
          </p:nvPr>
        </p:nvSpPr>
        <p:spPr bwMode="auto">
          <a:xfrm>
            <a:off x="4144963" y="9121775"/>
            <a:ext cx="3170237" cy="479425"/>
          </a:xfrm>
          <a:prstGeom prst="rect">
            <a:avLst/>
          </a:prstGeom>
          <a:noFill/>
          <a:ln>
            <a:miter lim="800000"/>
            <a:headEnd/>
            <a:tailEnd/>
          </a:ln>
        </p:spPr>
        <p:txBody>
          <a:bodyPr lIns="96661" tIns="48331" rIns="96661" bIns="48331"/>
          <a:lstStyle/>
          <a:p>
            <a:fld id="{02A36CC4-6022-4B9E-9B9A-087C834CB3F3}" type="slidenum">
              <a:rPr lang="en-US">
                <a:latin typeface="Times" charset="0"/>
              </a:rPr>
              <a:pPr/>
              <a:t>24</a:t>
            </a:fld>
            <a:endParaRPr lang="en-US">
              <a:latin typeface="Times" charset="0"/>
            </a:endParaRPr>
          </a:p>
        </p:txBody>
      </p:sp>
      <p:sp>
        <p:nvSpPr>
          <p:cNvPr id="114691" name="Rectangle 2"/>
          <p:cNvSpPr>
            <a:spLocks noGrp="1" noRot="1" noChangeAspect="1" noChangeArrowheads="1" noTextEdit="1"/>
          </p:cNvSpPr>
          <p:nvPr>
            <p:ph type="sldImg"/>
          </p:nvPr>
        </p:nvSpPr>
        <p:spPr>
          <a:xfrm>
            <a:off x="460375" y="722313"/>
            <a:ext cx="6394450" cy="3597275"/>
          </a:xfrm>
          <a:solidFill>
            <a:srgbClr val="FFFFFF"/>
          </a:solidFill>
          <a:ln cap="flat"/>
        </p:spPr>
      </p:sp>
      <p:sp>
        <p:nvSpPr>
          <p:cNvPr id="114692" name="Rectangle 3"/>
          <p:cNvSpPr>
            <a:spLocks noGrp="1" noChangeArrowheads="1"/>
          </p:cNvSpPr>
          <p:nvPr>
            <p:ph type="body" idx="1"/>
          </p:nvPr>
        </p:nvSpPr>
        <p:spPr>
          <a:xfrm>
            <a:off x="731838" y="4560888"/>
            <a:ext cx="5851525" cy="4319587"/>
          </a:xfrm>
          <a:noFill/>
          <a:ln w="9525"/>
        </p:spPr>
        <p:txBody>
          <a:bodyPr lIns="97332" tIns="48667" rIns="97332" bIns="48667"/>
          <a:lstStyle/>
          <a:p>
            <a:endParaRPr lang="en-US">
              <a:latin typeface="Times" charset="0"/>
              <a:ea typeface="ＭＳ Ｐゴシック" pitchFamily="34" charset="-128"/>
            </a:endParaRPr>
          </a:p>
        </p:txBody>
      </p:sp>
    </p:spTree>
    <p:extLst>
      <p:ext uri="{BB962C8B-B14F-4D97-AF65-F5344CB8AC3E}">
        <p14:creationId xmlns:p14="http://schemas.microsoft.com/office/powerpoint/2010/main" val="12723393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4294967295"/>
          </p:nvPr>
        </p:nvSpPr>
        <p:spPr bwMode="auto">
          <a:xfrm>
            <a:off x="4144963" y="9121775"/>
            <a:ext cx="3170237" cy="479425"/>
          </a:xfrm>
          <a:prstGeom prst="rect">
            <a:avLst/>
          </a:prstGeom>
          <a:noFill/>
          <a:ln>
            <a:miter lim="800000"/>
            <a:headEnd/>
            <a:tailEnd/>
          </a:ln>
        </p:spPr>
        <p:txBody>
          <a:bodyPr lIns="96661" tIns="48331" rIns="96661" bIns="48331"/>
          <a:lstStyle/>
          <a:p>
            <a:fld id="{2C7BE902-242A-439B-95DF-314C45E4FD45}" type="slidenum">
              <a:rPr lang="en-US">
                <a:latin typeface="Times" charset="0"/>
              </a:rPr>
              <a:pPr/>
              <a:t>25</a:t>
            </a:fld>
            <a:endParaRPr lang="en-US">
              <a:latin typeface="Times" charset="0"/>
            </a:endParaRPr>
          </a:p>
        </p:txBody>
      </p:sp>
      <p:sp>
        <p:nvSpPr>
          <p:cNvPr id="116739" name="Rectangle 2"/>
          <p:cNvSpPr>
            <a:spLocks noGrp="1" noRot="1" noChangeAspect="1" noChangeArrowheads="1" noTextEdit="1"/>
          </p:cNvSpPr>
          <p:nvPr>
            <p:ph type="sldImg"/>
          </p:nvPr>
        </p:nvSpPr>
        <p:spPr>
          <a:xfrm>
            <a:off x="460375" y="722313"/>
            <a:ext cx="6394450" cy="3597275"/>
          </a:xfrm>
          <a:solidFill>
            <a:srgbClr val="FFFFFF"/>
          </a:solidFill>
          <a:ln cap="flat"/>
        </p:spPr>
      </p:sp>
      <p:sp>
        <p:nvSpPr>
          <p:cNvPr id="116740" name="Rectangle 3"/>
          <p:cNvSpPr>
            <a:spLocks noGrp="1" noChangeArrowheads="1"/>
          </p:cNvSpPr>
          <p:nvPr>
            <p:ph type="body" idx="1"/>
          </p:nvPr>
        </p:nvSpPr>
        <p:spPr>
          <a:xfrm>
            <a:off x="731838" y="4560888"/>
            <a:ext cx="5851525" cy="4319587"/>
          </a:xfrm>
          <a:noFill/>
          <a:ln w="9525"/>
        </p:spPr>
        <p:txBody>
          <a:bodyPr lIns="97332" tIns="48667" rIns="97332" bIns="48667"/>
          <a:lstStyle/>
          <a:p>
            <a:endParaRPr lang="en-US">
              <a:latin typeface="Times" charset="0"/>
              <a:ea typeface="ＭＳ Ｐゴシック" pitchFamily="34" charset="-128"/>
            </a:endParaRPr>
          </a:p>
        </p:txBody>
      </p:sp>
    </p:spTree>
    <p:extLst>
      <p:ext uri="{BB962C8B-B14F-4D97-AF65-F5344CB8AC3E}">
        <p14:creationId xmlns:p14="http://schemas.microsoft.com/office/powerpoint/2010/main" val="24009885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4294967295"/>
          </p:nvPr>
        </p:nvSpPr>
        <p:spPr bwMode="auto">
          <a:xfrm>
            <a:off x="4144963" y="9121775"/>
            <a:ext cx="3170237" cy="479425"/>
          </a:xfrm>
          <a:prstGeom prst="rect">
            <a:avLst/>
          </a:prstGeom>
          <a:noFill/>
          <a:ln>
            <a:miter lim="800000"/>
            <a:headEnd/>
            <a:tailEnd/>
          </a:ln>
        </p:spPr>
        <p:txBody>
          <a:bodyPr lIns="96661" tIns="48331" rIns="96661" bIns="48331"/>
          <a:lstStyle/>
          <a:p>
            <a:fld id="{9869CCB3-ABE2-4B41-A4DD-E265212E1625}" type="slidenum">
              <a:rPr lang="en-US">
                <a:latin typeface="Times" charset="0"/>
              </a:rPr>
              <a:pPr/>
              <a:t>26</a:t>
            </a:fld>
            <a:endParaRPr lang="en-US">
              <a:latin typeface="Times" charset="0"/>
            </a:endParaRPr>
          </a:p>
        </p:txBody>
      </p:sp>
      <p:sp>
        <p:nvSpPr>
          <p:cNvPr id="118787" name="Rectangle 2"/>
          <p:cNvSpPr>
            <a:spLocks noGrp="1" noRot="1" noChangeAspect="1" noChangeArrowheads="1" noTextEdit="1"/>
          </p:cNvSpPr>
          <p:nvPr>
            <p:ph type="sldImg"/>
          </p:nvPr>
        </p:nvSpPr>
        <p:spPr>
          <a:xfrm>
            <a:off x="460375" y="722313"/>
            <a:ext cx="6394450" cy="3597275"/>
          </a:xfrm>
          <a:solidFill>
            <a:srgbClr val="FFFFFF"/>
          </a:solidFill>
          <a:ln cap="flat"/>
        </p:spPr>
      </p:sp>
      <p:sp>
        <p:nvSpPr>
          <p:cNvPr id="118788" name="Rectangle 3"/>
          <p:cNvSpPr>
            <a:spLocks noGrp="1" noChangeArrowheads="1"/>
          </p:cNvSpPr>
          <p:nvPr>
            <p:ph type="body" idx="1"/>
          </p:nvPr>
        </p:nvSpPr>
        <p:spPr>
          <a:xfrm>
            <a:off x="731838" y="4560888"/>
            <a:ext cx="5851525" cy="4319587"/>
          </a:xfrm>
          <a:noFill/>
          <a:ln w="9525"/>
        </p:spPr>
        <p:txBody>
          <a:bodyPr lIns="97332" tIns="48667" rIns="97332" bIns="48667"/>
          <a:lstStyle/>
          <a:p>
            <a:endParaRPr lang="en-US">
              <a:latin typeface="Times" charset="0"/>
              <a:ea typeface="ＭＳ Ｐゴシック" pitchFamily="34" charset="-128"/>
            </a:endParaRPr>
          </a:p>
        </p:txBody>
      </p:sp>
    </p:spTree>
    <p:extLst>
      <p:ext uri="{BB962C8B-B14F-4D97-AF65-F5344CB8AC3E}">
        <p14:creationId xmlns:p14="http://schemas.microsoft.com/office/powerpoint/2010/main" val="10864048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4294967295"/>
          </p:nvPr>
        </p:nvSpPr>
        <p:spPr bwMode="auto">
          <a:xfrm>
            <a:off x="4144963" y="9121775"/>
            <a:ext cx="3170237" cy="479425"/>
          </a:xfrm>
          <a:prstGeom prst="rect">
            <a:avLst/>
          </a:prstGeom>
          <a:noFill/>
          <a:ln>
            <a:miter lim="800000"/>
            <a:headEnd/>
            <a:tailEnd/>
          </a:ln>
        </p:spPr>
        <p:txBody>
          <a:bodyPr lIns="96661" tIns="48331" rIns="96661" bIns="48331"/>
          <a:lstStyle/>
          <a:p>
            <a:fld id="{935EA3E9-F30A-429F-946C-6A3BB50F424F}" type="slidenum">
              <a:rPr lang="en-US">
                <a:latin typeface="Times" charset="0"/>
              </a:rPr>
              <a:pPr/>
              <a:t>27</a:t>
            </a:fld>
            <a:endParaRPr lang="en-US">
              <a:latin typeface="Times" charset="0"/>
            </a:endParaRPr>
          </a:p>
        </p:txBody>
      </p:sp>
      <p:sp>
        <p:nvSpPr>
          <p:cNvPr id="120835" name="Rectangle 2"/>
          <p:cNvSpPr>
            <a:spLocks noGrp="1" noRot="1" noChangeAspect="1" noChangeArrowheads="1" noTextEdit="1"/>
          </p:cNvSpPr>
          <p:nvPr>
            <p:ph type="sldImg"/>
          </p:nvPr>
        </p:nvSpPr>
        <p:spPr>
          <a:xfrm>
            <a:off x="460375" y="722313"/>
            <a:ext cx="6394450" cy="3597275"/>
          </a:xfrm>
          <a:solidFill>
            <a:srgbClr val="FFFFFF"/>
          </a:solidFill>
          <a:ln cap="flat"/>
        </p:spPr>
      </p:sp>
      <p:sp>
        <p:nvSpPr>
          <p:cNvPr id="120836" name="Rectangle 3"/>
          <p:cNvSpPr>
            <a:spLocks noGrp="1" noChangeArrowheads="1"/>
          </p:cNvSpPr>
          <p:nvPr>
            <p:ph type="body" idx="1"/>
          </p:nvPr>
        </p:nvSpPr>
        <p:spPr>
          <a:xfrm>
            <a:off x="731838" y="4560888"/>
            <a:ext cx="5851525" cy="4319587"/>
          </a:xfrm>
          <a:noFill/>
          <a:ln w="9525"/>
        </p:spPr>
        <p:txBody>
          <a:bodyPr lIns="97332" tIns="48667" rIns="97332" bIns="48667"/>
          <a:lstStyle/>
          <a:p>
            <a:endParaRPr lang="en-US">
              <a:latin typeface="Times" charset="0"/>
              <a:ea typeface="ＭＳ Ｐゴシック" pitchFamily="34" charset="-128"/>
            </a:endParaRPr>
          </a:p>
        </p:txBody>
      </p:sp>
    </p:spTree>
    <p:extLst>
      <p:ext uri="{BB962C8B-B14F-4D97-AF65-F5344CB8AC3E}">
        <p14:creationId xmlns:p14="http://schemas.microsoft.com/office/powerpoint/2010/main" val="2225703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431644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564051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897547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House finally condemned unsafe after </a:t>
            </a:r>
          </a:p>
        </p:txBody>
      </p:sp>
      <p:sp>
        <p:nvSpPr>
          <p:cNvPr id="4" name="Slide Number Placeholder 3"/>
          <p:cNvSpPr>
            <a:spLocks noGrp="1"/>
          </p:cNvSpPr>
          <p:nvPr>
            <p:ph type="sldNum" sz="quarter" idx="10"/>
          </p:nvPr>
        </p:nvSpPr>
        <p:spPr/>
        <p:txBody>
          <a:bodyPr/>
          <a:lstStyle/>
          <a:p>
            <a:fld id="{047FD676-5361-47A6-BD0A-1AF82360A99F}" type="slidenum">
              <a:rPr lang="en-US" smtClean="0"/>
              <a:t>31</a:t>
            </a:fld>
            <a:endParaRPr lang="en-US" dirty="0"/>
          </a:p>
        </p:txBody>
      </p:sp>
    </p:spTree>
    <p:extLst>
      <p:ext uri="{BB962C8B-B14F-4D97-AF65-F5344CB8AC3E}">
        <p14:creationId xmlns:p14="http://schemas.microsoft.com/office/powerpoint/2010/main" val="4622197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83fc167d3c_1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83fc167d3c_1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Dylan</a:t>
            </a:r>
            <a:endParaRPr b="1"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7fd61af957_4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7fd61af957_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a:t>Fermin</a:t>
            </a:r>
            <a:endParaRPr b="1" dirty="0"/>
          </a:p>
          <a:p>
            <a:pPr marL="0" lvl="0" indent="0" algn="l" rtl="0">
              <a:spcBef>
                <a:spcPts val="0"/>
              </a:spcBef>
              <a:spcAft>
                <a:spcPts val="0"/>
              </a:spcAft>
              <a:buNone/>
            </a:pPr>
            <a:r>
              <a:rPr lang="en" dirty="0"/>
              <a:t>These were the various topics covered that we answered during the calls. </a:t>
            </a:r>
            <a:endParaRPr dirty="0"/>
          </a:p>
          <a:p>
            <a:pPr marL="0" lvl="0" indent="0" algn="l" rtl="0">
              <a:spcBef>
                <a:spcPts val="0"/>
              </a:spcBef>
              <a:spcAft>
                <a:spcPts val="0"/>
              </a:spcAft>
              <a:buNone/>
            </a:pPr>
            <a:r>
              <a:rPr lang="en" dirty="0"/>
              <a:t>Some calls involved screening patients to see if they qualified for testing based on the Department of Health testing guidelines. </a:t>
            </a:r>
            <a:endParaRPr dirty="0"/>
          </a:p>
          <a:p>
            <a:pPr marL="0" lvl="0" indent="0" algn="l" rtl="0">
              <a:spcBef>
                <a:spcPts val="0"/>
              </a:spcBef>
              <a:spcAft>
                <a:spcPts val="0"/>
              </a:spcAft>
              <a:buNone/>
            </a:pPr>
            <a:r>
              <a:rPr lang="en" dirty="0"/>
              <a:t>We could also transfer people to Option 2 (Nurse triaging line) if they were reporting symptoms consistent with COVID-19 (fever, cough, shortness of breath) as well as to other non-health services such as housing and unemployment which was option 4 in the hotline. </a:t>
            </a:r>
            <a:endParaRPr dirty="0"/>
          </a:p>
          <a:p>
            <a:pPr marL="0" lvl="0" indent="0" algn="l" rtl="0">
              <a:spcBef>
                <a:spcPts val="0"/>
              </a:spcBef>
              <a:spcAft>
                <a:spcPts val="0"/>
              </a:spcAft>
              <a:buNone/>
            </a:pPr>
            <a:r>
              <a:rPr lang="en" dirty="0"/>
              <a:t>Personally I found that it was a lot of reassuring callers by providing them with accurate information regarding the situation. </a:t>
            </a:r>
            <a:endParaRPr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6166972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7fd61af957_4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7fd61af957_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Fermin</a:t>
            </a:r>
            <a:endParaRPr b="1" dirty="0"/>
          </a:p>
          <a:p>
            <a:pPr marL="0" lvl="0" indent="0" algn="l" rtl="0">
              <a:spcBef>
                <a:spcPts val="0"/>
              </a:spcBef>
              <a:spcAft>
                <a:spcPts val="0"/>
              </a:spcAft>
              <a:buNone/>
            </a:pPr>
            <a:r>
              <a:rPr lang="en"/>
              <a:t>These were the various topics covered that we answered during the calls. </a:t>
            </a:r>
            <a:endParaRPr dirty="0"/>
          </a:p>
          <a:p>
            <a:pPr marL="0" lvl="0" indent="0" algn="l" rtl="0">
              <a:spcBef>
                <a:spcPts val="0"/>
              </a:spcBef>
              <a:spcAft>
                <a:spcPts val="0"/>
              </a:spcAft>
              <a:buNone/>
            </a:pPr>
            <a:r>
              <a:rPr lang="en"/>
              <a:t>Some calls involved screening patients to see if they qualified for testing based on the Department of Health testing guidelines. </a:t>
            </a:r>
            <a:endParaRPr dirty="0"/>
          </a:p>
          <a:p>
            <a:pPr marL="0" lvl="0" indent="0" algn="l" rtl="0">
              <a:spcBef>
                <a:spcPts val="0"/>
              </a:spcBef>
              <a:spcAft>
                <a:spcPts val="0"/>
              </a:spcAft>
              <a:buNone/>
            </a:pPr>
            <a:r>
              <a:rPr lang="en"/>
              <a:t>We could also transfer people to Option 2 (Nurse triaging line) if they were reporting symptoms consistent with COVID-19 (fever, cough, shortness of breath) as well as to other non-health services such as housing and unemployment which was option 4 in the hotline. </a:t>
            </a:r>
            <a:endParaRPr dirty="0"/>
          </a:p>
          <a:p>
            <a:pPr marL="0" lvl="0" indent="0" algn="l" rtl="0">
              <a:spcBef>
                <a:spcPts val="0"/>
              </a:spcBef>
              <a:spcAft>
                <a:spcPts val="0"/>
              </a:spcAft>
              <a:buNone/>
            </a:pPr>
            <a:r>
              <a:rPr lang="en"/>
              <a:t>Personally I found that it was a lot of reassuring callers by providing them with accurate information regarding the situation. </a:t>
            </a:r>
            <a:endParaRPr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8392324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73349753d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73349753d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Paul</a:t>
            </a:r>
            <a:endParaRPr b="1" dirty="0"/>
          </a:p>
          <a:p>
            <a:pPr marL="0" lvl="0" indent="0" algn="l" rtl="0">
              <a:lnSpc>
                <a:spcPct val="115000"/>
              </a:lnSpc>
              <a:spcBef>
                <a:spcPts val="0"/>
              </a:spcBef>
              <a:spcAft>
                <a:spcPts val="0"/>
              </a:spcAft>
              <a:buNone/>
            </a:pPr>
            <a:r>
              <a:rPr lang="en">
                <a:latin typeface="Times New Roman"/>
                <a:ea typeface="Times New Roman"/>
                <a:cs typeface="Times New Roman"/>
                <a:sym typeface="Times New Roman"/>
              </a:rPr>
              <a:t>With every project there are challenges. Listed here are some of the more common tasks that we were confronted with daily and had to adapt to during this project. Some of the most challenging scenarios were trying to answer questions with correct up-to-date information to callers that are already stressed, scared, dealing with financial hardships and getting conflicting information from various sources. It could often lead to lengthy conversations, all while there are more callers on the line waiting to be helped.</a:t>
            </a:r>
            <a:endParaRPr dirty="0">
              <a:latin typeface="Times New Roman"/>
              <a:ea typeface="Times New Roman"/>
              <a:cs typeface="Times New Roman"/>
              <a:sym typeface="Times New Roman"/>
            </a:endParaRPr>
          </a:p>
          <a:p>
            <a:pPr marL="0" lvl="0" indent="0" algn="l" rtl="0">
              <a:spcBef>
                <a:spcPts val="0"/>
              </a:spcBef>
              <a:spcAft>
                <a:spcPts val="0"/>
              </a:spcAft>
              <a:buNone/>
            </a:pPr>
            <a:endParaRPr b="1" dirty="0"/>
          </a:p>
        </p:txBody>
      </p:sp>
    </p:spTree>
    <p:extLst>
      <p:ext uri="{BB962C8B-B14F-4D97-AF65-F5344CB8AC3E}">
        <p14:creationId xmlns:p14="http://schemas.microsoft.com/office/powerpoint/2010/main" val="25998125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74ce254d8c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74ce254d8c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Western Sky picked up our overflow, but dropped off in the past week due to our success.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a:t>Susan says she is happy with how the operation turned out, but if anything could be improved it would be preparation well ahead of time. Working at home would have been nice. The PC pharmacists are set up to work from home.</a:t>
            </a:r>
            <a:endParaRPr dirty="0"/>
          </a:p>
        </p:txBody>
      </p:sp>
    </p:spTree>
    <p:extLst>
      <p:ext uri="{BB962C8B-B14F-4D97-AF65-F5344CB8AC3E}">
        <p14:creationId xmlns:p14="http://schemas.microsoft.com/office/powerpoint/2010/main" val="9057512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72e57d15d6_0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72e57d15d6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Paul</a:t>
            </a:r>
            <a:endParaRPr b="1" dirty="0"/>
          </a:p>
          <a:p>
            <a:pPr marL="0" lvl="0" indent="0" algn="l" rtl="0">
              <a:lnSpc>
                <a:spcPct val="115000"/>
              </a:lnSpc>
              <a:spcBef>
                <a:spcPts val="0"/>
              </a:spcBef>
              <a:spcAft>
                <a:spcPts val="0"/>
              </a:spcAft>
              <a:buNone/>
            </a:pPr>
            <a:r>
              <a:rPr lang="en">
                <a:latin typeface="Times New Roman"/>
                <a:ea typeface="Times New Roman"/>
                <a:cs typeface="Times New Roman"/>
                <a:sym typeface="Times New Roman"/>
              </a:rPr>
              <a:t>As you’d expect we learned a lot. </a:t>
            </a:r>
            <a:endParaRPr dirty="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a:latin typeface="Times New Roman"/>
                <a:ea typeface="Times New Roman"/>
                <a:cs typeface="Times New Roman"/>
                <a:sym typeface="Times New Roman"/>
              </a:rPr>
              <a:t>The learning curve was steep and changed often. The public was interested in knowing up-to-date info on clinical trials, testing and vaccine development. So it was important to stay up to date with information. We also got to practice and further develop our conflict resolution and breaking bad news skills learned in doctoring. We frequently had to provide emotional support during some of the scariest times for people and their family.  Our NURSE-ing skills were invaluable during these moments. In the end though, we learned that the general public is often thankful for a source of accurate information. </a:t>
            </a:r>
            <a:endParaRPr dirty="0">
              <a:latin typeface="Times New Roman"/>
              <a:ea typeface="Times New Roman"/>
              <a:cs typeface="Times New Roman"/>
              <a:sym typeface="Times New Roman"/>
            </a:endParaRPr>
          </a:p>
          <a:p>
            <a:pPr marL="0" lvl="0" indent="0" algn="l" rtl="0">
              <a:spcBef>
                <a:spcPts val="0"/>
              </a:spcBef>
              <a:spcAft>
                <a:spcPts val="0"/>
              </a:spcAft>
              <a:buNone/>
            </a:pPr>
            <a:endParaRPr b="1" dirty="0"/>
          </a:p>
        </p:txBody>
      </p:sp>
    </p:spTree>
    <p:extLst>
      <p:ext uri="{BB962C8B-B14F-4D97-AF65-F5344CB8AC3E}">
        <p14:creationId xmlns:p14="http://schemas.microsoft.com/office/powerpoint/2010/main" val="28440659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746d718a25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746d718a25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Dylan </a:t>
            </a:r>
            <a:endParaRPr b="1" dirty="0"/>
          </a:p>
          <a:p>
            <a:pPr marL="0" lvl="0" indent="0" algn="l" rtl="0">
              <a:lnSpc>
                <a:spcPct val="115000"/>
              </a:lnSpc>
              <a:spcBef>
                <a:spcPts val="0"/>
              </a:spcBef>
              <a:spcAft>
                <a:spcPts val="0"/>
              </a:spcAft>
              <a:buNone/>
            </a:pPr>
            <a:r>
              <a:rPr lang="en">
                <a:latin typeface="Calibri"/>
                <a:ea typeface="Calibri"/>
                <a:cs typeface="Calibri"/>
                <a:sym typeface="Calibri"/>
              </a:rPr>
              <a:t>As this block comes to a close for the class of 2021, many of us will be transitioning to other activities, but some have volunteered to stay on into next month. Members of the 2022 class have been chosen and trained to be the new leaders for this project and the hotline will be open for incoming students to volunteer. As part of this transition, we are going to do a teaching session focused on how students' experiences on the hotline can be applied to their future experience on wards as there are a lot of similarities.</a:t>
            </a:r>
            <a:endParaRPr dirty="0">
              <a:latin typeface="Calibri"/>
              <a:ea typeface="Calibri"/>
              <a:cs typeface="Calibri"/>
              <a:sym typeface="Calibri"/>
            </a:endParaRPr>
          </a:p>
          <a:p>
            <a:pPr marL="0" lvl="0" indent="0" algn="l" rtl="0">
              <a:lnSpc>
                <a:spcPct val="115000"/>
              </a:lnSpc>
              <a:spcBef>
                <a:spcPts val="0"/>
              </a:spcBef>
              <a:spcAft>
                <a:spcPts val="0"/>
              </a:spcAft>
              <a:buNone/>
            </a:pPr>
            <a:r>
              <a:rPr lang="en">
                <a:latin typeface="Calibri"/>
                <a:ea typeface="Calibri"/>
                <a:cs typeface="Calibri"/>
                <a:sym typeface="Calibri"/>
              </a:rPr>
              <a:t> </a:t>
            </a:r>
            <a:endParaRPr dirty="0">
              <a:latin typeface="Calibri"/>
              <a:ea typeface="Calibri"/>
              <a:cs typeface="Calibri"/>
              <a:sym typeface="Calibri"/>
            </a:endParaRPr>
          </a:p>
          <a:p>
            <a:pPr marL="0" lvl="0" indent="0" algn="l" rtl="0">
              <a:lnSpc>
                <a:spcPct val="115000"/>
              </a:lnSpc>
              <a:spcBef>
                <a:spcPts val="0"/>
              </a:spcBef>
              <a:spcAft>
                <a:spcPts val="0"/>
              </a:spcAft>
              <a:buNone/>
            </a:pPr>
            <a:r>
              <a:rPr lang="en">
                <a:latin typeface="Calibri"/>
                <a:ea typeface="Calibri"/>
                <a:cs typeface="Calibri"/>
                <a:sym typeface="Calibri"/>
              </a:rPr>
              <a:t>You start with an introduction, you illicit their concerns, many people are in very distressing situations and you are in a place to acknowledge that and offer support (a great opportunity to put all of our NURSing practice to good use). You have to make sure you are clearly communicating information to the caller in a way they can understand, and you can always consult your supervising pharmacist if you need a hand. </a:t>
            </a:r>
            <a:endParaRPr dirty="0">
              <a:latin typeface="Calibri"/>
              <a:ea typeface="Calibri"/>
              <a:cs typeface="Calibri"/>
              <a:sym typeface="Calibri"/>
            </a:endParaRPr>
          </a:p>
          <a:p>
            <a:pPr marL="0" lvl="0" indent="0" algn="l" rtl="0">
              <a:lnSpc>
                <a:spcPct val="115000"/>
              </a:lnSpc>
              <a:spcBef>
                <a:spcPts val="0"/>
              </a:spcBef>
              <a:spcAft>
                <a:spcPts val="0"/>
              </a:spcAft>
              <a:buNone/>
            </a:pPr>
            <a:r>
              <a:rPr lang="en">
                <a:latin typeface="Calibri"/>
                <a:ea typeface="Calibri"/>
                <a:cs typeface="Calibri"/>
                <a:sym typeface="Calibri"/>
              </a:rPr>
              <a:t>That's it for our presentation, Are there any questions?</a:t>
            </a:r>
            <a:endParaRPr dirty="0">
              <a:latin typeface="Calibri"/>
              <a:ea typeface="Calibri"/>
              <a:cs typeface="Calibri"/>
              <a:sym typeface="Calibri"/>
            </a:endParaRPr>
          </a:p>
          <a:p>
            <a:pPr marL="0" lvl="0" indent="0" algn="l" rtl="0">
              <a:spcBef>
                <a:spcPts val="0"/>
              </a:spcBef>
              <a:spcAft>
                <a:spcPts val="0"/>
              </a:spcAft>
              <a:buNone/>
            </a:pPr>
            <a:endParaRPr dirty="0"/>
          </a:p>
          <a:p>
            <a:pPr marL="0" lvl="0" indent="0" algn="l" rtl="0">
              <a:spcBef>
                <a:spcPts val="0"/>
              </a:spcBef>
              <a:spcAft>
                <a:spcPts val="0"/>
              </a:spcAft>
              <a:buNone/>
            </a:pPr>
            <a:endParaRPr sz="1200" dirty="0">
              <a:highlight>
                <a:srgbClr val="FFFFFF"/>
              </a:highlight>
              <a:latin typeface="Calibri"/>
              <a:ea typeface="Calibri"/>
              <a:cs typeface="Calibri"/>
              <a:sym typeface="Calibri"/>
            </a:endParaRPr>
          </a:p>
          <a:p>
            <a:pPr marL="0" lvl="0" indent="0" algn="l" rtl="0">
              <a:spcBef>
                <a:spcPts val="0"/>
              </a:spcBef>
              <a:spcAft>
                <a:spcPts val="0"/>
              </a:spcAft>
              <a:buNone/>
            </a:pPr>
            <a:endParaRPr sz="1200" dirty="0">
              <a:highlight>
                <a:srgbClr val="FFFFFF"/>
              </a:highlight>
              <a:latin typeface="Calibri"/>
              <a:ea typeface="Calibri"/>
              <a:cs typeface="Calibri"/>
              <a:sym typeface="Calibri"/>
            </a:endParaRPr>
          </a:p>
          <a:p>
            <a:pPr marL="0" lvl="0" indent="0" algn="l" rtl="0">
              <a:spcBef>
                <a:spcPts val="0"/>
              </a:spcBef>
              <a:spcAft>
                <a:spcPts val="0"/>
              </a:spcAft>
              <a:buNone/>
            </a:pPr>
            <a:endParaRPr sz="1200" dirty="0">
              <a:highlight>
                <a:srgbClr val="FFFFFF"/>
              </a:highlight>
              <a:latin typeface="Calibri"/>
              <a:ea typeface="Calibri"/>
              <a:cs typeface="Calibri"/>
              <a:sym typeface="Calibri"/>
            </a:endParaRPr>
          </a:p>
        </p:txBody>
      </p:sp>
    </p:spTree>
    <p:extLst>
      <p:ext uri="{BB962C8B-B14F-4D97-AF65-F5344CB8AC3E}">
        <p14:creationId xmlns:p14="http://schemas.microsoft.com/office/powerpoint/2010/main" val="30765545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7fd61af957_4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7fd61af957_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a:t>Fermin</a:t>
            </a:r>
            <a:endParaRPr b="1" dirty="0"/>
          </a:p>
          <a:p>
            <a:pPr marL="0" lvl="0" indent="0" algn="l" rtl="0">
              <a:spcBef>
                <a:spcPts val="0"/>
              </a:spcBef>
              <a:spcAft>
                <a:spcPts val="0"/>
              </a:spcAft>
              <a:buNone/>
            </a:pPr>
            <a:r>
              <a:rPr lang="en" dirty="0"/>
              <a:t>These were the various topics covered that we answered during the calls. </a:t>
            </a:r>
            <a:endParaRPr dirty="0"/>
          </a:p>
          <a:p>
            <a:pPr marL="0" lvl="0" indent="0" algn="l" rtl="0">
              <a:spcBef>
                <a:spcPts val="0"/>
              </a:spcBef>
              <a:spcAft>
                <a:spcPts val="0"/>
              </a:spcAft>
              <a:buNone/>
            </a:pPr>
            <a:r>
              <a:rPr lang="en" dirty="0"/>
              <a:t>Some calls involved screening patients to see if they qualified for testing based on the Department of Health testing guidelines. </a:t>
            </a:r>
            <a:endParaRPr dirty="0"/>
          </a:p>
          <a:p>
            <a:pPr marL="0" lvl="0" indent="0" algn="l" rtl="0">
              <a:spcBef>
                <a:spcPts val="0"/>
              </a:spcBef>
              <a:spcAft>
                <a:spcPts val="0"/>
              </a:spcAft>
              <a:buNone/>
            </a:pPr>
            <a:r>
              <a:rPr lang="en" dirty="0"/>
              <a:t>We could also transfer people to Option 2 (Nurse triaging line) if they were reporting symptoms consistent with COVID-19 (fever, cough, shortness of breath) as well as to other non-health services such as housing and unemployment which was option 4 in the hotline. </a:t>
            </a:r>
            <a:endParaRPr dirty="0"/>
          </a:p>
          <a:p>
            <a:pPr marL="0" lvl="0" indent="0" algn="l" rtl="0">
              <a:spcBef>
                <a:spcPts val="0"/>
              </a:spcBef>
              <a:spcAft>
                <a:spcPts val="0"/>
              </a:spcAft>
              <a:buNone/>
            </a:pPr>
            <a:r>
              <a:rPr lang="en" dirty="0"/>
              <a:t>Personally I found that it was a lot of reassuring callers by providing them with accurate information regarding the situation. </a:t>
            </a:r>
            <a:endParaRPr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20143274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3159" y="514350"/>
            <a:ext cx="6000750" cy="2228851"/>
          </a:xfrm>
        </p:spPr>
        <p:txBody>
          <a:bodyPr anchor="b">
            <a:normAutofit/>
          </a:bodyPr>
          <a:lstStyle>
            <a:lvl1pPr algn="l">
              <a:defRPr sz="3600">
                <a:effectLst/>
              </a:defRPr>
            </a:lvl1pPr>
          </a:lstStyle>
          <a:p>
            <a:r>
              <a:rPr lang="en-US"/>
              <a:t>Click to edit Master title style</a:t>
            </a:r>
            <a:endParaRPr lang="en-US" dirty="0"/>
          </a:p>
        </p:txBody>
      </p:sp>
      <p:sp>
        <p:nvSpPr>
          <p:cNvPr id="3" name="Subtitle 2"/>
          <p:cNvSpPr>
            <a:spLocks noGrp="1"/>
          </p:cNvSpPr>
          <p:nvPr>
            <p:ph type="subTitle" idx="1"/>
          </p:nvPr>
        </p:nvSpPr>
        <p:spPr>
          <a:xfrm>
            <a:off x="513159" y="2882900"/>
            <a:ext cx="4800600" cy="1460500"/>
          </a:xfrm>
        </p:spPr>
        <p:txBody>
          <a:bodyPr anchor="t">
            <a:normAutofit/>
          </a:bodyPr>
          <a:lstStyle>
            <a:lvl1pPr marL="0" indent="0" algn="l">
              <a:buNone/>
              <a:defRPr sz="1575">
                <a:solidFill>
                  <a:schemeClr val="bg2">
                    <a:lumMod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CD19FB2-3AAB-4D03-B13A-2960828C78E3}" type="datetimeFigureOut">
              <a:rPr lang="en-US" smtClean="0"/>
              <a:t>6/26/2021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cxnSp>
        <p:nvCxnSpPr>
          <p:cNvPr id="16" name="Straight Connector 15"/>
          <p:cNvCxnSpPr/>
          <p:nvPr/>
        </p:nvCxnSpPr>
        <p:spPr>
          <a:xfrm flipH="1">
            <a:off x="6171009" y="6350"/>
            <a:ext cx="2857500" cy="28575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4581128" y="68659"/>
            <a:ext cx="4560491" cy="456049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5426869" y="171450"/>
            <a:ext cx="3714750" cy="371475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5501878" y="24209"/>
            <a:ext cx="3639742" cy="3639742"/>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5884070" y="457201"/>
            <a:ext cx="3257549" cy="325754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84015444"/>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514350" y="400050"/>
            <a:ext cx="8114109" cy="234315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dirty="0"/>
              <a:t>Click icon to add picture</a:t>
            </a:r>
          </a:p>
        </p:txBody>
      </p:sp>
      <p:sp>
        <p:nvSpPr>
          <p:cNvPr id="16" name="Text Placeholder 9"/>
          <p:cNvSpPr>
            <a:spLocks noGrp="1"/>
          </p:cNvSpPr>
          <p:nvPr>
            <p:ph type="body" sz="quarter" idx="14"/>
          </p:nvPr>
        </p:nvSpPr>
        <p:spPr>
          <a:xfrm>
            <a:off x="685801" y="2882900"/>
            <a:ext cx="6228158" cy="342900"/>
          </a:xfrm>
        </p:spPr>
        <p:txBody>
          <a:bodyPr anchor="t">
            <a:normAutofit/>
          </a:bodyPr>
          <a:lstStyle>
            <a:lvl1pPr marL="0" indent="0">
              <a:buFontTx/>
              <a:buNone/>
              <a:defRPr sz="1200"/>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Edit Master text styles</a:t>
            </a:r>
          </a:p>
        </p:txBody>
      </p:sp>
      <p:sp>
        <p:nvSpPr>
          <p:cNvPr id="3" name="Date Placeholder 2"/>
          <p:cNvSpPr>
            <a:spLocks noGrp="1"/>
          </p:cNvSpPr>
          <p:nvPr>
            <p:ph type="dt" sz="half" idx="10"/>
          </p:nvPr>
        </p:nvSpPr>
        <p:spPr/>
        <p:txBody>
          <a:bodyPr/>
          <a:lstStyle/>
          <a:p>
            <a:fld id="{51CF1133-3259-4C45-BABA-5B62D9C6F78D}" type="datetimeFigureOut">
              <a:rPr lang="en-US" smtClean="0"/>
              <a:t>6/26/2021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91476346"/>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13160" y="514350"/>
            <a:ext cx="7543800" cy="2057400"/>
          </a:xfrm>
        </p:spPr>
        <p:txBody>
          <a:bodyPr anchor="ctr">
            <a:normAutofit/>
          </a:bodyPr>
          <a:lstStyle>
            <a:lvl1pPr algn="l">
              <a:defRPr sz="2400" b="0" cap="all"/>
            </a:lvl1pPr>
          </a:lstStyle>
          <a:p>
            <a:r>
              <a:rPr lang="en-US"/>
              <a:t>Click to edit Master title style</a:t>
            </a:r>
            <a:endParaRPr lang="en-US" dirty="0"/>
          </a:p>
        </p:txBody>
      </p:sp>
      <p:sp>
        <p:nvSpPr>
          <p:cNvPr id="3" name="Text Placeholder 2"/>
          <p:cNvSpPr>
            <a:spLocks noGrp="1"/>
          </p:cNvSpPr>
          <p:nvPr>
            <p:ph type="body" idx="1"/>
          </p:nvPr>
        </p:nvSpPr>
        <p:spPr>
          <a:xfrm>
            <a:off x="513159" y="3086100"/>
            <a:ext cx="6401991" cy="1409700"/>
          </a:xfrm>
        </p:spPr>
        <p:txBody>
          <a:bodyPr anchor="ctr">
            <a:normAutofit/>
          </a:bodyPr>
          <a:lstStyle>
            <a:lvl1pPr marL="0" indent="0" algn="l">
              <a:buNone/>
              <a:defRPr sz="1500">
                <a:solidFill>
                  <a:schemeClr val="bg2">
                    <a:lumMod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1CF1133-3259-4C45-BABA-5B62D9C6F78D}" type="datetimeFigureOut">
              <a:rPr lang="en-US" smtClean="0"/>
              <a:t>6/26/2021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608172316"/>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59" y="514350"/>
            <a:ext cx="6858001" cy="2057400"/>
          </a:xfrm>
        </p:spPr>
        <p:txBody>
          <a:bodyPr anchor="ctr">
            <a:normAutofit/>
          </a:bodyPr>
          <a:lstStyle>
            <a:lvl1pPr algn="l">
              <a:defRPr sz="24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84659" y="2571750"/>
            <a:ext cx="6400800" cy="285750"/>
          </a:xfrm>
        </p:spPr>
        <p:txBody>
          <a:bodyPr anchor="ctr"/>
          <a:lstStyle>
            <a:lvl1pPr marL="0" indent="0">
              <a:buFontTx/>
              <a:buNone/>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Edit Master text styles</a:t>
            </a:r>
          </a:p>
        </p:txBody>
      </p:sp>
      <p:sp>
        <p:nvSpPr>
          <p:cNvPr id="3" name="Text Placeholder 2"/>
          <p:cNvSpPr>
            <a:spLocks noGrp="1"/>
          </p:cNvSpPr>
          <p:nvPr>
            <p:ph type="body" idx="1"/>
          </p:nvPr>
        </p:nvSpPr>
        <p:spPr>
          <a:xfrm>
            <a:off x="513160" y="3225801"/>
            <a:ext cx="6400800" cy="1263649"/>
          </a:xfrm>
        </p:spPr>
        <p:txBody>
          <a:bodyPr anchor="ctr">
            <a:normAutofit/>
          </a:bodyPr>
          <a:lstStyle>
            <a:lvl1pPr marL="0" indent="0" algn="l">
              <a:buNone/>
              <a:defRPr sz="1500">
                <a:solidFill>
                  <a:schemeClr val="bg2">
                    <a:lumMod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1CF1133-3259-4C45-BABA-5B62D9C6F78D}" type="datetimeFigureOut">
              <a:rPr lang="en-US" smtClean="0"/>
              <a:t>6/26/2021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
        <p:nvSpPr>
          <p:cNvPr id="14" name="TextBox 13"/>
          <p:cNvSpPr txBox="1"/>
          <p:nvPr/>
        </p:nvSpPr>
        <p:spPr>
          <a:xfrm>
            <a:off x="398859" y="609167"/>
            <a:ext cx="457200" cy="438582"/>
          </a:xfrm>
          <a:prstGeom prst="rect">
            <a:avLst/>
          </a:prstGeom>
        </p:spPr>
        <p:txBody>
          <a:bodyPr vert="horz" lIns="68580" tIns="34290" rIns="68580" bIns="34290" rtlCol="0" anchor="ctr">
            <a:noAutofit/>
          </a:bodyPr>
          <a:lstStyle/>
          <a:p>
            <a:pPr lvl="0"/>
            <a:r>
              <a:rPr lang="en-US" sz="6000" dirty="0">
                <a:solidFill>
                  <a:schemeClr val="tx1"/>
                </a:solidFill>
                <a:effectLst/>
              </a:rPr>
              <a:t>“</a:t>
            </a:r>
          </a:p>
        </p:txBody>
      </p:sp>
      <p:sp>
        <p:nvSpPr>
          <p:cNvPr id="15" name="TextBox 14"/>
          <p:cNvSpPr txBox="1"/>
          <p:nvPr/>
        </p:nvSpPr>
        <p:spPr>
          <a:xfrm>
            <a:off x="7714059" y="2076451"/>
            <a:ext cx="457200" cy="438582"/>
          </a:xfrm>
          <a:prstGeom prst="rect">
            <a:avLst/>
          </a:prstGeom>
        </p:spPr>
        <p:txBody>
          <a:bodyPr vert="horz" lIns="68580" tIns="34290" rIns="68580" bIns="34290" rtlCol="0" anchor="ctr">
            <a:noAutofit/>
          </a:bodyPr>
          <a:lstStyle/>
          <a:p>
            <a:pPr lvl="0" algn="r"/>
            <a:r>
              <a:rPr lang="en-US" sz="6000" dirty="0">
                <a:solidFill>
                  <a:schemeClr val="tx1"/>
                </a:solidFill>
                <a:effectLst/>
              </a:rPr>
              <a:t>”</a:t>
            </a:r>
          </a:p>
        </p:txBody>
      </p:sp>
    </p:spTree>
    <p:extLst>
      <p:ext uri="{BB962C8B-B14F-4D97-AF65-F5344CB8AC3E}">
        <p14:creationId xmlns:p14="http://schemas.microsoft.com/office/powerpoint/2010/main" val="47774968"/>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13159" y="2571750"/>
            <a:ext cx="6400800" cy="1273050"/>
          </a:xfrm>
        </p:spPr>
        <p:txBody>
          <a:bodyPr anchor="b">
            <a:normAutofit/>
          </a:bodyPr>
          <a:lstStyle>
            <a:lvl1pPr algn="l">
              <a:defRPr sz="2400" b="0" cap="all"/>
            </a:lvl1pPr>
          </a:lstStyle>
          <a:p>
            <a:r>
              <a:rPr lang="en-US"/>
              <a:t>Click to edit Master title style</a:t>
            </a:r>
            <a:endParaRPr lang="en-US" dirty="0"/>
          </a:p>
        </p:txBody>
      </p:sp>
      <p:sp>
        <p:nvSpPr>
          <p:cNvPr id="3" name="Text Placeholder 2"/>
          <p:cNvSpPr>
            <a:spLocks noGrp="1"/>
          </p:cNvSpPr>
          <p:nvPr>
            <p:ph type="body" idx="1"/>
          </p:nvPr>
        </p:nvSpPr>
        <p:spPr>
          <a:xfrm>
            <a:off x="513158" y="3849736"/>
            <a:ext cx="6401993" cy="645300"/>
          </a:xfrm>
        </p:spPr>
        <p:txBody>
          <a:bodyPr anchor="t">
            <a:normAutofit/>
          </a:bodyPr>
          <a:lstStyle>
            <a:lvl1pPr marL="0" indent="0" algn="l">
              <a:buNone/>
              <a:defRPr sz="1500">
                <a:solidFill>
                  <a:schemeClr val="bg2">
                    <a:lumMod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1CF1133-3259-4C45-BABA-5B62D9C6F78D}" type="datetimeFigureOut">
              <a:rPr lang="en-US" smtClean="0"/>
              <a:t>6/26/2021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305729630"/>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856060" y="514350"/>
            <a:ext cx="6858000" cy="2057400"/>
          </a:xfrm>
        </p:spPr>
        <p:txBody>
          <a:bodyPr anchor="ctr">
            <a:normAutofit/>
          </a:bodyPr>
          <a:lstStyle>
            <a:lvl1pPr algn="l">
              <a:defRPr sz="24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513159" y="2946400"/>
            <a:ext cx="6400801" cy="787400"/>
          </a:xfrm>
        </p:spPr>
        <p:txBody>
          <a:bodyPr vert="horz" lIns="91440" tIns="45720" rIns="91440" bIns="45720" rtlCol="0" anchor="b">
            <a:normAutofit/>
          </a:bodyPr>
          <a:lstStyle>
            <a:lvl1pPr>
              <a:buNone/>
              <a:defRPr lang="en-US" sz="18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513159" y="3733800"/>
            <a:ext cx="6400801" cy="762000"/>
          </a:xfrm>
        </p:spPr>
        <p:txBody>
          <a:bodyPr anchor="t">
            <a:normAutofit/>
          </a:bodyPr>
          <a:lstStyle>
            <a:lvl1pPr marL="0" indent="0" algn="l">
              <a:buNone/>
              <a:defRPr sz="1350">
                <a:solidFill>
                  <a:schemeClr val="bg2">
                    <a:lumMod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1CF1133-3259-4C45-BABA-5B62D9C6F78D}" type="datetimeFigureOut">
              <a:rPr lang="en-US" smtClean="0"/>
              <a:t>6/26/2021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
        <p:nvSpPr>
          <p:cNvPr id="11" name="TextBox 10"/>
          <p:cNvSpPr txBox="1"/>
          <p:nvPr/>
        </p:nvSpPr>
        <p:spPr>
          <a:xfrm>
            <a:off x="398859" y="609167"/>
            <a:ext cx="457200" cy="438582"/>
          </a:xfrm>
          <a:prstGeom prst="rect">
            <a:avLst/>
          </a:prstGeom>
        </p:spPr>
        <p:txBody>
          <a:bodyPr vert="horz" lIns="68580" tIns="34290" rIns="68580" bIns="34290" rtlCol="0" anchor="ctr">
            <a:noAutofit/>
          </a:bodyPr>
          <a:lstStyle/>
          <a:p>
            <a:pPr lvl="0"/>
            <a:r>
              <a:rPr lang="en-US" sz="6000" dirty="0">
                <a:solidFill>
                  <a:schemeClr val="tx1"/>
                </a:solidFill>
                <a:effectLst/>
              </a:rPr>
              <a:t>“</a:t>
            </a:r>
          </a:p>
        </p:txBody>
      </p:sp>
      <p:sp>
        <p:nvSpPr>
          <p:cNvPr id="12" name="TextBox 11"/>
          <p:cNvSpPr txBox="1"/>
          <p:nvPr/>
        </p:nvSpPr>
        <p:spPr>
          <a:xfrm>
            <a:off x="7714059" y="2076451"/>
            <a:ext cx="457200" cy="438582"/>
          </a:xfrm>
          <a:prstGeom prst="rect">
            <a:avLst/>
          </a:prstGeom>
        </p:spPr>
        <p:txBody>
          <a:bodyPr vert="horz" lIns="68580" tIns="34290" rIns="68580" bIns="34290" rtlCol="0" anchor="ctr">
            <a:noAutofit/>
          </a:bodyPr>
          <a:lstStyle/>
          <a:p>
            <a:pPr lvl="0" algn="r"/>
            <a:r>
              <a:rPr lang="en-US" sz="6000" dirty="0">
                <a:solidFill>
                  <a:schemeClr val="tx1"/>
                </a:solidFill>
                <a:effectLst/>
              </a:rPr>
              <a:t>”</a:t>
            </a:r>
          </a:p>
        </p:txBody>
      </p:sp>
    </p:spTree>
    <p:extLst>
      <p:ext uri="{BB962C8B-B14F-4D97-AF65-F5344CB8AC3E}">
        <p14:creationId xmlns:p14="http://schemas.microsoft.com/office/powerpoint/2010/main" val="3701972817"/>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13160" y="514350"/>
            <a:ext cx="7543800" cy="20574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513159" y="2946401"/>
            <a:ext cx="6400800" cy="628650"/>
          </a:xfrm>
        </p:spPr>
        <p:txBody>
          <a:bodyPr vert="horz" lIns="91440" tIns="45720" rIns="91440" bIns="45720" rtlCol="0" anchor="b">
            <a:normAutofit/>
          </a:bodyPr>
          <a:lstStyle>
            <a:lvl1pPr>
              <a:buNone/>
              <a:defRPr lang="en-US" sz="18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513159" y="3575049"/>
            <a:ext cx="6400801" cy="920750"/>
          </a:xfrm>
        </p:spPr>
        <p:txBody>
          <a:bodyPr anchor="t">
            <a:normAutofit/>
          </a:bodyPr>
          <a:lstStyle>
            <a:lvl1pPr marL="0" indent="0" algn="l">
              <a:buNone/>
              <a:defRPr sz="1350">
                <a:solidFill>
                  <a:schemeClr val="bg2">
                    <a:lumMod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1CF1133-3259-4C45-BABA-5B62D9C6F78D}" type="datetimeFigureOut">
              <a:rPr lang="en-US" smtClean="0"/>
              <a:t>6/26/2021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844105607"/>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ED02AE-B9A4-47BD-AF8E-97E16144138B}" type="datetimeFigureOut">
              <a:rPr lang="en-US" smtClean="0"/>
              <a:t>6/26/2021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817883798"/>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3909" y="514350"/>
            <a:ext cx="1543050" cy="3429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14350" y="514350"/>
            <a:ext cx="5867400" cy="398145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0FD78B-DB02-4362-BCDC-98A55456977C}" type="datetimeFigureOut">
              <a:rPr lang="en-US" smtClean="0"/>
              <a:t>6/26/2021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425629207"/>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9"/>
        <p:cNvGrpSpPr/>
        <p:nvPr/>
      </p:nvGrpSpPr>
      <p:grpSpPr>
        <a:xfrm>
          <a:off x="0" y="0"/>
          <a:ext cx="0" cy="0"/>
          <a:chOff x="0" y="0"/>
          <a:chExt cx="0" cy="0"/>
        </a:xfrm>
      </p:grpSpPr>
      <p:sp>
        <p:nvSpPr>
          <p:cNvPr id="21" name="Google Shape;21;p4"/>
          <p:cNvSpPr txBox="1">
            <a:spLocks noGrp="1"/>
          </p:cNvSpPr>
          <p:nvPr>
            <p:ph type="title"/>
          </p:nvPr>
        </p:nvSpPr>
        <p:spPr>
          <a:xfrm>
            <a:off x="311700" y="372500"/>
            <a:ext cx="8520600" cy="7335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2" name="Google Shape;22;p4"/>
          <p:cNvSpPr txBox="1">
            <a:spLocks noGrp="1"/>
          </p:cNvSpPr>
          <p:nvPr>
            <p:ph type="body" idx="1"/>
          </p:nvPr>
        </p:nvSpPr>
        <p:spPr>
          <a:xfrm>
            <a:off x="311700" y="1468825"/>
            <a:ext cx="8520600" cy="30999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23" name="Google Shape;23;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dirty="0"/>
          </a:p>
        </p:txBody>
      </p:sp>
    </p:spTree>
    <p:extLst>
      <p:ext uri="{BB962C8B-B14F-4D97-AF65-F5344CB8AC3E}">
        <p14:creationId xmlns:p14="http://schemas.microsoft.com/office/powerpoint/2010/main" val="14820502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8"/>
        <p:cNvGrpSpPr/>
        <p:nvPr/>
      </p:nvGrpSpPr>
      <p:grpSpPr>
        <a:xfrm>
          <a:off x="0" y="0"/>
          <a:ext cx="0" cy="0"/>
          <a:chOff x="0" y="0"/>
          <a:chExt cx="0" cy="0"/>
        </a:xfrm>
      </p:grpSpPr>
      <p:sp>
        <p:nvSpPr>
          <p:cNvPr id="39" name="Google Shape;39;p8"/>
          <p:cNvSpPr txBox="1">
            <a:spLocks noGrp="1"/>
          </p:cNvSpPr>
          <p:nvPr>
            <p:ph type="title"/>
          </p:nvPr>
        </p:nvSpPr>
        <p:spPr>
          <a:xfrm>
            <a:off x="490250" y="528900"/>
            <a:ext cx="5678100" cy="40857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5400"/>
              <a:buNone/>
              <a:defRPr sz="5400">
                <a:solidFill>
                  <a:schemeClr val="lt1"/>
                </a:solidFill>
              </a:defRPr>
            </a:lvl1pPr>
            <a:lvl2pPr lvl="1" rtl="0">
              <a:spcBef>
                <a:spcPts val="0"/>
              </a:spcBef>
              <a:spcAft>
                <a:spcPts val="0"/>
              </a:spcAft>
              <a:buClr>
                <a:schemeClr val="lt1"/>
              </a:buClr>
              <a:buSzPts val="5400"/>
              <a:buNone/>
              <a:defRPr sz="5400">
                <a:solidFill>
                  <a:schemeClr val="lt1"/>
                </a:solidFill>
              </a:defRPr>
            </a:lvl2pPr>
            <a:lvl3pPr lvl="2" rtl="0">
              <a:spcBef>
                <a:spcPts val="0"/>
              </a:spcBef>
              <a:spcAft>
                <a:spcPts val="0"/>
              </a:spcAft>
              <a:buClr>
                <a:schemeClr val="lt1"/>
              </a:buClr>
              <a:buSzPts val="5400"/>
              <a:buNone/>
              <a:defRPr sz="5400">
                <a:solidFill>
                  <a:schemeClr val="lt1"/>
                </a:solidFill>
              </a:defRPr>
            </a:lvl3pPr>
            <a:lvl4pPr lvl="3" rtl="0">
              <a:spcBef>
                <a:spcPts val="0"/>
              </a:spcBef>
              <a:spcAft>
                <a:spcPts val="0"/>
              </a:spcAft>
              <a:buClr>
                <a:schemeClr val="lt1"/>
              </a:buClr>
              <a:buSzPts val="5400"/>
              <a:buNone/>
              <a:defRPr sz="5400">
                <a:solidFill>
                  <a:schemeClr val="lt1"/>
                </a:solidFill>
              </a:defRPr>
            </a:lvl4pPr>
            <a:lvl5pPr lvl="4" rtl="0">
              <a:spcBef>
                <a:spcPts val="0"/>
              </a:spcBef>
              <a:spcAft>
                <a:spcPts val="0"/>
              </a:spcAft>
              <a:buClr>
                <a:schemeClr val="lt1"/>
              </a:buClr>
              <a:buSzPts val="5400"/>
              <a:buNone/>
              <a:defRPr sz="5400">
                <a:solidFill>
                  <a:schemeClr val="lt1"/>
                </a:solidFill>
              </a:defRPr>
            </a:lvl5pPr>
            <a:lvl6pPr lvl="5" rtl="0">
              <a:spcBef>
                <a:spcPts val="0"/>
              </a:spcBef>
              <a:spcAft>
                <a:spcPts val="0"/>
              </a:spcAft>
              <a:buClr>
                <a:schemeClr val="lt1"/>
              </a:buClr>
              <a:buSzPts val="5400"/>
              <a:buNone/>
              <a:defRPr sz="5400">
                <a:solidFill>
                  <a:schemeClr val="lt1"/>
                </a:solidFill>
              </a:defRPr>
            </a:lvl6pPr>
            <a:lvl7pPr lvl="6" rtl="0">
              <a:spcBef>
                <a:spcPts val="0"/>
              </a:spcBef>
              <a:spcAft>
                <a:spcPts val="0"/>
              </a:spcAft>
              <a:buClr>
                <a:schemeClr val="lt1"/>
              </a:buClr>
              <a:buSzPts val="5400"/>
              <a:buNone/>
              <a:defRPr sz="5400">
                <a:solidFill>
                  <a:schemeClr val="lt1"/>
                </a:solidFill>
              </a:defRPr>
            </a:lvl7pPr>
            <a:lvl8pPr lvl="7" rtl="0">
              <a:spcBef>
                <a:spcPts val="0"/>
              </a:spcBef>
              <a:spcAft>
                <a:spcPts val="0"/>
              </a:spcAft>
              <a:buClr>
                <a:schemeClr val="lt1"/>
              </a:buClr>
              <a:buSzPts val="5400"/>
              <a:buNone/>
              <a:defRPr sz="5400">
                <a:solidFill>
                  <a:schemeClr val="lt1"/>
                </a:solidFill>
              </a:defRPr>
            </a:lvl8pPr>
            <a:lvl9pPr lvl="8" rtl="0">
              <a:spcBef>
                <a:spcPts val="0"/>
              </a:spcBef>
              <a:spcAft>
                <a:spcPts val="0"/>
              </a:spcAft>
              <a:buClr>
                <a:schemeClr val="lt1"/>
              </a:buClr>
              <a:buSzPts val="5400"/>
              <a:buNone/>
              <a:defRPr sz="5400">
                <a:solidFill>
                  <a:schemeClr val="lt1"/>
                </a:solidFill>
              </a:defRPr>
            </a:lvl9pPr>
          </a:lstStyle>
          <a:p>
            <a:endParaRPr/>
          </a:p>
        </p:txBody>
      </p:sp>
      <p:sp>
        <p:nvSpPr>
          <p:cNvPr id="40" name="Google Shape;40;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dirty="0"/>
          </a:p>
        </p:txBody>
      </p:sp>
    </p:spTree>
    <p:extLst>
      <p:ext uri="{BB962C8B-B14F-4D97-AF65-F5344CB8AC3E}">
        <p14:creationId xmlns:p14="http://schemas.microsoft.com/office/powerpoint/2010/main" val="17927367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551C16A-84C3-4E4B-A8F1-2DAD073168C1}" type="datetimeFigureOut">
              <a:rPr lang="en-US" smtClean="0"/>
              <a:t>6/26/2021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E362523-4BD2-784C-B6F6-532502EA02C7}" type="slidenum">
              <a:rPr lang="en-US" smtClean="0"/>
              <a:t>‹#›</a:t>
            </a:fld>
            <a:endParaRPr lang="en-US" dirty="0"/>
          </a:p>
        </p:txBody>
      </p:sp>
    </p:spTree>
    <p:extLst>
      <p:ext uri="{BB962C8B-B14F-4D97-AF65-F5344CB8AC3E}">
        <p14:creationId xmlns:p14="http://schemas.microsoft.com/office/powerpoint/2010/main" val="29659781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15"/>
        <p:cNvGrpSpPr/>
        <p:nvPr/>
      </p:nvGrpSpPr>
      <p:grpSpPr>
        <a:xfrm>
          <a:off x="0" y="0"/>
          <a:ext cx="0" cy="0"/>
          <a:chOff x="0" y="0"/>
          <a:chExt cx="0" cy="0"/>
        </a:xfrm>
      </p:grpSpPr>
      <p:sp>
        <p:nvSpPr>
          <p:cNvPr id="17" name="Google Shape;17;p3"/>
          <p:cNvSpPr txBox="1">
            <a:spLocks noGrp="1"/>
          </p:cNvSpPr>
          <p:nvPr>
            <p:ph type="title"/>
          </p:nvPr>
        </p:nvSpPr>
        <p:spPr>
          <a:xfrm>
            <a:off x="430800" y="1889700"/>
            <a:ext cx="8282400" cy="15165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3600"/>
              <a:buNone/>
              <a:defRPr sz="3600">
                <a:solidFill>
                  <a:schemeClr val="lt1"/>
                </a:solidFill>
              </a:defRPr>
            </a:lvl1pPr>
            <a:lvl2pPr lvl="1" algn="ctr" rtl="0">
              <a:spcBef>
                <a:spcPts val="0"/>
              </a:spcBef>
              <a:spcAft>
                <a:spcPts val="0"/>
              </a:spcAft>
              <a:buClr>
                <a:schemeClr val="lt1"/>
              </a:buClr>
              <a:buSzPts val="3600"/>
              <a:buNone/>
              <a:defRPr sz="3600">
                <a:solidFill>
                  <a:schemeClr val="lt1"/>
                </a:solidFill>
              </a:defRPr>
            </a:lvl2pPr>
            <a:lvl3pPr lvl="2" algn="ctr" rtl="0">
              <a:spcBef>
                <a:spcPts val="0"/>
              </a:spcBef>
              <a:spcAft>
                <a:spcPts val="0"/>
              </a:spcAft>
              <a:buClr>
                <a:schemeClr val="lt1"/>
              </a:buClr>
              <a:buSzPts val="3600"/>
              <a:buNone/>
              <a:defRPr sz="3600">
                <a:solidFill>
                  <a:schemeClr val="lt1"/>
                </a:solidFill>
              </a:defRPr>
            </a:lvl3pPr>
            <a:lvl4pPr lvl="3" algn="ctr" rtl="0">
              <a:spcBef>
                <a:spcPts val="0"/>
              </a:spcBef>
              <a:spcAft>
                <a:spcPts val="0"/>
              </a:spcAft>
              <a:buClr>
                <a:schemeClr val="lt1"/>
              </a:buClr>
              <a:buSzPts val="3600"/>
              <a:buNone/>
              <a:defRPr sz="3600">
                <a:solidFill>
                  <a:schemeClr val="lt1"/>
                </a:solidFill>
              </a:defRPr>
            </a:lvl4pPr>
            <a:lvl5pPr lvl="4" algn="ctr" rtl="0">
              <a:spcBef>
                <a:spcPts val="0"/>
              </a:spcBef>
              <a:spcAft>
                <a:spcPts val="0"/>
              </a:spcAft>
              <a:buClr>
                <a:schemeClr val="lt1"/>
              </a:buClr>
              <a:buSzPts val="3600"/>
              <a:buNone/>
              <a:defRPr sz="3600">
                <a:solidFill>
                  <a:schemeClr val="lt1"/>
                </a:solidFill>
              </a:defRPr>
            </a:lvl5pPr>
            <a:lvl6pPr lvl="5" algn="ctr" rtl="0">
              <a:spcBef>
                <a:spcPts val="0"/>
              </a:spcBef>
              <a:spcAft>
                <a:spcPts val="0"/>
              </a:spcAft>
              <a:buClr>
                <a:schemeClr val="lt1"/>
              </a:buClr>
              <a:buSzPts val="3600"/>
              <a:buNone/>
              <a:defRPr sz="3600">
                <a:solidFill>
                  <a:schemeClr val="lt1"/>
                </a:solidFill>
              </a:defRPr>
            </a:lvl6pPr>
            <a:lvl7pPr lvl="6" algn="ctr" rtl="0">
              <a:spcBef>
                <a:spcPts val="0"/>
              </a:spcBef>
              <a:spcAft>
                <a:spcPts val="0"/>
              </a:spcAft>
              <a:buClr>
                <a:schemeClr val="lt1"/>
              </a:buClr>
              <a:buSzPts val="3600"/>
              <a:buNone/>
              <a:defRPr sz="3600">
                <a:solidFill>
                  <a:schemeClr val="lt1"/>
                </a:solidFill>
              </a:defRPr>
            </a:lvl7pPr>
            <a:lvl8pPr lvl="7" algn="ctr" rtl="0">
              <a:spcBef>
                <a:spcPts val="0"/>
              </a:spcBef>
              <a:spcAft>
                <a:spcPts val="0"/>
              </a:spcAft>
              <a:buClr>
                <a:schemeClr val="lt1"/>
              </a:buClr>
              <a:buSzPts val="3600"/>
              <a:buNone/>
              <a:defRPr sz="3600">
                <a:solidFill>
                  <a:schemeClr val="lt1"/>
                </a:solidFill>
              </a:defRPr>
            </a:lvl8pPr>
            <a:lvl9pPr lvl="8" algn="ctr" rtl="0">
              <a:spcBef>
                <a:spcPts val="0"/>
              </a:spcBef>
              <a:spcAft>
                <a:spcPts val="0"/>
              </a:spcAft>
              <a:buClr>
                <a:schemeClr val="lt1"/>
              </a:buClr>
              <a:buSzPts val="3600"/>
              <a:buNone/>
              <a:defRPr sz="3600">
                <a:solidFill>
                  <a:schemeClr val="lt1"/>
                </a:solidFill>
              </a:defRPr>
            </a:lvl9pPr>
          </a:lstStyle>
          <a:p>
            <a:endParaRPr/>
          </a:p>
        </p:txBody>
      </p:sp>
      <p:sp>
        <p:nvSpPr>
          <p:cNvPr id="18" name="Google Shape;18;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dirty="0"/>
          </a:p>
        </p:txBody>
      </p:sp>
    </p:spTree>
    <p:extLst>
      <p:ext uri="{BB962C8B-B14F-4D97-AF65-F5344CB8AC3E}">
        <p14:creationId xmlns:p14="http://schemas.microsoft.com/office/powerpoint/2010/main" val="36247231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41"/>
        <p:cNvGrpSpPr/>
        <p:nvPr/>
      </p:nvGrpSpPr>
      <p:grpSpPr>
        <a:xfrm>
          <a:off x="0" y="0"/>
          <a:ext cx="0" cy="0"/>
          <a:chOff x="0" y="0"/>
          <a:chExt cx="0" cy="0"/>
        </a:xfrm>
      </p:grpSpPr>
      <p:sp>
        <p:nvSpPr>
          <p:cNvPr id="44" name="Google Shape;44;p9"/>
          <p:cNvSpPr txBox="1">
            <a:spLocks noGrp="1"/>
          </p:cNvSpPr>
          <p:nvPr>
            <p:ph type="title"/>
          </p:nvPr>
        </p:nvSpPr>
        <p:spPr>
          <a:xfrm>
            <a:off x="265500" y="1078750"/>
            <a:ext cx="4045200" cy="17892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4600"/>
              <a:buNone/>
              <a:defRPr sz="4600">
                <a:solidFill>
                  <a:schemeClr val="lt1"/>
                </a:solidFill>
              </a:defRPr>
            </a:lvl1pPr>
            <a:lvl2pPr lvl="1" algn="ctr" rtl="0">
              <a:spcBef>
                <a:spcPts val="0"/>
              </a:spcBef>
              <a:spcAft>
                <a:spcPts val="0"/>
              </a:spcAft>
              <a:buClr>
                <a:schemeClr val="lt1"/>
              </a:buClr>
              <a:buSzPts val="4600"/>
              <a:buNone/>
              <a:defRPr sz="4600">
                <a:solidFill>
                  <a:schemeClr val="lt1"/>
                </a:solidFill>
              </a:defRPr>
            </a:lvl2pPr>
            <a:lvl3pPr lvl="2" algn="ctr" rtl="0">
              <a:spcBef>
                <a:spcPts val="0"/>
              </a:spcBef>
              <a:spcAft>
                <a:spcPts val="0"/>
              </a:spcAft>
              <a:buClr>
                <a:schemeClr val="lt1"/>
              </a:buClr>
              <a:buSzPts val="4600"/>
              <a:buNone/>
              <a:defRPr sz="4600">
                <a:solidFill>
                  <a:schemeClr val="lt1"/>
                </a:solidFill>
              </a:defRPr>
            </a:lvl3pPr>
            <a:lvl4pPr lvl="3" algn="ctr" rtl="0">
              <a:spcBef>
                <a:spcPts val="0"/>
              </a:spcBef>
              <a:spcAft>
                <a:spcPts val="0"/>
              </a:spcAft>
              <a:buClr>
                <a:schemeClr val="lt1"/>
              </a:buClr>
              <a:buSzPts val="4600"/>
              <a:buNone/>
              <a:defRPr sz="4600">
                <a:solidFill>
                  <a:schemeClr val="lt1"/>
                </a:solidFill>
              </a:defRPr>
            </a:lvl4pPr>
            <a:lvl5pPr lvl="4" algn="ctr" rtl="0">
              <a:spcBef>
                <a:spcPts val="0"/>
              </a:spcBef>
              <a:spcAft>
                <a:spcPts val="0"/>
              </a:spcAft>
              <a:buClr>
                <a:schemeClr val="lt1"/>
              </a:buClr>
              <a:buSzPts val="4600"/>
              <a:buNone/>
              <a:defRPr sz="4600">
                <a:solidFill>
                  <a:schemeClr val="lt1"/>
                </a:solidFill>
              </a:defRPr>
            </a:lvl5pPr>
            <a:lvl6pPr lvl="5" algn="ctr" rtl="0">
              <a:spcBef>
                <a:spcPts val="0"/>
              </a:spcBef>
              <a:spcAft>
                <a:spcPts val="0"/>
              </a:spcAft>
              <a:buClr>
                <a:schemeClr val="lt1"/>
              </a:buClr>
              <a:buSzPts val="4600"/>
              <a:buNone/>
              <a:defRPr sz="4600">
                <a:solidFill>
                  <a:schemeClr val="lt1"/>
                </a:solidFill>
              </a:defRPr>
            </a:lvl6pPr>
            <a:lvl7pPr lvl="6" algn="ctr" rtl="0">
              <a:spcBef>
                <a:spcPts val="0"/>
              </a:spcBef>
              <a:spcAft>
                <a:spcPts val="0"/>
              </a:spcAft>
              <a:buClr>
                <a:schemeClr val="lt1"/>
              </a:buClr>
              <a:buSzPts val="4600"/>
              <a:buNone/>
              <a:defRPr sz="4600">
                <a:solidFill>
                  <a:schemeClr val="lt1"/>
                </a:solidFill>
              </a:defRPr>
            </a:lvl7pPr>
            <a:lvl8pPr lvl="7" algn="ctr" rtl="0">
              <a:spcBef>
                <a:spcPts val="0"/>
              </a:spcBef>
              <a:spcAft>
                <a:spcPts val="0"/>
              </a:spcAft>
              <a:buClr>
                <a:schemeClr val="lt1"/>
              </a:buClr>
              <a:buSzPts val="4600"/>
              <a:buNone/>
              <a:defRPr sz="4600">
                <a:solidFill>
                  <a:schemeClr val="lt1"/>
                </a:solidFill>
              </a:defRPr>
            </a:lvl8pPr>
            <a:lvl9pPr lvl="8" algn="ctr" rtl="0">
              <a:spcBef>
                <a:spcPts val="0"/>
              </a:spcBef>
              <a:spcAft>
                <a:spcPts val="0"/>
              </a:spcAft>
              <a:buClr>
                <a:schemeClr val="lt1"/>
              </a:buClr>
              <a:buSzPts val="4600"/>
              <a:buNone/>
              <a:defRPr sz="4600">
                <a:solidFill>
                  <a:schemeClr val="lt1"/>
                </a:solidFill>
              </a:defRPr>
            </a:lvl9pPr>
          </a:lstStyle>
          <a:p>
            <a:endParaRPr/>
          </a:p>
        </p:txBody>
      </p:sp>
      <p:sp>
        <p:nvSpPr>
          <p:cNvPr id="45" name="Google Shape;45;p9"/>
          <p:cNvSpPr txBox="1">
            <a:spLocks noGrp="1"/>
          </p:cNvSpPr>
          <p:nvPr>
            <p:ph type="subTitle" idx="1"/>
          </p:nvPr>
        </p:nvSpPr>
        <p:spPr>
          <a:xfrm>
            <a:off x="265500" y="2921401"/>
            <a:ext cx="4045200" cy="1345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900"/>
              <a:buNone/>
              <a:defRPr sz="1900">
                <a:solidFill>
                  <a:schemeClr val="lt1"/>
                </a:solidFill>
              </a:defRPr>
            </a:lvl1pPr>
            <a:lvl2pPr lvl="1" algn="ctr" rtl="0">
              <a:lnSpc>
                <a:spcPct val="100000"/>
              </a:lnSpc>
              <a:spcBef>
                <a:spcPts val="0"/>
              </a:spcBef>
              <a:spcAft>
                <a:spcPts val="0"/>
              </a:spcAft>
              <a:buClr>
                <a:schemeClr val="lt1"/>
              </a:buClr>
              <a:buSzPts val="1900"/>
              <a:buNone/>
              <a:defRPr sz="1900">
                <a:solidFill>
                  <a:schemeClr val="lt1"/>
                </a:solidFill>
              </a:defRPr>
            </a:lvl2pPr>
            <a:lvl3pPr lvl="2" algn="ctr" rtl="0">
              <a:lnSpc>
                <a:spcPct val="100000"/>
              </a:lnSpc>
              <a:spcBef>
                <a:spcPts val="0"/>
              </a:spcBef>
              <a:spcAft>
                <a:spcPts val="0"/>
              </a:spcAft>
              <a:buClr>
                <a:schemeClr val="lt1"/>
              </a:buClr>
              <a:buSzPts val="1900"/>
              <a:buNone/>
              <a:defRPr sz="1900">
                <a:solidFill>
                  <a:schemeClr val="lt1"/>
                </a:solidFill>
              </a:defRPr>
            </a:lvl3pPr>
            <a:lvl4pPr lvl="3" algn="ctr" rtl="0">
              <a:lnSpc>
                <a:spcPct val="100000"/>
              </a:lnSpc>
              <a:spcBef>
                <a:spcPts val="0"/>
              </a:spcBef>
              <a:spcAft>
                <a:spcPts val="0"/>
              </a:spcAft>
              <a:buClr>
                <a:schemeClr val="lt1"/>
              </a:buClr>
              <a:buSzPts val="1900"/>
              <a:buNone/>
              <a:defRPr sz="1900">
                <a:solidFill>
                  <a:schemeClr val="lt1"/>
                </a:solidFill>
              </a:defRPr>
            </a:lvl4pPr>
            <a:lvl5pPr lvl="4" algn="ctr" rtl="0">
              <a:lnSpc>
                <a:spcPct val="100000"/>
              </a:lnSpc>
              <a:spcBef>
                <a:spcPts val="0"/>
              </a:spcBef>
              <a:spcAft>
                <a:spcPts val="0"/>
              </a:spcAft>
              <a:buClr>
                <a:schemeClr val="lt1"/>
              </a:buClr>
              <a:buSzPts val="1900"/>
              <a:buNone/>
              <a:defRPr sz="1900">
                <a:solidFill>
                  <a:schemeClr val="lt1"/>
                </a:solidFill>
              </a:defRPr>
            </a:lvl5pPr>
            <a:lvl6pPr lvl="5" algn="ctr" rtl="0">
              <a:lnSpc>
                <a:spcPct val="100000"/>
              </a:lnSpc>
              <a:spcBef>
                <a:spcPts val="0"/>
              </a:spcBef>
              <a:spcAft>
                <a:spcPts val="0"/>
              </a:spcAft>
              <a:buClr>
                <a:schemeClr val="lt1"/>
              </a:buClr>
              <a:buSzPts val="1900"/>
              <a:buNone/>
              <a:defRPr sz="1900">
                <a:solidFill>
                  <a:schemeClr val="lt1"/>
                </a:solidFill>
              </a:defRPr>
            </a:lvl6pPr>
            <a:lvl7pPr lvl="6" algn="ctr" rtl="0">
              <a:lnSpc>
                <a:spcPct val="100000"/>
              </a:lnSpc>
              <a:spcBef>
                <a:spcPts val="0"/>
              </a:spcBef>
              <a:spcAft>
                <a:spcPts val="0"/>
              </a:spcAft>
              <a:buClr>
                <a:schemeClr val="lt1"/>
              </a:buClr>
              <a:buSzPts val="1900"/>
              <a:buNone/>
              <a:defRPr sz="1900">
                <a:solidFill>
                  <a:schemeClr val="lt1"/>
                </a:solidFill>
              </a:defRPr>
            </a:lvl7pPr>
            <a:lvl8pPr lvl="7" algn="ctr" rtl="0">
              <a:lnSpc>
                <a:spcPct val="100000"/>
              </a:lnSpc>
              <a:spcBef>
                <a:spcPts val="0"/>
              </a:spcBef>
              <a:spcAft>
                <a:spcPts val="0"/>
              </a:spcAft>
              <a:buClr>
                <a:schemeClr val="lt1"/>
              </a:buClr>
              <a:buSzPts val="1900"/>
              <a:buNone/>
              <a:defRPr sz="1900">
                <a:solidFill>
                  <a:schemeClr val="lt1"/>
                </a:solidFill>
              </a:defRPr>
            </a:lvl8pPr>
            <a:lvl9pPr lvl="8" algn="ctr" rtl="0">
              <a:lnSpc>
                <a:spcPct val="100000"/>
              </a:lnSpc>
              <a:spcBef>
                <a:spcPts val="0"/>
              </a:spcBef>
              <a:spcAft>
                <a:spcPts val="0"/>
              </a:spcAft>
              <a:buClr>
                <a:schemeClr val="lt1"/>
              </a:buClr>
              <a:buSzPts val="1900"/>
              <a:buNone/>
              <a:defRPr sz="1900">
                <a:solidFill>
                  <a:schemeClr val="lt1"/>
                </a:solidFill>
              </a:defRPr>
            </a:lvl9pPr>
          </a:lstStyle>
          <a:p>
            <a:endParaRPr/>
          </a:p>
        </p:txBody>
      </p:sp>
      <p:sp>
        <p:nvSpPr>
          <p:cNvPr id="46" name="Google Shape;46;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47" name="Google Shape;47;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dirty="0"/>
          </a:p>
        </p:txBody>
      </p:sp>
    </p:spTree>
    <p:extLst>
      <p:ext uri="{BB962C8B-B14F-4D97-AF65-F5344CB8AC3E}">
        <p14:creationId xmlns:p14="http://schemas.microsoft.com/office/powerpoint/2010/main" val="20707559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13159" y="1504950"/>
            <a:ext cx="6400801" cy="1711200"/>
          </a:xfrm>
        </p:spPr>
        <p:txBody>
          <a:bodyPr anchor="b">
            <a:normAutofit/>
          </a:bodyPr>
          <a:lstStyle>
            <a:lvl1pPr algn="l">
              <a:defRPr sz="2700" b="0" cap="all"/>
            </a:lvl1pPr>
          </a:lstStyle>
          <a:p>
            <a:r>
              <a:rPr lang="en-US"/>
              <a:t>Click to edit Master title style</a:t>
            </a:r>
            <a:endParaRPr lang="en-US" dirty="0"/>
          </a:p>
        </p:txBody>
      </p:sp>
      <p:sp>
        <p:nvSpPr>
          <p:cNvPr id="3" name="Text Placeholder 2"/>
          <p:cNvSpPr>
            <a:spLocks noGrp="1"/>
          </p:cNvSpPr>
          <p:nvPr>
            <p:ph type="body" idx="1"/>
          </p:nvPr>
        </p:nvSpPr>
        <p:spPr>
          <a:xfrm>
            <a:off x="513160" y="3371850"/>
            <a:ext cx="6400800" cy="1123950"/>
          </a:xfrm>
        </p:spPr>
        <p:txBody>
          <a:bodyPr anchor="t">
            <a:normAutofit/>
          </a:bodyPr>
          <a:lstStyle>
            <a:lvl1pPr marL="0" indent="0" algn="l">
              <a:buNone/>
              <a:defRPr sz="1350">
                <a:solidFill>
                  <a:schemeClr val="bg2">
                    <a:lumMod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39F4F5-F4D2-4D2A-AB60-88D37ADCB869}" type="datetimeFigureOut">
              <a:rPr lang="en-US" smtClean="0"/>
              <a:t>6/26/2021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130703203"/>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13159" y="514351"/>
            <a:ext cx="3703241" cy="271145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356100" y="514351"/>
            <a:ext cx="3700859" cy="271145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23BC6CE-6D1E-47E5-8859-F31AC5380EB2}" type="datetimeFigureOut">
              <a:rPr lang="en-US" smtClean="0"/>
              <a:t>6/26/2021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496491061"/>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729061" y="514350"/>
            <a:ext cx="3487340" cy="432197"/>
          </a:xfrm>
        </p:spPr>
        <p:txBody>
          <a:bodyPr anchor="b">
            <a:noAutofit/>
          </a:bodyPr>
          <a:lstStyle>
            <a:lvl1pPr marL="0" indent="0">
              <a:buNone/>
              <a:defRPr sz="21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513159" y="952897"/>
            <a:ext cx="3703241" cy="2272904"/>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559299" y="514350"/>
            <a:ext cx="3498851" cy="432197"/>
          </a:xfrm>
        </p:spPr>
        <p:txBody>
          <a:bodyPr anchor="b">
            <a:noAutofit/>
          </a:bodyPr>
          <a:lstStyle>
            <a:lvl1pPr marL="0" indent="0">
              <a:buNone/>
              <a:defRPr sz="21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354909" y="946546"/>
            <a:ext cx="3696891" cy="2272904"/>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1B4E7C4-4DA4-404D-9965-B13F2DD7D8BF}" type="datetimeFigureOut">
              <a:rPr lang="en-US" smtClean="0"/>
              <a:t>6/26/2021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130035038"/>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6FB7AA-4A53-424F-AD41-70827B6504BA}" type="datetimeFigureOut">
              <a:rPr lang="en-US" smtClean="0"/>
              <a:t>6/26/2021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133148616"/>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884882-FB12-4BC8-9960-9AD8104D7FAE}" type="datetimeFigureOut">
              <a:rPr lang="en-US" smtClean="0"/>
              <a:t>6/26/2021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619569262"/>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13759" y="514350"/>
            <a:ext cx="2743200" cy="1028700"/>
          </a:xfrm>
        </p:spPr>
        <p:txBody>
          <a:bodyPr anchor="b">
            <a:normAutofit/>
          </a:bodyPr>
          <a:lstStyle>
            <a:lvl1pPr algn="l">
              <a:defRPr sz="1800" b="0"/>
            </a:lvl1pPr>
          </a:lstStyle>
          <a:p>
            <a:r>
              <a:rPr lang="en-US"/>
              <a:t>Click to edit Master title style</a:t>
            </a:r>
            <a:endParaRPr lang="en-US" dirty="0"/>
          </a:p>
        </p:txBody>
      </p:sp>
      <p:sp>
        <p:nvSpPr>
          <p:cNvPr id="3" name="Content Placeholder 2"/>
          <p:cNvSpPr>
            <a:spLocks noGrp="1"/>
          </p:cNvSpPr>
          <p:nvPr>
            <p:ph idx="1"/>
          </p:nvPr>
        </p:nvSpPr>
        <p:spPr>
          <a:xfrm>
            <a:off x="513159" y="514350"/>
            <a:ext cx="4457701" cy="398145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13759" y="1657350"/>
            <a:ext cx="2743200" cy="1568450"/>
          </a:xfrm>
        </p:spPr>
        <p:txBody>
          <a:bodyPr anchor="t">
            <a:normAutofit/>
          </a:bodyPr>
          <a:lstStyle>
            <a:lvl1pPr marL="0" indent="0">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F7D1BD23-6E54-4D9D-AD88-A2813C73CC25}" type="datetimeFigureOut">
              <a:rPr lang="en-US" smtClean="0"/>
              <a:t>6/26/2021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174207685"/>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42109" y="1085850"/>
            <a:ext cx="4514850" cy="857250"/>
          </a:xfrm>
        </p:spPr>
        <p:txBody>
          <a:bodyPr anchor="b">
            <a:normAutofit/>
          </a:bodyPr>
          <a:lstStyle>
            <a:lvl1pPr algn="l">
              <a:defRPr sz="21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41759" y="685800"/>
            <a:ext cx="2460731" cy="3429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dirty="0"/>
              <a:t>Click icon to add picture</a:t>
            </a:r>
          </a:p>
        </p:txBody>
      </p:sp>
      <p:sp>
        <p:nvSpPr>
          <p:cNvPr id="4" name="Text Placeholder 3"/>
          <p:cNvSpPr>
            <a:spLocks noGrp="1"/>
          </p:cNvSpPr>
          <p:nvPr>
            <p:ph type="body" sz="half" idx="2"/>
          </p:nvPr>
        </p:nvSpPr>
        <p:spPr>
          <a:xfrm>
            <a:off x="3542109" y="2082800"/>
            <a:ext cx="4516041" cy="1536700"/>
          </a:xfrm>
        </p:spPr>
        <p:txBody>
          <a:bodyPr anchor="t">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1471A834-4F3C-4AF9-9C74-05EC35A0F292}" type="datetimeFigureOut">
              <a:rPr lang="en-US" smtClean="0"/>
              <a:t>6/26/2021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998090499"/>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7A86"/>
        </a:solidFill>
        <a:effectLst/>
      </p:bgPr>
    </p:bg>
    <p:spTree>
      <p:nvGrpSpPr>
        <p:cNvPr id="1" name=""/>
        <p:cNvGrpSpPr/>
        <p:nvPr/>
      </p:nvGrpSpPr>
      <p:grpSpPr>
        <a:xfrm>
          <a:off x="0" y="0"/>
          <a:ext cx="0" cy="0"/>
          <a:chOff x="0" y="0"/>
          <a:chExt cx="0" cy="0"/>
        </a:xfrm>
      </p:grpSpPr>
      <p:grpSp>
        <p:nvGrpSpPr>
          <p:cNvPr id="7" name="Group 6"/>
          <p:cNvGrpSpPr/>
          <p:nvPr/>
        </p:nvGrpSpPr>
        <p:grpSpPr>
          <a:xfrm>
            <a:off x="6905227" y="2222500"/>
            <a:ext cx="2236394" cy="2406650"/>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513159" y="3365499"/>
            <a:ext cx="6400800" cy="1130300"/>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13159" y="514351"/>
            <a:ext cx="6400800" cy="2711450"/>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28309" y="4629150"/>
            <a:ext cx="1200150" cy="273844"/>
          </a:xfrm>
          <a:prstGeom prst="rect">
            <a:avLst/>
          </a:prstGeom>
        </p:spPr>
        <p:txBody>
          <a:bodyPr vert="horz" lIns="91440" tIns="45720" rIns="91440" bIns="45720" rtlCol="0" anchor="t"/>
          <a:lstStyle>
            <a:lvl1pPr algn="r">
              <a:defRPr sz="750" b="0" i="0">
                <a:solidFill>
                  <a:schemeClr val="bg2">
                    <a:lumMod val="50000"/>
                  </a:schemeClr>
                </a:solidFill>
                <a:effectLst/>
                <a:latin typeface="+mn-lt"/>
              </a:defRPr>
            </a:lvl1pPr>
          </a:lstStyle>
          <a:p>
            <a:fld id="{51CF1133-3259-4C45-BABA-5B62D9C6F78D}" type="datetimeFigureOut">
              <a:rPr lang="en-US" smtClean="0"/>
              <a:t>6/26/2021</a:t>
            </a:fld>
            <a:endParaRPr lang="en-US" dirty="0"/>
          </a:p>
        </p:txBody>
      </p:sp>
      <p:sp>
        <p:nvSpPr>
          <p:cNvPr id="5" name="Footer Placeholder 4"/>
          <p:cNvSpPr>
            <a:spLocks noGrp="1"/>
          </p:cNvSpPr>
          <p:nvPr>
            <p:ph type="ftr" sz="quarter" idx="3"/>
          </p:nvPr>
        </p:nvSpPr>
        <p:spPr>
          <a:xfrm>
            <a:off x="513159" y="4629150"/>
            <a:ext cx="5657850" cy="273844"/>
          </a:xfrm>
          <a:prstGeom prst="rect">
            <a:avLst/>
          </a:prstGeom>
        </p:spPr>
        <p:txBody>
          <a:bodyPr vert="horz" lIns="91440" tIns="45720" rIns="91440" bIns="45720" rtlCol="0" anchor="t"/>
          <a:lstStyle>
            <a:lvl1pPr algn="l">
              <a:defRPr sz="75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7772400" y="4183857"/>
            <a:ext cx="856684" cy="502444"/>
          </a:xfrm>
          <a:prstGeom prst="rect">
            <a:avLst/>
          </a:prstGeom>
        </p:spPr>
        <p:txBody>
          <a:bodyPr vert="horz" lIns="91440" tIns="45720" rIns="91440" bIns="45720" rtlCol="0" anchor="b"/>
          <a:lstStyle>
            <a:lvl1pPr algn="r">
              <a:defRPr sz="2400" b="0" i="0">
                <a:solidFill>
                  <a:schemeClr val="bg2">
                    <a:lumMod val="50000"/>
                  </a:schemeClr>
                </a:solidFill>
                <a:effectLst/>
                <a:latin typeface="+mn-lt"/>
              </a:defRPr>
            </a:lvl1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162058981"/>
      </p:ext>
    </p:extLst>
  </p:cSld>
  <p:clrMap bg1="dk1" tx1="lt1" bg2="dk2" tx2="lt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19" r:id="rId14"/>
    <p:sldLayoutId id="2147483720" r:id="rId15"/>
    <p:sldLayoutId id="2147483721" r:id="rId16"/>
    <p:sldLayoutId id="2147483722" r:id="rId17"/>
    <p:sldLayoutId id="2147483723" r:id="rId18"/>
    <p:sldLayoutId id="2147483724" r:id="rId19"/>
    <p:sldLayoutId id="2147483726" r:id="rId20"/>
    <p:sldLayoutId id="2147483727" r:id="rId21"/>
  </p:sldLayoutIdLst>
  <p:hf sldNum="0" hdr="0" ftr="0" dt="0"/>
  <p:txStyles>
    <p:titleStyle>
      <a:lvl1pPr algn="l" defTabSz="342900" rtl="0" eaLnBrk="1" latinLnBrk="0" hangingPunct="1">
        <a:spcBef>
          <a:spcPct val="0"/>
        </a:spcBef>
        <a:buNone/>
        <a:defRPr sz="27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14313" indent="-214313" algn="l" defTabSz="342900" rtl="0" eaLnBrk="1" latinLnBrk="0" hangingPunct="1">
        <a:spcBef>
          <a:spcPct val="20000"/>
        </a:spcBef>
        <a:spcAft>
          <a:spcPts val="450"/>
        </a:spcAft>
        <a:buClr>
          <a:schemeClr val="tx1"/>
        </a:buClr>
        <a:buSzPct val="80000"/>
        <a:buFont typeface="Wingdings 3" panose="05040102010807070707" pitchFamily="18" charset="2"/>
        <a:buChar char=""/>
        <a:defRPr sz="1500" kern="1200" cap="none">
          <a:solidFill>
            <a:schemeClr val="bg2">
              <a:lumMod val="75000"/>
            </a:schemeClr>
          </a:solidFill>
          <a:effectLst/>
          <a:latin typeface="+mn-lt"/>
          <a:ea typeface="+mn-ea"/>
          <a:cs typeface="+mn-cs"/>
        </a:defRPr>
      </a:lvl1pPr>
      <a:lvl2pPr marL="557213" indent="-214313" algn="l" defTabSz="342900" rtl="0" eaLnBrk="1" latinLnBrk="0" hangingPunct="1">
        <a:spcBef>
          <a:spcPct val="20000"/>
        </a:spcBef>
        <a:spcAft>
          <a:spcPts val="450"/>
        </a:spcAft>
        <a:buClr>
          <a:schemeClr val="tx1"/>
        </a:buClr>
        <a:buSzPct val="80000"/>
        <a:buFont typeface="Wingdings 3" panose="05040102010807070707" pitchFamily="18" charset="2"/>
        <a:buChar char=""/>
        <a:defRPr sz="1350" kern="1200" cap="none">
          <a:solidFill>
            <a:schemeClr val="bg2">
              <a:lumMod val="75000"/>
            </a:schemeClr>
          </a:solidFill>
          <a:effectLst/>
          <a:latin typeface="+mn-lt"/>
          <a:ea typeface="+mn-ea"/>
          <a:cs typeface="+mn-cs"/>
        </a:defRPr>
      </a:lvl2pPr>
      <a:lvl3pPr marL="900113" indent="-214313" algn="l" defTabSz="342900" rtl="0" eaLnBrk="1" latinLnBrk="0" hangingPunct="1">
        <a:spcBef>
          <a:spcPct val="20000"/>
        </a:spcBef>
        <a:spcAft>
          <a:spcPts val="450"/>
        </a:spcAft>
        <a:buClr>
          <a:schemeClr val="tx1"/>
        </a:buClr>
        <a:buSzPct val="80000"/>
        <a:buFont typeface="Wingdings 3" panose="05040102010807070707" pitchFamily="18" charset="2"/>
        <a:buChar char=""/>
        <a:defRPr sz="1200" kern="1200" cap="none">
          <a:solidFill>
            <a:schemeClr val="bg2">
              <a:lumMod val="75000"/>
            </a:schemeClr>
          </a:solidFill>
          <a:effectLst/>
          <a:latin typeface="+mn-lt"/>
          <a:ea typeface="+mn-ea"/>
          <a:cs typeface="+mn-cs"/>
        </a:defRPr>
      </a:lvl3pPr>
      <a:lvl4pPr marL="1157288" indent="-128588" algn="l" defTabSz="342900" rtl="0" eaLnBrk="1" latinLnBrk="0" hangingPunct="1">
        <a:spcBef>
          <a:spcPct val="20000"/>
        </a:spcBef>
        <a:spcAft>
          <a:spcPts val="450"/>
        </a:spcAft>
        <a:buClr>
          <a:schemeClr val="tx1"/>
        </a:buClr>
        <a:buSzPct val="80000"/>
        <a:buFont typeface="Wingdings 3" panose="05040102010807070707" pitchFamily="18" charset="2"/>
        <a:buChar char=""/>
        <a:defRPr sz="1050" kern="1200" cap="none">
          <a:solidFill>
            <a:schemeClr val="bg2">
              <a:lumMod val="75000"/>
            </a:schemeClr>
          </a:solidFill>
          <a:effectLst/>
          <a:latin typeface="+mn-lt"/>
          <a:ea typeface="+mn-ea"/>
          <a:cs typeface="+mn-cs"/>
        </a:defRPr>
      </a:lvl4pPr>
      <a:lvl5pPr marL="1500188" indent="-128588" algn="l" defTabSz="342900" rtl="0" eaLnBrk="1" latinLnBrk="0" hangingPunct="1">
        <a:spcBef>
          <a:spcPct val="20000"/>
        </a:spcBef>
        <a:spcAft>
          <a:spcPts val="450"/>
        </a:spcAft>
        <a:buClr>
          <a:schemeClr val="tx1"/>
        </a:buClr>
        <a:buSzPct val="80000"/>
        <a:buFont typeface="Wingdings 3" panose="05040102010807070707" pitchFamily="18" charset="2"/>
        <a:buChar char=""/>
        <a:defRPr sz="1050" kern="1200" cap="none">
          <a:solidFill>
            <a:schemeClr val="bg2">
              <a:lumMod val="75000"/>
            </a:schemeClr>
          </a:solidFill>
          <a:effectLst/>
          <a:latin typeface="+mn-lt"/>
          <a:ea typeface="+mn-ea"/>
          <a:cs typeface="+mn-cs"/>
        </a:defRPr>
      </a:lvl5pPr>
      <a:lvl6pPr marL="1885950" indent="-171450" algn="l" defTabSz="342900" rtl="0" eaLnBrk="1" latinLnBrk="0" hangingPunct="1">
        <a:spcBef>
          <a:spcPct val="20000"/>
        </a:spcBef>
        <a:spcAft>
          <a:spcPts val="450"/>
        </a:spcAft>
        <a:buClr>
          <a:schemeClr val="tx1"/>
        </a:buClr>
        <a:buSzPct val="80000"/>
        <a:buFont typeface="Wingdings 3" panose="05040102010807070707" pitchFamily="18" charset="2"/>
        <a:buChar char=""/>
        <a:defRPr sz="1050" kern="1200" cap="none">
          <a:solidFill>
            <a:schemeClr val="bg2">
              <a:lumMod val="75000"/>
            </a:schemeClr>
          </a:solidFill>
          <a:effectLst/>
          <a:latin typeface="+mn-lt"/>
          <a:ea typeface="+mn-ea"/>
          <a:cs typeface="+mn-cs"/>
        </a:defRPr>
      </a:lvl6pPr>
      <a:lvl7pPr marL="2228850" indent="-171450" algn="l" defTabSz="342900" rtl="0" eaLnBrk="1" latinLnBrk="0" hangingPunct="1">
        <a:spcBef>
          <a:spcPct val="20000"/>
        </a:spcBef>
        <a:spcAft>
          <a:spcPts val="450"/>
        </a:spcAft>
        <a:buClr>
          <a:schemeClr val="tx1"/>
        </a:buClr>
        <a:buSzPct val="80000"/>
        <a:buFont typeface="Wingdings 3" panose="05040102010807070707" pitchFamily="18" charset="2"/>
        <a:buChar char=""/>
        <a:defRPr sz="1050" kern="1200" cap="none">
          <a:solidFill>
            <a:schemeClr val="bg2">
              <a:lumMod val="75000"/>
            </a:schemeClr>
          </a:solidFill>
          <a:effectLst/>
          <a:latin typeface="+mn-lt"/>
          <a:ea typeface="+mn-ea"/>
          <a:cs typeface="+mn-cs"/>
        </a:defRPr>
      </a:lvl7pPr>
      <a:lvl8pPr marL="2571750" indent="-171450" algn="l" defTabSz="342900" rtl="0" eaLnBrk="1" latinLnBrk="0" hangingPunct="1">
        <a:spcBef>
          <a:spcPct val="20000"/>
        </a:spcBef>
        <a:spcAft>
          <a:spcPts val="450"/>
        </a:spcAft>
        <a:buClr>
          <a:schemeClr val="tx1"/>
        </a:buClr>
        <a:buSzPct val="80000"/>
        <a:buFont typeface="Wingdings 3" panose="05040102010807070707" pitchFamily="18" charset="2"/>
        <a:buChar char=""/>
        <a:defRPr sz="1050" kern="1200" cap="none">
          <a:solidFill>
            <a:schemeClr val="bg2">
              <a:lumMod val="75000"/>
            </a:schemeClr>
          </a:solidFill>
          <a:effectLst/>
          <a:latin typeface="+mn-lt"/>
          <a:ea typeface="+mn-ea"/>
          <a:cs typeface="+mn-cs"/>
        </a:defRPr>
      </a:lvl8pPr>
      <a:lvl9pPr marL="2914650" indent="-171450" algn="l" defTabSz="342900" rtl="0" eaLnBrk="1" latinLnBrk="0" hangingPunct="1">
        <a:spcBef>
          <a:spcPct val="20000"/>
        </a:spcBef>
        <a:spcAft>
          <a:spcPts val="450"/>
        </a:spcAft>
        <a:buClr>
          <a:schemeClr val="tx1"/>
        </a:buClr>
        <a:buSzPct val="80000"/>
        <a:buFont typeface="Wingdings 3" panose="05040102010807070707" pitchFamily="18" charset="2"/>
        <a:buChar char=""/>
        <a:defRPr sz="1050" kern="1200" cap="none">
          <a:solidFill>
            <a:schemeClr val="bg2">
              <a:lumMod val="75000"/>
            </a:schemeClr>
          </a:solidFill>
          <a:effectLst/>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4.wmf"/></Relationships>
</file>

<file path=ppt/slides/_rels/slide15.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hyperlink" Target="https://www.cdc.gov/mmwr/volumes/69/wr/mm6932e1.htm" TargetMode="External"/><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6.xml"/><Relationship Id="rId1" Type="http://schemas.openxmlformats.org/officeDocument/2006/relationships/slideLayout" Target="../slideLayouts/slideLayout18.xml"/><Relationship Id="rId4" Type="http://schemas.openxmlformats.org/officeDocument/2006/relationships/image" Target="../media/image19.jpeg"/></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oleObject" Target="../embeddings/oleObject2.bin"/><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3" Type="http://schemas.openxmlformats.org/officeDocument/2006/relationships/hyperlink" Target="https://nmpoisoncenter.unm.edu/" TargetMode="External"/><Relationship Id="rId2" Type="http://schemas.openxmlformats.org/officeDocument/2006/relationships/hyperlink" Target="mailto:jkakos@salud.unm.edu" TargetMode="External"/><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89EF49C-8643-40E6-8D10-2D8325598865}"/>
              </a:ext>
            </a:extLst>
          </p:cNvPr>
          <p:cNvSpPr>
            <a:spLocks noGrp="1"/>
          </p:cNvSpPr>
          <p:nvPr>
            <p:ph type="ctrTitle"/>
          </p:nvPr>
        </p:nvSpPr>
        <p:spPr>
          <a:xfrm>
            <a:off x="513159" y="106680"/>
            <a:ext cx="6000750" cy="1844041"/>
          </a:xfrm>
        </p:spPr>
        <p:txBody>
          <a:bodyPr/>
          <a:lstStyle/>
          <a:p>
            <a:r>
              <a:rPr lang="en-US" dirty="0"/>
              <a:t>The NMPDIC:  Eagerly Serving You, Your Family &amp; New Mexico</a:t>
            </a:r>
          </a:p>
        </p:txBody>
      </p:sp>
      <p:sp>
        <p:nvSpPr>
          <p:cNvPr id="5" name="Subtitle 4">
            <a:extLst>
              <a:ext uri="{FF2B5EF4-FFF2-40B4-BE49-F238E27FC236}">
                <a16:creationId xmlns:a16="http://schemas.microsoft.com/office/drawing/2014/main" id="{51ECCEF0-E2D2-4B8E-84D8-A277B0ECFBC8}"/>
              </a:ext>
            </a:extLst>
          </p:cNvPr>
          <p:cNvSpPr>
            <a:spLocks noGrp="1"/>
          </p:cNvSpPr>
          <p:nvPr>
            <p:ph type="subTitle" idx="1"/>
          </p:nvPr>
        </p:nvSpPr>
        <p:spPr>
          <a:xfrm>
            <a:off x="574119" y="2174241"/>
            <a:ext cx="4800600" cy="1209040"/>
          </a:xfrm>
        </p:spPr>
        <p:txBody>
          <a:bodyPr>
            <a:normAutofit/>
          </a:bodyPr>
          <a:lstStyle/>
          <a:p>
            <a:pPr>
              <a:spcAft>
                <a:spcPts val="0"/>
              </a:spcAft>
            </a:pPr>
            <a:r>
              <a:rPr lang="en-US" sz="1600" b="1" dirty="0">
                <a:solidFill>
                  <a:schemeClr val="tx1"/>
                </a:solidFill>
              </a:rPr>
              <a:t>Jacqueline Kakos, MS</a:t>
            </a:r>
          </a:p>
          <a:p>
            <a:pPr>
              <a:spcAft>
                <a:spcPts val="0"/>
              </a:spcAft>
            </a:pPr>
            <a:r>
              <a:rPr lang="en-US" sz="1600" b="1" dirty="0">
                <a:solidFill>
                  <a:schemeClr val="tx1"/>
                </a:solidFill>
              </a:rPr>
              <a:t>Health Education Consultant</a:t>
            </a:r>
          </a:p>
          <a:p>
            <a:pPr>
              <a:spcAft>
                <a:spcPts val="0"/>
              </a:spcAft>
            </a:pPr>
            <a:r>
              <a:rPr lang="en-US" sz="1600" b="1" dirty="0">
                <a:solidFill>
                  <a:schemeClr val="tx1"/>
                </a:solidFill>
              </a:rPr>
              <a:t>New Mexico Poison and Drug Information Center</a:t>
            </a:r>
          </a:p>
        </p:txBody>
      </p:sp>
      <p:pic>
        <p:nvPicPr>
          <p:cNvPr id="3" name="Picture 2">
            <a:extLst>
              <a:ext uri="{FF2B5EF4-FFF2-40B4-BE49-F238E27FC236}">
                <a16:creationId xmlns:a16="http://schemas.microsoft.com/office/drawing/2014/main" id="{B2F74896-BADF-42B2-8D13-D5ADE1582802}"/>
              </a:ext>
            </a:extLst>
          </p:cNvPr>
          <p:cNvPicPr>
            <a:picLocks noChangeAspect="1"/>
          </p:cNvPicPr>
          <p:nvPr/>
        </p:nvPicPr>
        <p:blipFill>
          <a:blip r:embed="rId2"/>
          <a:stretch>
            <a:fillRect/>
          </a:stretch>
        </p:blipFill>
        <p:spPr>
          <a:xfrm>
            <a:off x="513159" y="3471526"/>
            <a:ext cx="4058841" cy="1329717"/>
          </a:xfrm>
          <a:prstGeom prst="rect">
            <a:avLst/>
          </a:prstGeom>
        </p:spPr>
      </p:pic>
    </p:spTree>
    <p:extLst>
      <p:ext uri="{BB962C8B-B14F-4D97-AF65-F5344CB8AC3E}">
        <p14:creationId xmlns:p14="http://schemas.microsoft.com/office/powerpoint/2010/main" val="28211092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pic>
        <p:nvPicPr>
          <p:cNvPr id="104" name="Google Shape;104;p19"/>
          <p:cNvPicPr preferRelativeResize="0"/>
          <p:nvPr/>
        </p:nvPicPr>
        <p:blipFill rotWithShape="1">
          <a:blip r:embed="rId3">
            <a:alphaModFix/>
          </a:blip>
          <a:srcRect l="955" t="3541" r="590" b="992"/>
          <a:stretch/>
        </p:blipFill>
        <p:spPr>
          <a:xfrm>
            <a:off x="190500" y="56739"/>
            <a:ext cx="8778240" cy="5030022"/>
          </a:xfrm>
          <a:prstGeom prst="rect">
            <a:avLst/>
          </a:prstGeom>
          <a:noFill/>
          <a:ln>
            <a:noFill/>
          </a:ln>
        </p:spPr>
      </p:pic>
      <p:cxnSp>
        <p:nvCxnSpPr>
          <p:cNvPr id="105" name="Google Shape;105;p19"/>
          <p:cNvCxnSpPr/>
          <p:nvPr/>
        </p:nvCxnSpPr>
        <p:spPr>
          <a:xfrm>
            <a:off x="4152975" y="835040"/>
            <a:ext cx="0" cy="3883800"/>
          </a:xfrm>
          <a:prstGeom prst="straightConnector1">
            <a:avLst/>
          </a:prstGeom>
          <a:noFill/>
          <a:ln w="9525" cap="flat" cmpd="sng">
            <a:solidFill>
              <a:schemeClr val="dk2"/>
            </a:solidFill>
            <a:prstDash val="solid"/>
            <a:round/>
            <a:headEnd type="none" w="med" len="med"/>
            <a:tailEnd type="none" w="med" len="med"/>
          </a:ln>
          <a:effectLst>
            <a:outerShdw blurRad="171450" dist="152400" dir="5400000" algn="bl" rotWithShape="0">
              <a:srgbClr val="FF0000">
                <a:alpha val="50000"/>
              </a:srgbClr>
            </a:outerShdw>
            <a:reflection endPos="1000" dist="38100" dir="5400000" fadeDir="5400012" sy="-100000" algn="bl" rotWithShape="0"/>
          </a:effectLst>
        </p:spPr>
      </p:cxnSp>
    </p:spTree>
    <p:extLst>
      <p:ext uri="{BB962C8B-B14F-4D97-AF65-F5344CB8AC3E}">
        <p14:creationId xmlns:p14="http://schemas.microsoft.com/office/powerpoint/2010/main" val="1189327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8"/>
          <p:cNvSpPr txBox="1">
            <a:spLocks noGrp="1"/>
          </p:cNvSpPr>
          <p:nvPr>
            <p:ph type="title"/>
          </p:nvPr>
        </p:nvSpPr>
        <p:spPr>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What we learned</a:t>
            </a:r>
            <a:endParaRPr dirty="0"/>
          </a:p>
        </p:txBody>
      </p:sp>
      <p:sp>
        <p:nvSpPr>
          <p:cNvPr id="98" name="Google Shape;98;p18"/>
          <p:cNvSpPr txBox="1">
            <a:spLocks noGrp="1"/>
          </p:cNvSpPr>
          <p:nvPr>
            <p:ph type="body" idx="1"/>
          </p:nvPr>
        </p:nvSpPr>
        <p:spPr>
          <a:xfrm>
            <a:off x="311700" y="1386840"/>
            <a:ext cx="8520600" cy="3555085"/>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Font typeface="Nunito"/>
              <a:buChar char="●"/>
            </a:pPr>
            <a:r>
              <a:rPr lang="en" sz="1800" dirty="0">
                <a:solidFill>
                  <a:schemeClr val="tx1"/>
                </a:solidFill>
                <a:latin typeface="Century Gothic" panose="020B0502020202020204" pitchFamily="34" charset="0"/>
                <a:ea typeface="Nunito"/>
                <a:cs typeface="Nunito"/>
                <a:sym typeface="Nunito"/>
              </a:rPr>
              <a:t>We were pushed to stay up to date with new state guidelines and recommendations.</a:t>
            </a:r>
            <a:endParaRPr sz="1800" dirty="0">
              <a:solidFill>
                <a:schemeClr val="tx1"/>
              </a:solidFill>
              <a:latin typeface="Century Gothic" panose="020B0502020202020204" pitchFamily="34" charset="0"/>
              <a:ea typeface="Nunito"/>
              <a:cs typeface="Nunito"/>
              <a:sym typeface="Nunito"/>
            </a:endParaRPr>
          </a:p>
          <a:p>
            <a:pPr marL="457200" lvl="0" indent="-342900" algn="l" rtl="0">
              <a:spcBef>
                <a:spcPts val="0"/>
              </a:spcBef>
              <a:spcAft>
                <a:spcPts val="0"/>
              </a:spcAft>
              <a:buSzPts val="1800"/>
              <a:buFont typeface="Nunito"/>
              <a:buChar char="●"/>
            </a:pPr>
            <a:r>
              <a:rPr lang="en" sz="1800" dirty="0">
                <a:solidFill>
                  <a:schemeClr val="tx1"/>
                </a:solidFill>
                <a:latin typeface="Century Gothic" panose="020B0502020202020204" pitchFamily="34" charset="0"/>
                <a:ea typeface="Nunito"/>
                <a:cs typeface="Nunito"/>
                <a:sym typeface="Nunito"/>
              </a:rPr>
              <a:t>How to quickly answer frequently asked questions</a:t>
            </a:r>
            <a:endParaRPr sz="1800" dirty="0">
              <a:solidFill>
                <a:schemeClr val="tx1"/>
              </a:solidFill>
              <a:latin typeface="Century Gothic" panose="020B0502020202020204" pitchFamily="34" charset="0"/>
              <a:ea typeface="Nunito"/>
              <a:cs typeface="Nunito"/>
              <a:sym typeface="Nunito"/>
            </a:endParaRPr>
          </a:p>
          <a:p>
            <a:pPr marL="457200" lvl="0" indent="-342900" algn="l" rtl="0">
              <a:spcBef>
                <a:spcPts val="0"/>
              </a:spcBef>
              <a:spcAft>
                <a:spcPts val="0"/>
              </a:spcAft>
              <a:buSzPts val="1800"/>
              <a:buFont typeface="Nunito"/>
              <a:buChar char="●"/>
            </a:pPr>
            <a:r>
              <a:rPr lang="en" sz="1800" dirty="0">
                <a:solidFill>
                  <a:schemeClr val="tx1"/>
                </a:solidFill>
                <a:latin typeface="Century Gothic" panose="020B0502020202020204" pitchFamily="34" charset="0"/>
                <a:ea typeface="Nunito"/>
                <a:cs typeface="Nunito"/>
                <a:sym typeface="Nunito"/>
              </a:rPr>
              <a:t>How to quickly look up population data</a:t>
            </a:r>
            <a:endParaRPr sz="1800" dirty="0">
              <a:solidFill>
                <a:schemeClr val="tx1"/>
              </a:solidFill>
              <a:latin typeface="Century Gothic" panose="020B0502020202020204" pitchFamily="34" charset="0"/>
              <a:ea typeface="Nunito"/>
              <a:cs typeface="Nunito"/>
              <a:sym typeface="Nunito"/>
            </a:endParaRPr>
          </a:p>
          <a:p>
            <a:pPr marL="457200" lvl="0" indent="-342900" algn="l" rtl="0">
              <a:spcBef>
                <a:spcPts val="0"/>
              </a:spcBef>
              <a:spcAft>
                <a:spcPts val="0"/>
              </a:spcAft>
              <a:buSzPts val="1800"/>
              <a:buFont typeface="Nunito"/>
              <a:buChar char="●"/>
            </a:pPr>
            <a:r>
              <a:rPr lang="en" sz="1800" dirty="0">
                <a:solidFill>
                  <a:schemeClr val="tx1"/>
                </a:solidFill>
                <a:latin typeface="Century Gothic" panose="020B0502020202020204" pitchFamily="34" charset="0"/>
                <a:ea typeface="Nunito"/>
                <a:cs typeface="Nunito"/>
                <a:sym typeface="Nunito"/>
              </a:rPr>
              <a:t>Providing emotional support and reassurance is welcomed by callers</a:t>
            </a:r>
            <a:endParaRPr sz="1800" dirty="0">
              <a:solidFill>
                <a:schemeClr val="tx1"/>
              </a:solidFill>
              <a:latin typeface="Century Gothic" panose="020B0502020202020204" pitchFamily="34" charset="0"/>
              <a:ea typeface="Nunito"/>
              <a:cs typeface="Nunito"/>
              <a:sym typeface="Nunito"/>
            </a:endParaRPr>
          </a:p>
          <a:p>
            <a:pPr marL="457200" lvl="0" indent="-342900" algn="l" rtl="0">
              <a:spcBef>
                <a:spcPts val="0"/>
              </a:spcBef>
              <a:spcAft>
                <a:spcPts val="0"/>
              </a:spcAft>
              <a:buSzPts val="1800"/>
              <a:buFont typeface="Nunito"/>
              <a:buChar char="●"/>
            </a:pPr>
            <a:r>
              <a:rPr lang="en" sz="1800" dirty="0">
                <a:solidFill>
                  <a:schemeClr val="tx1"/>
                </a:solidFill>
                <a:latin typeface="Century Gothic" panose="020B0502020202020204" pitchFamily="34" charset="0"/>
                <a:ea typeface="Nunito"/>
                <a:cs typeface="Nunito"/>
                <a:sym typeface="Nunito"/>
              </a:rPr>
              <a:t>The public is very interested in up-to-date information on clinical trials</a:t>
            </a:r>
            <a:endParaRPr sz="1800" dirty="0">
              <a:solidFill>
                <a:schemeClr val="tx1"/>
              </a:solidFill>
              <a:latin typeface="Century Gothic" panose="020B0502020202020204" pitchFamily="34" charset="0"/>
              <a:ea typeface="Nunito"/>
              <a:cs typeface="Nunito"/>
              <a:sym typeface="Nunito"/>
            </a:endParaRPr>
          </a:p>
          <a:p>
            <a:pPr marL="457200" lvl="0" indent="-342900" algn="l" rtl="0">
              <a:spcBef>
                <a:spcPts val="0"/>
              </a:spcBef>
              <a:spcAft>
                <a:spcPts val="0"/>
              </a:spcAft>
              <a:buSzPts val="1800"/>
              <a:buFont typeface="Nunito"/>
              <a:buChar char="●"/>
            </a:pPr>
            <a:r>
              <a:rPr lang="en" sz="1800" dirty="0">
                <a:solidFill>
                  <a:schemeClr val="tx1"/>
                </a:solidFill>
                <a:latin typeface="Century Gothic" panose="020B0502020202020204" pitchFamily="34" charset="0"/>
                <a:ea typeface="Nunito"/>
                <a:cs typeface="Nunito"/>
                <a:sym typeface="Nunito"/>
              </a:rPr>
              <a:t>Interprofessional work was found to be valuable</a:t>
            </a:r>
          </a:p>
          <a:p>
            <a:pPr marL="457200" lvl="0" indent="-342900" algn="l" rtl="0">
              <a:spcBef>
                <a:spcPts val="0"/>
              </a:spcBef>
              <a:spcAft>
                <a:spcPts val="0"/>
              </a:spcAft>
              <a:buSzPts val="1800"/>
              <a:buFont typeface="Nunito"/>
              <a:buChar char="●"/>
            </a:pPr>
            <a:r>
              <a:rPr lang="en" sz="1800" dirty="0">
                <a:solidFill>
                  <a:schemeClr val="tx1"/>
                </a:solidFill>
                <a:latin typeface="Century Gothic" panose="020B0502020202020204" pitchFamily="34" charset="0"/>
                <a:ea typeface="Nunito"/>
                <a:cs typeface="Nunito"/>
                <a:sym typeface="Nunito"/>
              </a:rPr>
              <a:t>As time evolved DOH added new responsibilities</a:t>
            </a:r>
          </a:p>
          <a:p>
            <a:pPr lvl="1" indent="-342900">
              <a:spcBef>
                <a:spcPts val="0"/>
              </a:spcBef>
              <a:buSzPts val="1800"/>
              <a:buFont typeface="Nunito"/>
              <a:buChar char="●"/>
            </a:pPr>
            <a:r>
              <a:rPr lang="en-US" sz="1600" dirty="0">
                <a:solidFill>
                  <a:schemeClr val="tx1"/>
                </a:solidFill>
                <a:latin typeface="Nunito"/>
                <a:ea typeface="Nunito"/>
                <a:cs typeface="Nunito"/>
                <a:sym typeface="Nunito"/>
              </a:rPr>
              <a:t>P</a:t>
            </a:r>
            <a:r>
              <a:rPr lang="en" sz="1600" dirty="0">
                <a:solidFill>
                  <a:schemeClr val="tx1"/>
                </a:solidFill>
                <a:latin typeface="Nunito"/>
                <a:ea typeface="Nunito"/>
                <a:cs typeface="Nunito"/>
                <a:sym typeface="Nunito"/>
              </a:rPr>
              <a:t>rimary resouce for test results</a:t>
            </a:r>
          </a:p>
          <a:p>
            <a:pPr lvl="1" indent="-342900">
              <a:spcBef>
                <a:spcPts val="0"/>
              </a:spcBef>
              <a:buSzPts val="1800"/>
              <a:buFont typeface="Nunito"/>
              <a:buChar char="●"/>
            </a:pPr>
            <a:r>
              <a:rPr lang="en-US" sz="1600" dirty="0">
                <a:solidFill>
                  <a:schemeClr val="tx1"/>
                </a:solidFill>
                <a:latin typeface="Nunito"/>
                <a:ea typeface="Nunito"/>
                <a:cs typeface="Nunito"/>
                <a:sym typeface="Nunito"/>
              </a:rPr>
              <a:t>P</a:t>
            </a:r>
            <a:r>
              <a:rPr lang="en" sz="1600" dirty="0">
                <a:solidFill>
                  <a:schemeClr val="tx1"/>
                </a:solidFill>
                <a:latin typeface="Nunito"/>
                <a:ea typeface="Nunito"/>
                <a:cs typeface="Nunito"/>
                <a:sym typeface="Nunito"/>
              </a:rPr>
              <a:t>ro-active notification of patients with positive tests</a:t>
            </a:r>
          </a:p>
          <a:p>
            <a:pPr lvl="1" indent="-342900">
              <a:spcBef>
                <a:spcPts val="0"/>
              </a:spcBef>
              <a:buSzPts val="1800"/>
              <a:buFont typeface="Nunito"/>
              <a:buChar char="●"/>
            </a:pPr>
            <a:r>
              <a:rPr lang="en-US" sz="1600" dirty="0">
                <a:solidFill>
                  <a:schemeClr val="tx1"/>
                </a:solidFill>
                <a:latin typeface="Nunito"/>
                <a:ea typeface="Nunito"/>
                <a:cs typeface="Nunito"/>
                <a:sym typeface="Nunito"/>
              </a:rPr>
              <a:t>C</a:t>
            </a:r>
            <a:r>
              <a:rPr lang="en" sz="1600" dirty="0">
                <a:solidFill>
                  <a:schemeClr val="tx1"/>
                </a:solidFill>
                <a:latin typeface="Nunito"/>
                <a:ea typeface="Nunito"/>
                <a:cs typeface="Nunito"/>
                <a:sym typeface="Nunito"/>
              </a:rPr>
              <a:t>harting in the DOH epidemiology database</a:t>
            </a:r>
          </a:p>
          <a:p>
            <a:pPr lvl="1" indent="-342900">
              <a:spcBef>
                <a:spcPts val="0"/>
              </a:spcBef>
              <a:buSzPts val="1800"/>
              <a:buFont typeface="Nunito"/>
              <a:buChar char="●"/>
            </a:pPr>
            <a:r>
              <a:rPr lang="en" sz="1600" dirty="0">
                <a:solidFill>
                  <a:schemeClr val="tx1"/>
                </a:solidFill>
                <a:latin typeface="Nunito"/>
                <a:ea typeface="Nunito"/>
                <a:cs typeface="Nunito"/>
                <a:sym typeface="Nunito"/>
              </a:rPr>
              <a:t>Vaccination registration assistance</a:t>
            </a:r>
            <a:endParaRPr sz="1600" dirty="0">
              <a:solidFill>
                <a:schemeClr val="tx1"/>
              </a:solidFill>
              <a:latin typeface="Nunito"/>
              <a:ea typeface="Nunito"/>
              <a:cs typeface="Nunito"/>
              <a:sym typeface="Nunito"/>
            </a:endParaRPr>
          </a:p>
        </p:txBody>
      </p:sp>
    </p:spTree>
    <p:extLst>
      <p:ext uri="{BB962C8B-B14F-4D97-AF65-F5344CB8AC3E}">
        <p14:creationId xmlns:p14="http://schemas.microsoft.com/office/powerpoint/2010/main" val="2087912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21"/>
          <p:cNvSpPr txBox="1">
            <a:spLocks noGrp="1"/>
          </p:cNvSpPr>
          <p:nvPr>
            <p:ph type="title"/>
          </p:nvPr>
        </p:nvSpPr>
        <p:spPr>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Moving forward</a:t>
            </a:r>
            <a:endParaRPr dirty="0"/>
          </a:p>
        </p:txBody>
      </p:sp>
      <p:sp>
        <p:nvSpPr>
          <p:cNvPr id="116" name="Google Shape;116;p21"/>
          <p:cNvSpPr txBox="1">
            <a:spLocks noGrp="1"/>
          </p:cNvSpPr>
          <p:nvPr>
            <p:ph type="body" idx="2"/>
          </p:nvPr>
        </p:nvSpPr>
        <p:spPr>
          <a:xfrm>
            <a:off x="4939500" y="724200"/>
            <a:ext cx="3837000" cy="3854426"/>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2400" dirty="0">
                <a:solidFill>
                  <a:schemeClr val="tx1"/>
                </a:solidFill>
                <a:latin typeface="Century Gothic" panose="020B0502020202020204" pitchFamily="34" charset="0"/>
                <a:ea typeface="Nunito"/>
                <a:cs typeface="Nunito"/>
                <a:sym typeface="Nunito"/>
              </a:rPr>
              <a:t>Added longitudinal SOM rotation</a:t>
            </a:r>
            <a:endParaRPr sz="2400" dirty="0">
              <a:solidFill>
                <a:schemeClr val="tx1"/>
              </a:solidFill>
              <a:latin typeface="Century Gothic" panose="020B0502020202020204" pitchFamily="34" charset="0"/>
              <a:ea typeface="Nunito"/>
              <a:cs typeface="Nunito"/>
              <a:sym typeface="Nunito"/>
            </a:endParaRPr>
          </a:p>
          <a:p>
            <a:pPr marL="0" lvl="0" indent="0" algn="l" rtl="0">
              <a:spcBef>
                <a:spcPts val="1600"/>
              </a:spcBef>
              <a:spcAft>
                <a:spcPts val="0"/>
              </a:spcAft>
              <a:buNone/>
            </a:pPr>
            <a:r>
              <a:rPr lang="en-US" sz="2400" dirty="0">
                <a:solidFill>
                  <a:schemeClr val="tx1"/>
                </a:solidFill>
                <a:latin typeface="Century Gothic" panose="020B0502020202020204" pitchFamily="34" charset="0"/>
                <a:ea typeface="Nunito"/>
                <a:cs typeface="Nunito"/>
                <a:sym typeface="Nunito"/>
              </a:rPr>
              <a:t>Hired temporary pharmacy staff to relieve overtime with current staff</a:t>
            </a:r>
          </a:p>
          <a:p>
            <a:pPr marL="0" lvl="0" indent="0" algn="l" rtl="0">
              <a:spcBef>
                <a:spcPts val="1600"/>
              </a:spcBef>
              <a:spcAft>
                <a:spcPts val="0"/>
              </a:spcAft>
              <a:buNone/>
            </a:pPr>
            <a:r>
              <a:rPr lang="en-US" sz="2400" dirty="0">
                <a:solidFill>
                  <a:schemeClr val="tx1"/>
                </a:solidFill>
                <a:latin typeface="Century Gothic" panose="020B0502020202020204" pitchFamily="34" charset="0"/>
                <a:ea typeface="Nunito"/>
                <a:cs typeface="Nunito"/>
                <a:sym typeface="Nunito"/>
              </a:rPr>
              <a:t>Expanded to Population Health students</a:t>
            </a:r>
          </a:p>
          <a:p>
            <a:pPr marL="0" lvl="0" indent="0" algn="l" rtl="0">
              <a:spcBef>
                <a:spcPts val="1600"/>
              </a:spcBef>
              <a:spcAft>
                <a:spcPts val="0"/>
              </a:spcAft>
              <a:buNone/>
            </a:pPr>
            <a:r>
              <a:rPr lang="en-US" sz="2400" dirty="0">
                <a:solidFill>
                  <a:schemeClr val="tx1"/>
                </a:solidFill>
                <a:latin typeface="Century Gothic" panose="020B0502020202020204" pitchFamily="34" charset="0"/>
                <a:ea typeface="Nunito"/>
                <a:cs typeface="Nunito"/>
                <a:sym typeface="Nunito"/>
              </a:rPr>
              <a:t>Vaccine ADR tracking</a:t>
            </a:r>
            <a:endParaRPr sz="2400" dirty="0">
              <a:solidFill>
                <a:schemeClr val="tx1"/>
              </a:solidFill>
              <a:latin typeface="Century Gothic" panose="020B0502020202020204" pitchFamily="34" charset="0"/>
              <a:ea typeface="Nunito"/>
              <a:cs typeface="Nunito"/>
              <a:sym typeface="Nunito"/>
            </a:endParaRPr>
          </a:p>
        </p:txBody>
      </p:sp>
    </p:spTree>
    <p:extLst>
      <p:ext uri="{BB962C8B-B14F-4D97-AF65-F5344CB8AC3E}">
        <p14:creationId xmlns:p14="http://schemas.microsoft.com/office/powerpoint/2010/main" val="42383181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6"/>
          <p:cNvSpPr txBox="1">
            <a:spLocks noGrp="1"/>
          </p:cNvSpPr>
          <p:nvPr>
            <p:ph type="title"/>
          </p:nvPr>
        </p:nvSpPr>
        <p:spPr>
          <a:xfrm>
            <a:off x="434460" y="620340"/>
            <a:ext cx="8244600" cy="289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600" dirty="0"/>
              <a:t>Poison Centers &amp; Public Health:  </a:t>
            </a:r>
            <a:endParaRPr sz="3600" dirty="0"/>
          </a:p>
        </p:txBody>
      </p:sp>
      <p:sp>
        <p:nvSpPr>
          <p:cNvPr id="86" name="Google Shape;86;p16"/>
          <p:cNvSpPr txBox="1"/>
          <p:nvPr/>
        </p:nvSpPr>
        <p:spPr>
          <a:xfrm>
            <a:off x="391875" y="1306900"/>
            <a:ext cx="7923300" cy="3539420"/>
          </a:xfrm>
          <a:prstGeom prst="rect">
            <a:avLst/>
          </a:prstGeom>
          <a:noFill/>
          <a:ln>
            <a:noFill/>
          </a:ln>
        </p:spPr>
        <p:txBody>
          <a:bodyPr spcFirstLastPara="1" wrap="square" lIns="91425" tIns="91425" rIns="91425" bIns="91425" anchor="t" anchorCtr="0">
            <a:noAutofit/>
          </a:bodyPr>
          <a:lstStyle/>
          <a:p>
            <a:pPr marL="457200" lvl="0" indent="-342900" algn="l" rtl="0">
              <a:spcBef>
                <a:spcPts val="0"/>
              </a:spcBef>
              <a:spcAft>
                <a:spcPts val="0"/>
              </a:spcAft>
              <a:buClr>
                <a:schemeClr val="lt1"/>
              </a:buClr>
              <a:buSzPts val="1800"/>
              <a:buFont typeface="Nunito"/>
              <a:buChar char="●"/>
            </a:pPr>
            <a:r>
              <a:rPr lang="en-US" sz="1600" dirty="0">
                <a:solidFill>
                  <a:schemeClr val="lt1"/>
                </a:solidFill>
                <a:ea typeface="Nunito"/>
                <a:cs typeface="Nunito"/>
                <a:sym typeface="Nunito"/>
              </a:rPr>
              <a:t>Boot &amp; Grout Sealant respiratory disease outbreaks</a:t>
            </a:r>
          </a:p>
          <a:p>
            <a:pPr marL="457200" lvl="0" indent="-342900" algn="l" rtl="0">
              <a:spcBef>
                <a:spcPts val="0"/>
              </a:spcBef>
              <a:spcAft>
                <a:spcPts val="0"/>
              </a:spcAft>
              <a:buClr>
                <a:schemeClr val="lt1"/>
              </a:buClr>
              <a:buSzPts val="1800"/>
              <a:buFont typeface="Nunito"/>
              <a:buChar char="●"/>
            </a:pPr>
            <a:r>
              <a:rPr lang="en-US" sz="1600" dirty="0">
                <a:solidFill>
                  <a:schemeClr val="lt1"/>
                </a:solidFill>
                <a:ea typeface="Nunito"/>
                <a:cs typeface="Nunito"/>
                <a:sym typeface="Nunito"/>
              </a:rPr>
              <a:t>Mercury spills in schools</a:t>
            </a:r>
          </a:p>
          <a:p>
            <a:pPr marL="457200" lvl="0" indent="-342900" algn="l" rtl="0">
              <a:spcBef>
                <a:spcPts val="0"/>
              </a:spcBef>
              <a:spcAft>
                <a:spcPts val="0"/>
              </a:spcAft>
              <a:buClr>
                <a:schemeClr val="lt1"/>
              </a:buClr>
              <a:buSzPts val="1800"/>
              <a:buFont typeface="Nunito"/>
              <a:buChar char="●"/>
            </a:pPr>
            <a:r>
              <a:rPr lang="en-US" sz="1600" dirty="0">
                <a:solidFill>
                  <a:schemeClr val="lt1"/>
                </a:solidFill>
                <a:ea typeface="Nunito"/>
                <a:cs typeface="Nunito"/>
                <a:sym typeface="Nunito"/>
              </a:rPr>
              <a:t>2003 electrical blackout in the Midwest (gasoline, CO)</a:t>
            </a:r>
          </a:p>
          <a:p>
            <a:pPr marL="457200" lvl="0" indent="-342900" algn="l" rtl="0">
              <a:spcBef>
                <a:spcPts val="0"/>
              </a:spcBef>
              <a:spcAft>
                <a:spcPts val="0"/>
              </a:spcAft>
              <a:buClr>
                <a:schemeClr val="lt1"/>
              </a:buClr>
              <a:buSzPts val="1800"/>
              <a:buFont typeface="Nunito"/>
              <a:buChar char="●"/>
            </a:pPr>
            <a:r>
              <a:rPr lang="en-US" sz="1600" dirty="0">
                <a:solidFill>
                  <a:schemeClr val="lt1"/>
                </a:solidFill>
                <a:ea typeface="Nunito"/>
                <a:cs typeface="Nunito"/>
                <a:sym typeface="Nunito"/>
              </a:rPr>
              <a:t>BP Oil Spill in Kalamazoo</a:t>
            </a:r>
            <a:endParaRPr sz="1600" dirty="0">
              <a:solidFill>
                <a:schemeClr val="lt1"/>
              </a:solidFill>
              <a:ea typeface="Nunito"/>
              <a:cs typeface="Nunito"/>
              <a:sym typeface="Nunito"/>
            </a:endParaRPr>
          </a:p>
          <a:p>
            <a:pPr marL="457200" lvl="0" indent="-342900" algn="l" rtl="0">
              <a:spcBef>
                <a:spcPts val="0"/>
              </a:spcBef>
              <a:spcAft>
                <a:spcPts val="0"/>
              </a:spcAft>
              <a:buClr>
                <a:schemeClr val="lt1"/>
              </a:buClr>
              <a:buSzPts val="1800"/>
              <a:buFont typeface="Nunito"/>
              <a:buChar char="●"/>
            </a:pPr>
            <a:r>
              <a:rPr lang="en-US" sz="1600" dirty="0">
                <a:solidFill>
                  <a:schemeClr val="lt1"/>
                </a:solidFill>
                <a:ea typeface="Nunito"/>
                <a:cs typeface="Nunito"/>
                <a:sym typeface="Nunito"/>
              </a:rPr>
              <a:t>Cyanide exposure in a hospital</a:t>
            </a:r>
            <a:endParaRPr sz="1600" dirty="0">
              <a:solidFill>
                <a:schemeClr val="lt1"/>
              </a:solidFill>
              <a:ea typeface="Nunito"/>
              <a:cs typeface="Nunito"/>
              <a:sym typeface="Nunito"/>
            </a:endParaRPr>
          </a:p>
          <a:p>
            <a:pPr marL="457200" lvl="0" indent="-342900" algn="l" rtl="0">
              <a:spcBef>
                <a:spcPts val="0"/>
              </a:spcBef>
              <a:spcAft>
                <a:spcPts val="0"/>
              </a:spcAft>
              <a:buClr>
                <a:schemeClr val="lt1"/>
              </a:buClr>
              <a:buSzPts val="1800"/>
              <a:buFont typeface="Nunito"/>
              <a:buChar char="●"/>
            </a:pPr>
            <a:r>
              <a:rPr lang="en-US" sz="1600" dirty="0">
                <a:solidFill>
                  <a:schemeClr val="lt1"/>
                </a:solidFill>
                <a:ea typeface="Nunito"/>
                <a:cs typeface="Nunito"/>
                <a:sym typeface="Nunito"/>
              </a:rPr>
              <a:t>Levamisole in cocaine</a:t>
            </a:r>
          </a:p>
          <a:p>
            <a:pPr marL="457200" lvl="0" indent="-342900" algn="l" rtl="0">
              <a:spcBef>
                <a:spcPts val="0"/>
              </a:spcBef>
              <a:spcAft>
                <a:spcPts val="0"/>
              </a:spcAft>
              <a:buClr>
                <a:schemeClr val="lt1"/>
              </a:buClr>
              <a:buSzPts val="1800"/>
              <a:buFont typeface="Nunito"/>
              <a:buChar char="●"/>
            </a:pPr>
            <a:r>
              <a:rPr lang="en-US" sz="1600" dirty="0">
                <a:solidFill>
                  <a:schemeClr val="lt1"/>
                </a:solidFill>
                <a:ea typeface="Nunito"/>
                <a:cs typeface="Nunito"/>
                <a:sym typeface="Nunito"/>
              </a:rPr>
              <a:t>Bath salt outbreak in Michigan</a:t>
            </a:r>
            <a:endParaRPr sz="1600" dirty="0">
              <a:solidFill>
                <a:schemeClr val="lt1"/>
              </a:solidFill>
              <a:ea typeface="Nunito"/>
              <a:cs typeface="Nunito"/>
              <a:sym typeface="Nunito"/>
            </a:endParaRPr>
          </a:p>
          <a:p>
            <a:pPr marL="457200" lvl="0" indent="-342900" algn="l" rtl="0">
              <a:spcBef>
                <a:spcPts val="0"/>
              </a:spcBef>
              <a:spcAft>
                <a:spcPts val="0"/>
              </a:spcAft>
              <a:buClr>
                <a:schemeClr val="lt1"/>
              </a:buClr>
              <a:buSzPts val="1800"/>
              <a:buFont typeface="Nunito"/>
              <a:buChar char="●"/>
            </a:pPr>
            <a:r>
              <a:rPr lang="en-US" sz="1600" dirty="0">
                <a:solidFill>
                  <a:schemeClr val="lt1"/>
                </a:solidFill>
                <a:ea typeface="Nunito"/>
                <a:cs typeface="Nunito"/>
                <a:sym typeface="Nunito"/>
              </a:rPr>
              <a:t>Pesticide SENSOR database</a:t>
            </a:r>
          </a:p>
          <a:p>
            <a:pPr marL="457200" lvl="0" indent="-342900" algn="l" rtl="0">
              <a:spcBef>
                <a:spcPts val="0"/>
              </a:spcBef>
              <a:spcAft>
                <a:spcPts val="0"/>
              </a:spcAft>
              <a:buClr>
                <a:schemeClr val="lt1"/>
              </a:buClr>
              <a:buSzPts val="1800"/>
              <a:buFont typeface="Nunito"/>
              <a:buChar char="●"/>
            </a:pPr>
            <a:r>
              <a:rPr lang="en-US" sz="1600" dirty="0">
                <a:solidFill>
                  <a:schemeClr val="lt1"/>
                </a:solidFill>
                <a:ea typeface="Nunito"/>
                <a:cs typeface="Nunito"/>
                <a:sym typeface="Nunito"/>
              </a:rPr>
              <a:t>Lidocaine teething product labeling</a:t>
            </a:r>
          </a:p>
          <a:p>
            <a:pPr marL="457200" lvl="0" indent="-342900" algn="l" rtl="0">
              <a:spcBef>
                <a:spcPts val="0"/>
              </a:spcBef>
              <a:spcAft>
                <a:spcPts val="0"/>
              </a:spcAft>
              <a:buClr>
                <a:schemeClr val="lt1"/>
              </a:buClr>
              <a:buSzPts val="1800"/>
              <a:buFont typeface="Nunito"/>
              <a:buChar char="●"/>
            </a:pPr>
            <a:r>
              <a:rPr lang="en-US" sz="1600" dirty="0">
                <a:solidFill>
                  <a:schemeClr val="lt1"/>
                </a:solidFill>
                <a:ea typeface="Nunito"/>
                <a:cs typeface="Nunito"/>
                <a:sym typeface="Nunito"/>
              </a:rPr>
              <a:t>Gold King mine spill</a:t>
            </a:r>
            <a:endParaRPr sz="1600" dirty="0">
              <a:solidFill>
                <a:schemeClr val="lt1"/>
              </a:solidFill>
              <a:ea typeface="Nunito"/>
              <a:cs typeface="Nunito"/>
              <a:sym typeface="Nunito"/>
            </a:endParaRPr>
          </a:p>
          <a:p>
            <a:pPr marL="457200" lvl="0" indent="-342900" algn="l" rtl="0">
              <a:spcBef>
                <a:spcPts val="0"/>
              </a:spcBef>
              <a:spcAft>
                <a:spcPts val="0"/>
              </a:spcAft>
              <a:buClr>
                <a:schemeClr val="lt1"/>
              </a:buClr>
              <a:buSzPts val="1800"/>
              <a:buFont typeface="Nunito"/>
              <a:buChar char="●"/>
            </a:pPr>
            <a:r>
              <a:rPr lang="en-US" sz="1600" dirty="0">
                <a:solidFill>
                  <a:schemeClr val="lt1"/>
                </a:solidFill>
                <a:ea typeface="Nunito"/>
                <a:cs typeface="Nunito"/>
                <a:sym typeface="Nunito"/>
              </a:rPr>
              <a:t>Aluminum phosphide in a hospital (twice)</a:t>
            </a:r>
          </a:p>
          <a:p>
            <a:pPr marL="457200" lvl="0" indent="-342900" algn="l" rtl="0">
              <a:spcBef>
                <a:spcPts val="0"/>
              </a:spcBef>
              <a:spcAft>
                <a:spcPts val="0"/>
              </a:spcAft>
              <a:buClr>
                <a:schemeClr val="lt1"/>
              </a:buClr>
              <a:buSzPts val="1800"/>
              <a:buFont typeface="Nunito"/>
              <a:buChar char="●"/>
            </a:pPr>
            <a:r>
              <a:rPr lang="en-US" sz="1600" b="1" dirty="0">
                <a:solidFill>
                  <a:schemeClr val="lt1"/>
                </a:solidFill>
                <a:ea typeface="Nunito"/>
                <a:cs typeface="Nunito"/>
                <a:sym typeface="Nunito"/>
              </a:rPr>
              <a:t>E-cigarette legislation</a:t>
            </a:r>
          </a:p>
          <a:p>
            <a:pPr marL="457200" lvl="0" indent="-342900" algn="l" rtl="0">
              <a:spcBef>
                <a:spcPts val="0"/>
              </a:spcBef>
              <a:spcAft>
                <a:spcPts val="0"/>
              </a:spcAft>
              <a:buClr>
                <a:schemeClr val="lt1"/>
              </a:buClr>
              <a:buSzPts val="1800"/>
              <a:buFont typeface="Nunito"/>
              <a:buChar char="●"/>
            </a:pPr>
            <a:r>
              <a:rPr lang="en-US" sz="1600" b="1" dirty="0">
                <a:solidFill>
                  <a:schemeClr val="lt1"/>
                </a:solidFill>
                <a:ea typeface="Nunito"/>
                <a:cs typeface="Nunito"/>
                <a:sym typeface="Nunito"/>
              </a:rPr>
              <a:t>Hydrogen Sulfide gas in mine</a:t>
            </a:r>
            <a:endParaRPr sz="1600" b="1" dirty="0">
              <a:solidFill>
                <a:schemeClr val="lt1"/>
              </a:solidFill>
              <a:ea typeface="Nunito"/>
              <a:cs typeface="Nunito"/>
              <a:sym typeface="Nunito"/>
            </a:endParaRPr>
          </a:p>
          <a:p>
            <a:pPr marL="457200" lvl="0" indent="-342900" algn="l" rtl="0">
              <a:spcBef>
                <a:spcPts val="0"/>
              </a:spcBef>
              <a:spcAft>
                <a:spcPts val="0"/>
              </a:spcAft>
              <a:buClr>
                <a:schemeClr val="lt1"/>
              </a:buClr>
              <a:buSzPts val="1800"/>
              <a:buFont typeface="Nunito"/>
              <a:buChar char="●"/>
            </a:pPr>
            <a:r>
              <a:rPr lang="en-US" sz="1600" b="1" dirty="0">
                <a:solidFill>
                  <a:schemeClr val="lt1"/>
                </a:solidFill>
                <a:ea typeface="Nunito"/>
                <a:cs typeface="Nunito"/>
                <a:sym typeface="Nunito"/>
              </a:rPr>
              <a:t>Methanol contamination of hand sanitizers</a:t>
            </a:r>
            <a:endParaRPr sz="1600" b="1" dirty="0">
              <a:solidFill>
                <a:schemeClr val="lt1"/>
              </a:solidFill>
              <a:ea typeface="Nunito"/>
              <a:cs typeface="Nunito"/>
              <a:sym typeface="Nunito"/>
            </a:endParaRPr>
          </a:p>
        </p:txBody>
      </p:sp>
    </p:spTree>
    <p:extLst>
      <p:ext uri="{BB962C8B-B14F-4D97-AF65-F5344CB8AC3E}">
        <p14:creationId xmlns:p14="http://schemas.microsoft.com/office/powerpoint/2010/main" val="27525286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F0E8D2-4BBD-45E3-BCAC-7CE03D436400}"/>
              </a:ext>
            </a:extLst>
          </p:cNvPr>
          <p:cNvSpPr>
            <a:spLocks noGrp="1"/>
          </p:cNvSpPr>
          <p:nvPr>
            <p:ph type="title"/>
          </p:nvPr>
        </p:nvSpPr>
        <p:spPr>
          <a:xfrm>
            <a:off x="542329" y="4156880"/>
            <a:ext cx="8059341" cy="963760"/>
          </a:xfrm>
        </p:spPr>
        <p:txBody>
          <a:bodyPr/>
          <a:lstStyle/>
          <a:p>
            <a:r>
              <a:rPr lang="en-US" dirty="0"/>
              <a:t>Npds:  Near-real time Toxicosurveillance </a:t>
            </a:r>
          </a:p>
        </p:txBody>
      </p:sp>
      <p:pic>
        <p:nvPicPr>
          <p:cNvPr id="4" name="Picture 8">
            <a:extLst>
              <a:ext uri="{FF2B5EF4-FFF2-40B4-BE49-F238E27FC236}">
                <a16:creationId xmlns:a16="http://schemas.microsoft.com/office/drawing/2014/main" id="{ABD584EF-15B8-48D2-9BD6-2C0CC0E89C63}"/>
              </a:ext>
            </a:extLst>
          </p:cNvPr>
          <p:cNvPicPr>
            <a:picLocks noChangeAspect="1" noChangeArrowheads="1"/>
          </p:cNvPicPr>
          <p:nvPr/>
        </p:nvPicPr>
        <p:blipFill>
          <a:blip r:embed="rId3"/>
          <a:srcRect/>
          <a:stretch>
            <a:fillRect/>
          </a:stretch>
        </p:blipFill>
        <p:spPr bwMode="auto">
          <a:xfrm>
            <a:off x="975000" y="100160"/>
            <a:ext cx="7194000" cy="3956701"/>
          </a:xfrm>
          <a:prstGeom prst="rect">
            <a:avLst/>
          </a:prstGeom>
          <a:solidFill>
            <a:srgbClr val="FFFFFF"/>
          </a:solidFill>
          <a:ln w="12700">
            <a:noFill/>
            <a:miter lim="800000"/>
            <a:headEnd/>
            <a:tailEnd/>
          </a:ln>
        </p:spPr>
      </p:pic>
      <p:pic>
        <p:nvPicPr>
          <p:cNvPr id="5" name="Picture 6">
            <a:extLst>
              <a:ext uri="{FF2B5EF4-FFF2-40B4-BE49-F238E27FC236}">
                <a16:creationId xmlns:a16="http://schemas.microsoft.com/office/drawing/2014/main" id="{3EDAB97C-D0DB-4112-A130-1DCCCF4C4B02}"/>
              </a:ext>
            </a:extLst>
          </p:cNvPr>
          <p:cNvPicPr>
            <a:picLocks noChangeAspect="1" noChangeArrowheads="1"/>
          </p:cNvPicPr>
          <p:nvPr/>
        </p:nvPicPr>
        <p:blipFill>
          <a:blip r:embed="rId4"/>
          <a:srcRect/>
          <a:stretch>
            <a:fillRect/>
          </a:stretch>
        </p:blipFill>
        <p:spPr bwMode="auto">
          <a:xfrm>
            <a:off x="3162301" y="2368550"/>
            <a:ext cx="404989" cy="406400"/>
          </a:xfrm>
          <a:prstGeom prst="rect">
            <a:avLst/>
          </a:prstGeom>
          <a:noFill/>
          <a:ln w="9525">
            <a:noFill/>
            <a:miter lim="800000"/>
            <a:headEnd/>
            <a:tailEnd/>
          </a:ln>
        </p:spPr>
      </p:pic>
    </p:spTree>
    <p:extLst>
      <p:ext uri="{BB962C8B-B14F-4D97-AF65-F5344CB8AC3E}">
        <p14:creationId xmlns:p14="http://schemas.microsoft.com/office/powerpoint/2010/main" val="42077252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4B48AE-7A10-4D34-AD90-E237E176AE27}"/>
              </a:ext>
            </a:extLst>
          </p:cNvPr>
          <p:cNvSpPr>
            <a:spLocks noGrp="1"/>
          </p:cNvSpPr>
          <p:nvPr>
            <p:ph type="title"/>
          </p:nvPr>
        </p:nvSpPr>
        <p:spPr>
          <a:xfrm>
            <a:off x="1965960" y="4455157"/>
            <a:ext cx="6400800" cy="642621"/>
          </a:xfrm>
        </p:spPr>
        <p:txBody>
          <a:bodyPr/>
          <a:lstStyle/>
          <a:p>
            <a:r>
              <a:rPr lang="en-US" dirty="0"/>
              <a:t>Tracking “Foxy </a:t>
            </a:r>
            <a:r>
              <a:rPr lang="en-US" dirty="0" err="1"/>
              <a:t>Metroxy</a:t>
            </a:r>
            <a:r>
              <a:rPr lang="en-US" dirty="0"/>
              <a:t>”</a:t>
            </a:r>
          </a:p>
        </p:txBody>
      </p:sp>
      <p:pic>
        <p:nvPicPr>
          <p:cNvPr id="3" name="Picture 2">
            <a:extLst>
              <a:ext uri="{FF2B5EF4-FFF2-40B4-BE49-F238E27FC236}">
                <a16:creationId xmlns:a16="http://schemas.microsoft.com/office/drawing/2014/main" id="{74E61F6D-70AC-4060-B5BA-D7F67708CBE6}"/>
              </a:ext>
            </a:extLst>
          </p:cNvPr>
          <p:cNvPicPr>
            <a:picLocks noChangeArrowheads="1"/>
          </p:cNvPicPr>
          <p:nvPr/>
        </p:nvPicPr>
        <p:blipFill>
          <a:blip r:embed="rId3"/>
          <a:srcRect/>
          <a:stretch>
            <a:fillRect/>
          </a:stretch>
        </p:blipFill>
        <p:spPr bwMode="auto">
          <a:xfrm>
            <a:off x="1070610" y="53341"/>
            <a:ext cx="7002780" cy="4369081"/>
          </a:xfrm>
          <a:prstGeom prst="rect">
            <a:avLst/>
          </a:prstGeom>
          <a:noFill/>
          <a:ln w="9525">
            <a:noFill/>
            <a:miter lim="800000"/>
            <a:headEnd/>
            <a:tailEnd/>
          </a:ln>
        </p:spPr>
      </p:pic>
    </p:spTree>
    <p:extLst>
      <p:ext uri="{BB962C8B-B14F-4D97-AF65-F5344CB8AC3E}">
        <p14:creationId xmlns:p14="http://schemas.microsoft.com/office/powerpoint/2010/main" val="36442853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2" name="Picture 2"/>
          <p:cNvPicPr>
            <a:picLocks noChangeArrowheads="1"/>
          </p:cNvPicPr>
          <p:nvPr/>
        </p:nvPicPr>
        <p:blipFill>
          <a:blip r:embed="rId3"/>
          <a:srcRect/>
          <a:stretch>
            <a:fillRect/>
          </a:stretch>
        </p:blipFill>
        <p:spPr bwMode="auto">
          <a:xfrm>
            <a:off x="1128431" y="205632"/>
            <a:ext cx="6887138" cy="4732236"/>
          </a:xfrm>
          <a:prstGeom prst="rect">
            <a:avLst/>
          </a:prstGeom>
          <a:noFill/>
          <a:ln w="9525">
            <a:noFill/>
            <a:miter lim="800000"/>
            <a:headEnd/>
            <a:tailEnd/>
          </a:ln>
        </p:spPr>
      </p:pic>
    </p:spTree>
    <p:extLst>
      <p:ext uri="{BB962C8B-B14F-4D97-AF65-F5344CB8AC3E}">
        <p14:creationId xmlns:p14="http://schemas.microsoft.com/office/powerpoint/2010/main" val="3391622354"/>
      </p:ext>
    </p:extLst>
  </p:cSld>
  <p:clrMapOvr>
    <a:masterClrMapping/>
  </p:clrMapOvr>
  <p:transition advTm="1000"/>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0" name="Picture 2"/>
          <p:cNvPicPr>
            <a:picLocks noChangeArrowheads="1"/>
          </p:cNvPicPr>
          <p:nvPr/>
        </p:nvPicPr>
        <p:blipFill>
          <a:blip r:embed="rId3"/>
          <a:srcRect/>
          <a:stretch>
            <a:fillRect/>
          </a:stretch>
        </p:blipFill>
        <p:spPr bwMode="auto">
          <a:xfrm>
            <a:off x="1055807" y="155731"/>
            <a:ext cx="7032386" cy="4832038"/>
          </a:xfrm>
          <a:prstGeom prst="rect">
            <a:avLst/>
          </a:prstGeom>
          <a:noFill/>
          <a:ln w="9525">
            <a:noFill/>
            <a:miter lim="800000"/>
            <a:headEnd/>
            <a:tailEnd/>
          </a:ln>
        </p:spPr>
      </p:pic>
    </p:spTree>
    <p:extLst>
      <p:ext uri="{BB962C8B-B14F-4D97-AF65-F5344CB8AC3E}">
        <p14:creationId xmlns:p14="http://schemas.microsoft.com/office/powerpoint/2010/main" val="3370946870"/>
      </p:ext>
    </p:extLst>
  </p:cSld>
  <p:clrMapOvr>
    <a:masterClrMapping/>
  </p:clrMapOvr>
  <p:transition advTm="1000"/>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Picture 2"/>
          <p:cNvPicPr>
            <a:picLocks noChangeArrowheads="1"/>
          </p:cNvPicPr>
          <p:nvPr/>
        </p:nvPicPr>
        <p:blipFill>
          <a:blip r:embed="rId3"/>
          <a:srcRect/>
          <a:stretch>
            <a:fillRect/>
          </a:stretch>
        </p:blipFill>
        <p:spPr bwMode="auto">
          <a:xfrm>
            <a:off x="961237" y="90751"/>
            <a:ext cx="7221525" cy="4961998"/>
          </a:xfrm>
          <a:prstGeom prst="rect">
            <a:avLst/>
          </a:prstGeom>
          <a:noFill/>
          <a:ln w="9525">
            <a:noFill/>
            <a:miter lim="800000"/>
            <a:headEnd/>
            <a:tailEnd/>
          </a:ln>
        </p:spPr>
      </p:pic>
    </p:spTree>
    <p:extLst>
      <p:ext uri="{BB962C8B-B14F-4D97-AF65-F5344CB8AC3E}">
        <p14:creationId xmlns:p14="http://schemas.microsoft.com/office/powerpoint/2010/main" val="3776370310"/>
      </p:ext>
    </p:extLst>
  </p:cSld>
  <p:clrMapOvr>
    <a:masterClrMapping/>
  </p:clrMapOvr>
  <p:transition advTm="1000"/>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6" name="Picture 2"/>
          <p:cNvPicPr>
            <a:picLocks noChangeArrowheads="1"/>
          </p:cNvPicPr>
          <p:nvPr/>
        </p:nvPicPr>
        <p:blipFill>
          <a:blip r:embed="rId3"/>
          <a:srcRect/>
          <a:stretch>
            <a:fillRect/>
          </a:stretch>
        </p:blipFill>
        <p:spPr bwMode="auto">
          <a:xfrm>
            <a:off x="956695" y="87630"/>
            <a:ext cx="7230610" cy="4968240"/>
          </a:xfrm>
          <a:prstGeom prst="rect">
            <a:avLst/>
          </a:prstGeom>
          <a:noFill/>
          <a:ln w="9525">
            <a:noFill/>
            <a:miter lim="800000"/>
            <a:headEnd/>
            <a:tailEnd/>
          </a:ln>
        </p:spPr>
      </p:pic>
    </p:spTree>
    <p:extLst>
      <p:ext uri="{BB962C8B-B14F-4D97-AF65-F5344CB8AC3E}">
        <p14:creationId xmlns:p14="http://schemas.microsoft.com/office/powerpoint/2010/main" val="1792855914"/>
      </p:ext>
    </p:extLst>
  </p:cSld>
  <p:clrMapOvr>
    <a:masterClrMapping/>
  </p:clrMapOvr>
  <p:transition advTm="100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2694AF-7948-4C3D-9C17-DA9958ABE613}"/>
              </a:ext>
            </a:extLst>
          </p:cNvPr>
          <p:cNvSpPr>
            <a:spLocks noGrp="1"/>
          </p:cNvSpPr>
          <p:nvPr>
            <p:ph type="title"/>
          </p:nvPr>
        </p:nvSpPr>
        <p:spPr/>
        <p:txBody>
          <a:bodyPr/>
          <a:lstStyle/>
          <a:p>
            <a:r>
              <a:rPr lang="en-US" dirty="0"/>
              <a:t>Objectives</a:t>
            </a:r>
          </a:p>
        </p:txBody>
      </p:sp>
      <p:sp>
        <p:nvSpPr>
          <p:cNvPr id="3" name="Text Placeholder 2">
            <a:extLst>
              <a:ext uri="{FF2B5EF4-FFF2-40B4-BE49-F238E27FC236}">
                <a16:creationId xmlns:a16="http://schemas.microsoft.com/office/drawing/2014/main" id="{694D5552-9C24-410A-B057-19D2798FB4A5}"/>
              </a:ext>
            </a:extLst>
          </p:cNvPr>
          <p:cNvSpPr>
            <a:spLocks noGrp="1"/>
          </p:cNvSpPr>
          <p:nvPr>
            <p:ph type="body" idx="1"/>
          </p:nvPr>
        </p:nvSpPr>
        <p:spPr/>
        <p:txBody>
          <a:bodyPr/>
          <a:lstStyle/>
          <a:p>
            <a:pPr>
              <a:buFont typeface="Arial" panose="020B0604020202020204" pitchFamily="34" charset="0"/>
              <a:buChar char="•"/>
            </a:pPr>
            <a:r>
              <a:rPr lang="en-US" sz="1800" dirty="0">
                <a:solidFill>
                  <a:schemeClr val="tx1"/>
                </a:solidFill>
              </a:rPr>
              <a:t>Identify all the telephone services that the New Mexico Poison and Drug Information Center (NMPDIC) offers</a:t>
            </a:r>
          </a:p>
          <a:p>
            <a:pPr>
              <a:buFont typeface="Arial" panose="020B0604020202020204" pitchFamily="34" charset="0"/>
              <a:buChar char="•"/>
            </a:pPr>
            <a:endParaRPr lang="en-US" sz="1800" dirty="0">
              <a:solidFill>
                <a:schemeClr val="tx1"/>
              </a:solidFill>
            </a:endParaRPr>
          </a:p>
          <a:p>
            <a:pPr>
              <a:buFont typeface="Arial" panose="020B0604020202020204" pitchFamily="34" charset="0"/>
              <a:buChar char="•"/>
            </a:pPr>
            <a:r>
              <a:rPr lang="en-US" sz="1800" dirty="0">
                <a:solidFill>
                  <a:schemeClr val="tx1"/>
                </a:solidFill>
              </a:rPr>
              <a:t>Identify how the NMPDIC can assist pharmacists</a:t>
            </a:r>
          </a:p>
          <a:p>
            <a:pPr>
              <a:buFont typeface="Arial" panose="020B0604020202020204" pitchFamily="34" charset="0"/>
              <a:buChar char="•"/>
            </a:pPr>
            <a:endParaRPr lang="en-US" sz="1800" dirty="0">
              <a:solidFill>
                <a:schemeClr val="tx1"/>
              </a:solidFill>
            </a:endParaRPr>
          </a:p>
          <a:p>
            <a:pPr>
              <a:buFont typeface="Arial" panose="020B0604020202020204" pitchFamily="34" charset="0"/>
              <a:buChar char="•"/>
            </a:pPr>
            <a:r>
              <a:rPr lang="en-US" sz="1800" dirty="0">
                <a:solidFill>
                  <a:schemeClr val="tx1"/>
                </a:solidFill>
              </a:rPr>
              <a:t>Become familiar with the educational programs that the NMPDIC offers </a:t>
            </a:r>
          </a:p>
          <a:p>
            <a:pPr marL="114300" indent="0">
              <a:buNone/>
            </a:pPr>
            <a:endParaRPr lang="en-US" dirty="0"/>
          </a:p>
        </p:txBody>
      </p:sp>
    </p:spTree>
    <p:extLst>
      <p:ext uri="{BB962C8B-B14F-4D97-AF65-F5344CB8AC3E}">
        <p14:creationId xmlns:p14="http://schemas.microsoft.com/office/powerpoint/2010/main" val="34525491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4" name="Picture 2"/>
          <p:cNvPicPr>
            <a:picLocks noChangeArrowheads="1"/>
          </p:cNvPicPr>
          <p:nvPr/>
        </p:nvPicPr>
        <p:blipFill>
          <a:blip r:embed="rId3"/>
          <a:srcRect/>
          <a:stretch>
            <a:fillRect/>
          </a:stretch>
        </p:blipFill>
        <p:spPr bwMode="auto">
          <a:xfrm>
            <a:off x="1219200" y="117888"/>
            <a:ext cx="6705600" cy="4907723"/>
          </a:xfrm>
          <a:prstGeom prst="rect">
            <a:avLst/>
          </a:prstGeom>
          <a:noFill/>
          <a:ln w="9525">
            <a:noFill/>
            <a:miter lim="800000"/>
            <a:headEnd/>
            <a:tailEnd/>
          </a:ln>
        </p:spPr>
      </p:pic>
    </p:spTree>
    <p:extLst>
      <p:ext uri="{BB962C8B-B14F-4D97-AF65-F5344CB8AC3E}">
        <p14:creationId xmlns:p14="http://schemas.microsoft.com/office/powerpoint/2010/main" val="1214231824"/>
      </p:ext>
    </p:extLst>
  </p:cSld>
  <p:clrMapOvr>
    <a:masterClrMapping/>
  </p:clrMapOvr>
  <p:transition advTm="1000"/>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2" name="Picture 2"/>
          <p:cNvPicPr>
            <a:picLocks noChangeArrowheads="1"/>
          </p:cNvPicPr>
          <p:nvPr/>
        </p:nvPicPr>
        <p:blipFill>
          <a:blip r:embed="rId3"/>
          <a:srcRect/>
          <a:stretch>
            <a:fillRect/>
          </a:stretch>
        </p:blipFill>
        <p:spPr bwMode="auto">
          <a:xfrm>
            <a:off x="1357253" y="102870"/>
            <a:ext cx="6429493" cy="4937760"/>
          </a:xfrm>
          <a:prstGeom prst="rect">
            <a:avLst/>
          </a:prstGeom>
          <a:noFill/>
          <a:ln w="9525">
            <a:noFill/>
            <a:miter lim="800000"/>
            <a:headEnd/>
            <a:tailEnd/>
          </a:ln>
        </p:spPr>
      </p:pic>
    </p:spTree>
    <p:extLst>
      <p:ext uri="{BB962C8B-B14F-4D97-AF65-F5344CB8AC3E}">
        <p14:creationId xmlns:p14="http://schemas.microsoft.com/office/powerpoint/2010/main" val="1738270970"/>
      </p:ext>
    </p:extLst>
  </p:cSld>
  <p:clrMapOvr>
    <a:masterClrMapping/>
  </p:clrMapOvr>
  <p:transition advTm="1000"/>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0" name="Picture 2"/>
          <p:cNvPicPr>
            <a:picLocks noChangeArrowheads="1"/>
          </p:cNvPicPr>
          <p:nvPr/>
        </p:nvPicPr>
        <p:blipFill>
          <a:blip r:embed="rId3"/>
          <a:srcRect/>
          <a:stretch>
            <a:fillRect/>
          </a:stretch>
        </p:blipFill>
        <p:spPr bwMode="auto">
          <a:xfrm>
            <a:off x="1489710" y="125730"/>
            <a:ext cx="6164580" cy="4892040"/>
          </a:xfrm>
          <a:prstGeom prst="rect">
            <a:avLst/>
          </a:prstGeom>
          <a:noFill/>
          <a:ln w="9525">
            <a:noFill/>
            <a:miter lim="800000"/>
            <a:headEnd/>
            <a:tailEnd/>
          </a:ln>
        </p:spPr>
      </p:pic>
    </p:spTree>
    <p:extLst>
      <p:ext uri="{BB962C8B-B14F-4D97-AF65-F5344CB8AC3E}">
        <p14:creationId xmlns:p14="http://schemas.microsoft.com/office/powerpoint/2010/main" val="3492348239"/>
      </p:ext>
    </p:extLst>
  </p:cSld>
  <p:clrMapOvr>
    <a:masterClrMapping/>
  </p:clrMapOvr>
  <p:transition advTm="1000"/>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8" name="Picture 2"/>
          <p:cNvPicPr>
            <a:picLocks noChangeArrowheads="1"/>
          </p:cNvPicPr>
          <p:nvPr/>
        </p:nvPicPr>
        <p:blipFill>
          <a:blip r:embed="rId3"/>
          <a:srcRect/>
          <a:stretch>
            <a:fillRect/>
          </a:stretch>
        </p:blipFill>
        <p:spPr bwMode="auto">
          <a:xfrm>
            <a:off x="1010427" y="124550"/>
            <a:ext cx="7123145" cy="4894400"/>
          </a:xfrm>
          <a:prstGeom prst="rect">
            <a:avLst/>
          </a:prstGeom>
          <a:noFill/>
          <a:ln w="9525">
            <a:noFill/>
            <a:miter lim="800000"/>
            <a:headEnd/>
            <a:tailEnd/>
          </a:ln>
        </p:spPr>
      </p:pic>
    </p:spTree>
    <p:extLst>
      <p:ext uri="{BB962C8B-B14F-4D97-AF65-F5344CB8AC3E}">
        <p14:creationId xmlns:p14="http://schemas.microsoft.com/office/powerpoint/2010/main" val="2517650878"/>
      </p:ext>
    </p:extLst>
  </p:cSld>
  <p:clrMapOvr>
    <a:masterClrMapping/>
  </p:clrMapOvr>
  <p:transition advTm="1000"/>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6" name="Picture 2"/>
          <p:cNvPicPr>
            <a:picLocks noChangeArrowheads="1"/>
          </p:cNvPicPr>
          <p:nvPr/>
        </p:nvPicPr>
        <p:blipFill>
          <a:blip r:embed="rId3"/>
          <a:srcRect/>
          <a:stretch>
            <a:fillRect/>
          </a:stretch>
        </p:blipFill>
        <p:spPr bwMode="auto">
          <a:xfrm>
            <a:off x="1031212" y="138831"/>
            <a:ext cx="7081575" cy="4865837"/>
          </a:xfrm>
          <a:prstGeom prst="rect">
            <a:avLst/>
          </a:prstGeom>
          <a:noFill/>
          <a:ln w="9525">
            <a:noFill/>
            <a:miter lim="800000"/>
            <a:headEnd/>
            <a:tailEnd/>
          </a:ln>
        </p:spPr>
      </p:pic>
    </p:spTree>
    <p:extLst>
      <p:ext uri="{BB962C8B-B14F-4D97-AF65-F5344CB8AC3E}">
        <p14:creationId xmlns:p14="http://schemas.microsoft.com/office/powerpoint/2010/main" val="2772609399"/>
      </p:ext>
    </p:extLst>
  </p:cSld>
  <p:clrMapOvr>
    <a:masterClrMapping/>
  </p:clrMapOvr>
  <p:transition advTm="1000"/>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4" name="Picture 2"/>
          <p:cNvPicPr>
            <a:picLocks noChangeArrowheads="1"/>
          </p:cNvPicPr>
          <p:nvPr/>
        </p:nvPicPr>
        <p:blipFill>
          <a:blip r:embed="rId3"/>
          <a:srcRect/>
          <a:stretch>
            <a:fillRect/>
          </a:stretch>
        </p:blipFill>
        <p:spPr bwMode="auto">
          <a:xfrm>
            <a:off x="922447" y="110490"/>
            <a:ext cx="7299105" cy="4922520"/>
          </a:xfrm>
          <a:prstGeom prst="rect">
            <a:avLst/>
          </a:prstGeom>
          <a:noFill/>
          <a:ln w="9525">
            <a:noFill/>
            <a:miter lim="800000"/>
            <a:headEnd/>
            <a:tailEnd/>
          </a:ln>
        </p:spPr>
      </p:pic>
    </p:spTree>
    <p:extLst>
      <p:ext uri="{BB962C8B-B14F-4D97-AF65-F5344CB8AC3E}">
        <p14:creationId xmlns:p14="http://schemas.microsoft.com/office/powerpoint/2010/main" val="1509122013"/>
      </p:ext>
    </p:extLst>
  </p:cSld>
  <p:clrMapOvr>
    <a:masterClrMapping/>
  </p:clrMapOvr>
  <p:transition advTm="1000"/>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762" name="Picture 2"/>
          <p:cNvPicPr>
            <a:picLocks noChangeArrowheads="1"/>
          </p:cNvPicPr>
          <p:nvPr/>
        </p:nvPicPr>
        <p:blipFill>
          <a:blip r:embed="rId3"/>
          <a:srcRect/>
          <a:stretch>
            <a:fillRect/>
          </a:stretch>
        </p:blipFill>
        <p:spPr bwMode="auto">
          <a:xfrm>
            <a:off x="984499" y="129540"/>
            <a:ext cx="7175002" cy="4884420"/>
          </a:xfrm>
          <a:prstGeom prst="rect">
            <a:avLst/>
          </a:prstGeom>
          <a:noFill/>
          <a:ln w="9525">
            <a:noFill/>
            <a:miter lim="800000"/>
            <a:headEnd/>
            <a:tailEnd/>
          </a:ln>
        </p:spPr>
      </p:pic>
    </p:spTree>
    <p:extLst>
      <p:ext uri="{BB962C8B-B14F-4D97-AF65-F5344CB8AC3E}">
        <p14:creationId xmlns:p14="http://schemas.microsoft.com/office/powerpoint/2010/main" val="1074121757"/>
      </p:ext>
    </p:extLst>
  </p:cSld>
  <p:clrMapOvr>
    <a:masterClrMapping/>
  </p:clrMapOvr>
  <p:transition advTm="1000"/>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10" name="Picture 2"/>
          <p:cNvPicPr>
            <a:picLocks noChangeArrowheads="1"/>
          </p:cNvPicPr>
          <p:nvPr/>
        </p:nvPicPr>
        <p:blipFill>
          <a:blip r:embed="rId3"/>
          <a:srcRect/>
          <a:stretch>
            <a:fillRect/>
          </a:stretch>
        </p:blipFill>
        <p:spPr bwMode="auto">
          <a:xfrm>
            <a:off x="1107637" y="91440"/>
            <a:ext cx="6928725" cy="4960620"/>
          </a:xfrm>
          <a:prstGeom prst="rect">
            <a:avLst/>
          </a:prstGeom>
          <a:noFill/>
          <a:ln w="9525">
            <a:noFill/>
            <a:miter lim="800000"/>
            <a:headEnd/>
            <a:tailEnd/>
          </a:ln>
        </p:spPr>
      </p:pic>
    </p:spTree>
    <p:extLst>
      <p:ext uri="{BB962C8B-B14F-4D97-AF65-F5344CB8AC3E}">
        <p14:creationId xmlns:p14="http://schemas.microsoft.com/office/powerpoint/2010/main" val="1513906837"/>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941EC-28D3-EA4A-B610-882FB3A2D1C9}"/>
              </a:ext>
            </a:extLst>
          </p:cNvPr>
          <p:cNvSpPr>
            <a:spLocks noGrp="1"/>
          </p:cNvSpPr>
          <p:nvPr>
            <p:ph type="title"/>
          </p:nvPr>
        </p:nvSpPr>
        <p:spPr/>
        <p:txBody>
          <a:bodyPr/>
          <a:lstStyle/>
          <a:p>
            <a:r>
              <a:rPr lang="en-US" dirty="0"/>
              <a:t>Methanol Poisoning outbreak</a:t>
            </a:r>
          </a:p>
        </p:txBody>
      </p:sp>
      <p:sp>
        <p:nvSpPr>
          <p:cNvPr id="3" name="Content Placeholder 2">
            <a:extLst>
              <a:ext uri="{FF2B5EF4-FFF2-40B4-BE49-F238E27FC236}">
                <a16:creationId xmlns:a16="http://schemas.microsoft.com/office/drawing/2014/main" id="{22B900DC-6D28-D54B-8766-E834F1021385}"/>
              </a:ext>
            </a:extLst>
          </p:cNvPr>
          <p:cNvSpPr>
            <a:spLocks noGrp="1"/>
          </p:cNvSpPr>
          <p:nvPr>
            <p:ph type="body" idx="1"/>
          </p:nvPr>
        </p:nvSpPr>
        <p:spPr>
          <a:xfrm>
            <a:off x="311700" y="1356360"/>
            <a:ext cx="8520600" cy="3718560"/>
          </a:xfrm>
        </p:spPr>
        <p:txBody>
          <a:bodyPr>
            <a:normAutofit fontScale="47500" lnSpcReduction="20000"/>
          </a:bodyPr>
          <a:lstStyle/>
          <a:p>
            <a:pPr>
              <a:buFont typeface="Arial" panose="020B0604020202020204" pitchFamily="34" charset="0"/>
              <a:buChar char="•"/>
            </a:pPr>
            <a:r>
              <a:rPr lang="en-US" sz="3400" dirty="0">
                <a:solidFill>
                  <a:schemeClr val="tx1"/>
                </a:solidFill>
              </a:rPr>
              <a:t>Cluster of poisonings detected in New Mexico and Arizona during May-June2020</a:t>
            </a:r>
          </a:p>
          <a:p>
            <a:pPr marL="114300" indent="0">
              <a:buNone/>
            </a:pPr>
            <a:endParaRPr lang="en-US" sz="3400" dirty="0">
              <a:solidFill>
                <a:schemeClr val="tx1"/>
              </a:solidFill>
            </a:endParaRPr>
          </a:p>
          <a:p>
            <a:pPr>
              <a:buFont typeface="Arial" panose="020B0604020202020204" pitchFamily="34" charset="0"/>
              <a:buChar char="•"/>
            </a:pPr>
            <a:r>
              <a:rPr lang="en-US" sz="3400" dirty="0">
                <a:solidFill>
                  <a:schemeClr val="tx1"/>
                </a:solidFill>
              </a:rPr>
              <a:t>Adverse Health Events – blindness and death from Ingesting hand sanitizers that illegally contained methanol</a:t>
            </a:r>
          </a:p>
          <a:p>
            <a:pPr marL="114300" indent="0">
              <a:buNone/>
            </a:pPr>
            <a:endParaRPr lang="en-US" sz="3400" dirty="0">
              <a:solidFill>
                <a:schemeClr val="tx1"/>
              </a:solidFill>
            </a:endParaRPr>
          </a:p>
          <a:p>
            <a:pPr>
              <a:buFont typeface="Arial" panose="020B0604020202020204" pitchFamily="34" charset="0"/>
              <a:buChar char="•"/>
            </a:pPr>
            <a:r>
              <a:rPr lang="en-US" sz="3400" dirty="0">
                <a:solidFill>
                  <a:schemeClr val="tx1"/>
                </a:solidFill>
              </a:rPr>
              <a:t>Public Health Alerts</a:t>
            </a:r>
          </a:p>
          <a:p>
            <a:pPr marL="114300" indent="0">
              <a:buNone/>
            </a:pPr>
            <a:endParaRPr lang="en-US" sz="3400" dirty="0">
              <a:solidFill>
                <a:schemeClr val="tx1"/>
              </a:solidFill>
            </a:endParaRPr>
          </a:p>
          <a:p>
            <a:pPr>
              <a:buFont typeface="Arial" panose="020B0604020202020204" pitchFamily="34" charset="0"/>
              <a:buChar char="•"/>
            </a:pPr>
            <a:r>
              <a:rPr lang="en-US" sz="3400" dirty="0">
                <a:solidFill>
                  <a:schemeClr val="tx1"/>
                </a:solidFill>
              </a:rPr>
              <a:t>Worked with FDA to recall over a hundred methanol containing hand sanitizers</a:t>
            </a:r>
          </a:p>
          <a:p>
            <a:pPr marL="114300" indent="0">
              <a:buNone/>
            </a:pPr>
            <a:endParaRPr lang="en-US" sz="3400" dirty="0">
              <a:solidFill>
                <a:schemeClr val="tx1"/>
              </a:solidFill>
            </a:endParaRPr>
          </a:p>
          <a:p>
            <a:pPr>
              <a:buFont typeface="Arial" panose="020B0604020202020204" pitchFamily="34" charset="0"/>
              <a:buChar char="•"/>
            </a:pPr>
            <a:r>
              <a:rPr lang="en-US" sz="3400" dirty="0">
                <a:solidFill>
                  <a:schemeClr val="tx1"/>
                </a:solidFill>
                <a:hlinkClick r:id="rId3">
                  <a:extLst>
                    <a:ext uri="{A12FA001-AC4F-418D-AE19-62706E023703}">
                      <ahyp:hlinkClr xmlns:ahyp="http://schemas.microsoft.com/office/drawing/2018/hyperlinkcolor" val="tx"/>
                    </a:ext>
                  </a:extLst>
                </a:hlinkClick>
              </a:rPr>
              <a:t>MMWR Publication - https://www.cdc.gov/mmwr/volumes/69/wr/mm6932e1.htm</a:t>
            </a:r>
            <a:endParaRPr lang="en-US" sz="3400" dirty="0">
              <a:solidFill>
                <a:schemeClr val="tx1"/>
              </a:solidFill>
            </a:endParaRPr>
          </a:p>
          <a:p>
            <a:pPr marL="114300" indent="0">
              <a:buNone/>
            </a:pPr>
            <a:endParaRPr lang="en-US" sz="3400" dirty="0">
              <a:solidFill>
                <a:schemeClr val="tx1"/>
              </a:solidFill>
            </a:endParaRPr>
          </a:p>
          <a:p>
            <a:pPr>
              <a:buFont typeface="Arial" panose="020B0604020202020204" pitchFamily="34" charset="0"/>
              <a:buChar char="•"/>
            </a:pPr>
            <a:r>
              <a:rPr lang="en-US" sz="3400" dirty="0">
                <a:solidFill>
                  <a:schemeClr val="tx1"/>
                </a:solidFill>
              </a:rPr>
              <a:t>Poison Prevention materials developed and distributed</a:t>
            </a:r>
          </a:p>
          <a:p>
            <a:pPr>
              <a:buFont typeface="Arial" panose="020B0604020202020204" pitchFamily="34" charset="0"/>
              <a:buChar char="•"/>
            </a:pPr>
            <a:endParaRPr lang="en-US" sz="2300" dirty="0">
              <a:solidFill>
                <a:schemeClr val="tx1"/>
              </a:solidFill>
            </a:endParaRPr>
          </a:p>
          <a:p>
            <a:pPr marL="596900" lvl="1" indent="0">
              <a:buNone/>
            </a:pPr>
            <a:r>
              <a:rPr lang="en-US" dirty="0">
                <a:solidFill>
                  <a:schemeClr val="tx1"/>
                </a:solidFill>
              </a:rPr>
              <a:t> </a:t>
            </a:r>
          </a:p>
        </p:txBody>
      </p:sp>
    </p:spTree>
    <p:extLst>
      <p:ext uri="{BB962C8B-B14F-4D97-AF65-F5344CB8AC3E}">
        <p14:creationId xmlns:p14="http://schemas.microsoft.com/office/powerpoint/2010/main" val="35348558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93123-39D6-E14B-AD7B-ED5317747FCA}"/>
              </a:ext>
            </a:extLst>
          </p:cNvPr>
          <p:cNvSpPr>
            <a:spLocks noGrp="1"/>
          </p:cNvSpPr>
          <p:nvPr>
            <p:ph type="title"/>
          </p:nvPr>
        </p:nvSpPr>
        <p:spPr/>
        <p:txBody>
          <a:bodyPr/>
          <a:lstStyle/>
          <a:p>
            <a:endParaRPr lang="en-US" dirty="0"/>
          </a:p>
        </p:txBody>
      </p:sp>
      <p:pic>
        <p:nvPicPr>
          <p:cNvPr id="5" name="Content Placeholder 4" descr="A screenshot of a social media post&#10;&#10;Description automatically generated">
            <a:extLst>
              <a:ext uri="{FF2B5EF4-FFF2-40B4-BE49-F238E27FC236}">
                <a16:creationId xmlns:a16="http://schemas.microsoft.com/office/drawing/2014/main" id="{2132553B-EA7A-5C4B-9D2B-97466A47A91B}"/>
              </a:ext>
            </a:extLst>
          </p:cNvPr>
          <p:cNvPicPr>
            <a:picLocks noGrp="1" noChangeAspect="1"/>
          </p:cNvPicPr>
          <p:nvPr>
            <p:ph idx="1"/>
          </p:nvPr>
        </p:nvPicPr>
        <p:blipFill>
          <a:blip r:embed="rId3"/>
          <a:stretch>
            <a:fillRect/>
          </a:stretch>
        </p:blipFill>
        <p:spPr>
          <a:xfrm>
            <a:off x="0" y="0"/>
            <a:ext cx="9144000" cy="5143500"/>
          </a:xfrm>
        </p:spPr>
      </p:pic>
    </p:spTree>
    <p:extLst>
      <p:ext uri="{BB962C8B-B14F-4D97-AF65-F5344CB8AC3E}">
        <p14:creationId xmlns:p14="http://schemas.microsoft.com/office/powerpoint/2010/main" val="7273674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255BB-7F3D-4A80-AC13-13F0AA226D38}"/>
              </a:ext>
            </a:extLst>
          </p:cNvPr>
          <p:cNvSpPr>
            <a:spLocks noGrp="1"/>
          </p:cNvSpPr>
          <p:nvPr>
            <p:ph type="title"/>
          </p:nvPr>
        </p:nvSpPr>
        <p:spPr>
          <a:xfrm>
            <a:off x="311700" y="433460"/>
            <a:ext cx="8520600" cy="733500"/>
          </a:xfrm>
        </p:spPr>
        <p:txBody>
          <a:bodyPr/>
          <a:lstStyle/>
          <a:p>
            <a:r>
              <a:rPr lang="en-US" dirty="0"/>
              <a:t>Polling questions</a:t>
            </a:r>
          </a:p>
        </p:txBody>
      </p:sp>
      <p:sp>
        <p:nvSpPr>
          <p:cNvPr id="3" name="Text Placeholder 2">
            <a:extLst>
              <a:ext uri="{FF2B5EF4-FFF2-40B4-BE49-F238E27FC236}">
                <a16:creationId xmlns:a16="http://schemas.microsoft.com/office/drawing/2014/main" id="{B0CEF6DF-1BF2-46C3-ACA6-3D27DA5077C8}"/>
              </a:ext>
            </a:extLst>
          </p:cNvPr>
          <p:cNvSpPr>
            <a:spLocks noGrp="1"/>
          </p:cNvSpPr>
          <p:nvPr>
            <p:ph type="body" idx="1"/>
          </p:nvPr>
        </p:nvSpPr>
        <p:spPr>
          <a:xfrm>
            <a:off x="311700" y="1392625"/>
            <a:ext cx="8520600" cy="3099900"/>
          </a:xfrm>
        </p:spPr>
        <p:txBody>
          <a:bodyPr/>
          <a:lstStyle/>
          <a:p>
            <a:pPr>
              <a:lnSpc>
                <a:spcPct val="200000"/>
              </a:lnSpc>
              <a:buFont typeface="+mj-lt"/>
              <a:buAutoNum type="arabicParenR"/>
            </a:pPr>
            <a:r>
              <a:rPr lang="en-US" sz="1800" dirty="0">
                <a:solidFill>
                  <a:schemeClr val="tx1"/>
                </a:solidFill>
              </a:rPr>
              <a:t>You can call the NMPDIC for help with medications? True or False?</a:t>
            </a:r>
          </a:p>
          <a:p>
            <a:pPr>
              <a:lnSpc>
                <a:spcPct val="200000"/>
              </a:lnSpc>
              <a:buFont typeface="+mj-lt"/>
              <a:buAutoNum type="arabicParenR"/>
            </a:pPr>
            <a:r>
              <a:rPr lang="en-US" sz="1800" dirty="0">
                <a:solidFill>
                  <a:schemeClr val="tx1"/>
                </a:solidFill>
              </a:rPr>
              <a:t>Pharmacists are able to reference exclusive databases and resources by calling the NMPDIC. True or False?</a:t>
            </a:r>
          </a:p>
          <a:p>
            <a:pPr>
              <a:lnSpc>
                <a:spcPct val="200000"/>
              </a:lnSpc>
              <a:buFont typeface="+mj-lt"/>
              <a:buAutoNum type="arabicParenR"/>
            </a:pPr>
            <a:r>
              <a:rPr lang="en-US" sz="1800" dirty="0">
                <a:solidFill>
                  <a:schemeClr val="tx1"/>
                </a:solidFill>
              </a:rPr>
              <a:t>The NMPDIC offers telephone services during public health emergencies, such as COVID-19. True or False?</a:t>
            </a:r>
          </a:p>
          <a:p>
            <a:pPr marL="114300" indent="0">
              <a:buNone/>
            </a:pPr>
            <a:endParaRPr lang="en-US" dirty="0"/>
          </a:p>
        </p:txBody>
      </p:sp>
    </p:spTree>
    <p:extLst>
      <p:ext uri="{BB962C8B-B14F-4D97-AF65-F5344CB8AC3E}">
        <p14:creationId xmlns:p14="http://schemas.microsoft.com/office/powerpoint/2010/main" val="34855697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032ACA-24C9-4B44-909E-CBF36CB0827A}"/>
              </a:ext>
            </a:extLst>
          </p:cNvPr>
          <p:cNvSpPr>
            <a:spLocks noGrp="1"/>
          </p:cNvSpPr>
          <p:nvPr>
            <p:ph type="title"/>
          </p:nvPr>
        </p:nvSpPr>
        <p:spPr/>
        <p:txBody>
          <a:bodyPr/>
          <a:lstStyle/>
          <a:p>
            <a:r>
              <a:rPr lang="en-US" dirty="0"/>
              <a:t>A case of Mad hatter in nm</a:t>
            </a:r>
          </a:p>
        </p:txBody>
      </p:sp>
      <p:sp>
        <p:nvSpPr>
          <p:cNvPr id="3" name="Text Placeholder 2">
            <a:extLst>
              <a:ext uri="{FF2B5EF4-FFF2-40B4-BE49-F238E27FC236}">
                <a16:creationId xmlns:a16="http://schemas.microsoft.com/office/drawing/2014/main" id="{5746310B-77F5-458D-B2F6-2AABAB055F4B}"/>
              </a:ext>
            </a:extLst>
          </p:cNvPr>
          <p:cNvSpPr>
            <a:spLocks noGrp="1"/>
          </p:cNvSpPr>
          <p:nvPr>
            <p:ph type="body" idx="1"/>
          </p:nvPr>
        </p:nvSpPr>
        <p:spPr>
          <a:xfrm>
            <a:off x="311700" y="1278325"/>
            <a:ext cx="8520600" cy="3099900"/>
          </a:xfrm>
        </p:spPr>
        <p:txBody>
          <a:bodyPr/>
          <a:lstStyle/>
          <a:p>
            <a:pPr>
              <a:buFont typeface="Arial" panose="020B0604020202020204" pitchFamily="34" charset="0"/>
              <a:buChar char="•"/>
            </a:pPr>
            <a:r>
              <a:rPr lang="en-US" altLang="en-US" sz="1800" dirty="0">
                <a:solidFill>
                  <a:schemeClr val="tx1"/>
                </a:solidFill>
              </a:rPr>
              <a:t>Toddler bites and breaks Hg thermometer</a:t>
            </a:r>
          </a:p>
          <a:p>
            <a:pPr>
              <a:buFont typeface="Arial" panose="020B0604020202020204" pitchFamily="34" charset="0"/>
              <a:buChar char="•"/>
            </a:pPr>
            <a:r>
              <a:rPr lang="en-US" altLang="en-US" sz="1800" dirty="0">
                <a:solidFill>
                  <a:schemeClr val="tx1"/>
                </a:solidFill>
              </a:rPr>
              <a:t>Hg spills down couch lining &amp; mom throws thermometer in metal trash can</a:t>
            </a:r>
          </a:p>
          <a:p>
            <a:pPr>
              <a:buFont typeface="Arial" panose="020B0604020202020204" pitchFamily="34" charset="0"/>
              <a:buChar char="•"/>
            </a:pPr>
            <a:r>
              <a:rPr lang="en-US" altLang="en-US" sz="1800" dirty="0">
                <a:solidFill>
                  <a:schemeClr val="tx1"/>
                </a:solidFill>
              </a:rPr>
              <a:t>Hospitalized for malignant hypertension-137/119, rash, profuse sweating &amp; tender hands &amp; feet</a:t>
            </a:r>
          </a:p>
          <a:p>
            <a:pPr>
              <a:buFont typeface="Arial" panose="020B0604020202020204" pitchFamily="34" charset="0"/>
              <a:buChar char="•"/>
            </a:pPr>
            <a:r>
              <a:rPr lang="en-US" altLang="en-US" sz="1800" dirty="0">
                <a:solidFill>
                  <a:schemeClr val="tx1"/>
                </a:solidFill>
              </a:rPr>
              <a:t>Child chelated </a:t>
            </a:r>
          </a:p>
          <a:p>
            <a:pPr>
              <a:buFont typeface="Arial" panose="020B0604020202020204" pitchFamily="34" charset="0"/>
              <a:buChar char="•"/>
            </a:pPr>
            <a:r>
              <a:rPr lang="en-US" altLang="en-US" sz="1800" dirty="0">
                <a:solidFill>
                  <a:schemeClr val="tx1"/>
                </a:solidFill>
              </a:rPr>
              <a:t>1 yr. later child fully recovered, normotensive &amp; off meds</a:t>
            </a:r>
          </a:p>
          <a:p>
            <a:endParaRPr lang="en-US" dirty="0"/>
          </a:p>
        </p:txBody>
      </p:sp>
      <p:pic>
        <p:nvPicPr>
          <p:cNvPr id="4" name="Picture 214" descr="C:\Documents and Settings\Mydili\My Documents\My Pictures\ACRODYNIA_HAND.jpg">
            <a:extLst>
              <a:ext uri="{FF2B5EF4-FFF2-40B4-BE49-F238E27FC236}">
                <a16:creationId xmlns:a16="http://schemas.microsoft.com/office/drawing/2014/main" id="{A181E1CF-D48F-4501-9D6F-4EB0589F14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4020" y="3551099"/>
            <a:ext cx="2225568" cy="154214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 name="Picture 213" descr="C:\Documents and Settings\Mydili\My Documents\My Pictures\ACRODYNIA_FOOT.jpg">
            <a:extLst>
              <a:ext uri="{FF2B5EF4-FFF2-40B4-BE49-F238E27FC236}">
                <a16:creationId xmlns:a16="http://schemas.microsoft.com/office/drawing/2014/main" id="{6B103951-6F13-480B-972D-4DCEBAEE1DE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37900" y="3551099"/>
            <a:ext cx="2207364" cy="159240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2040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2171700" y="228600"/>
            <a:ext cx="5829300" cy="857250"/>
          </a:xfrm>
        </p:spPr>
        <p:txBody>
          <a:bodyPr/>
          <a:lstStyle/>
          <a:p>
            <a:endParaRPr lang="en-US" dirty="0">
              <a:solidFill>
                <a:srgbClr val="000000"/>
              </a:solidFill>
            </a:endParaRPr>
          </a:p>
        </p:txBody>
      </p:sp>
      <p:graphicFrame>
        <p:nvGraphicFramePr>
          <p:cNvPr id="5" name="Object 3"/>
          <p:cNvGraphicFramePr>
            <a:graphicFrameLocks noChangeAspect="1"/>
          </p:cNvGraphicFramePr>
          <p:nvPr>
            <p:extLst>
              <p:ext uri="{D42A27DB-BD31-4B8C-83A1-F6EECF244321}">
                <p14:modId xmlns:p14="http://schemas.microsoft.com/office/powerpoint/2010/main" val="2931226125"/>
              </p:ext>
            </p:extLst>
          </p:nvPr>
        </p:nvGraphicFramePr>
        <p:xfrm>
          <a:off x="0" y="0"/>
          <a:ext cx="9144000" cy="5143500"/>
        </p:xfrm>
        <a:graphic>
          <a:graphicData uri="http://schemas.openxmlformats.org/presentationml/2006/ole">
            <mc:AlternateContent xmlns:mc="http://schemas.openxmlformats.org/markup-compatibility/2006">
              <mc:Choice xmlns:v="urn:schemas-microsoft-com:vml" Requires="v">
                <p:oleObj name="Bitmap Image" r:id="rId3" imgW="3878916" imgH="1470476" progId="Paint.Picture">
                  <p:embed/>
                </p:oleObj>
              </mc:Choice>
              <mc:Fallback>
                <p:oleObj name="Bitmap Image" r:id="rId3" imgW="3878916" imgH="1470476" progId="Paint.Picture">
                  <p:embed/>
                  <p:pic>
                    <p:nvPicPr>
                      <p:cNvPr id="5" name="Object 3"/>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39596236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4">
            <a:extLst>
              <a:ext uri="{FF2B5EF4-FFF2-40B4-BE49-F238E27FC236}">
                <a16:creationId xmlns:a16="http://schemas.microsoft.com/office/drawing/2014/main" id="{7F8407C2-49C7-418B-AD42-97FF0034DC53}"/>
              </a:ext>
            </a:extLst>
          </p:cNvPr>
          <p:cNvGraphicFramePr>
            <a:graphicFrameLocks noChangeAspect="1"/>
          </p:cNvGraphicFramePr>
          <p:nvPr>
            <p:extLst>
              <p:ext uri="{D42A27DB-BD31-4B8C-83A1-F6EECF244321}">
                <p14:modId xmlns:p14="http://schemas.microsoft.com/office/powerpoint/2010/main" val="430877384"/>
              </p:ext>
            </p:extLst>
          </p:nvPr>
        </p:nvGraphicFramePr>
        <p:xfrm>
          <a:off x="0" y="0"/>
          <a:ext cx="9265920" cy="5143500"/>
        </p:xfrm>
        <a:graphic>
          <a:graphicData uri="http://schemas.openxmlformats.org/presentationml/2006/ole">
            <mc:AlternateContent xmlns:mc="http://schemas.openxmlformats.org/markup-compatibility/2006">
              <mc:Choice xmlns:v="urn:schemas-microsoft-com:vml" Requires="v">
                <p:oleObj name="Bitmap Image" r:id="rId2" imgW="3795089" imgH="2049958" progId="Paint.Picture">
                  <p:embed/>
                </p:oleObj>
              </mc:Choice>
              <mc:Fallback>
                <p:oleObj name="Bitmap Image" r:id="rId2" imgW="3795089" imgH="2049958" progId="Paint.Picture">
                  <p:embed/>
                  <p:pic>
                    <p:nvPicPr>
                      <p:cNvPr id="3" name="Object 4"/>
                      <p:cNvPicPr>
                        <a:picLocks noGrp="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265920" cy="5143500"/>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19427914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3FED1C-5F0F-4CB0-836D-A4C47099188D}"/>
              </a:ext>
            </a:extLst>
          </p:cNvPr>
          <p:cNvSpPr>
            <a:spLocks noGrp="1"/>
          </p:cNvSpPr>
          <p:nvPr>
            <p:ph type="title"/>
          </p:nvPr>
        </p:nvSpPr>
        <p:spPr>
          <a:xfrm>
            <a:off x="311700" y="395360"/>
            <a:ext cx="8520600" cy="733500"/>
          </a:xfrm>
        </p:spPr>
        <p:txBody>
          <a:bodyPr/>
          <a:lstStyle/>
          <a:p>
            <a:r>
              <a:rPr lang="en-US" dirty="0"/>
              <a:t>Nmpdic Functions</a:t>
            </a:r>
          </a:p>
        </p:txBody>
      </p:sp>
      <p:sp>
        <p:nvSpPr>
          <p:cNvPr id="3" name="Text Placeholder 2">
            <a:extLst>
              <a:ext uri="{FF2B5EF4-FFF2-40B4-BE49-F238E27FC236}">
                <a16:creationId xmlns:a16="http://schemas.microsoft.com/office/drawing/2014/main" id="{0EDB0C7F-4918-40C7-9030-6B380A1BC559}"/>
              </a:ext>
            </a:extLst>
          </p:cNvPr>
          <p:cNvSpPr>
            <a:spLocks noGrp="1"/>
          </p:cNvSpPr>
          <p:nvPr>
            <p:ph type="body" idx="1"/>
          </p:nvPr>
        </p:nvSpPr>
        <p:spPr>
          <a:xfrm>
            <a:off x="311700" y="1468824"/>
            <a:ext cx="8520600" cy="3392735"/>
          </a:xfrm>
        </p:spPr>
        <p:txBody>
          <a:bodyPr/>
          <a:lstStyle/>
          <a:p>
            <a:pPr marL="342900">
              <a:lnSpc>
                <a:spcPct val="80000"/>
              </a:lnSpc>
              <a:buFont typeface="Arial" panose="020B0604020202020204" pitchFamily="34" charset="0"/>
              <a:buChar char="•"/>
            </a:pPr>
            <a:r>
              <a:rPr lang="en-US" altLang="en-US" sz="1800" dirty="0">
                <a:solidFill>
                  <a:schemeClr val="tx1"/>
                </a:solidFill>
              </a:rPr>
              <a:t>Where to find a Lumex</a:t>
            </a:r>
          </a:p>
          <a:p>
            <a:pPr marL="342900">
              <a:lnSpc>
                <a:spcPct val="80000"/>
              </a:lnSpc>
              <a:buFont typeface="Arial" panose="020B0604020202020204" pitchFamily="34" charset="0"/>
              <a:buChar char="•"/>
            </a:pPr>
            <a:r>
              <a:rPr lang="en-US" altLang="en-US" sz="1800" dirty="0">
                <a:solidFill>
                  <a:schemeClr val="tx1"/>
                </a:solidFill>
              </a:rPr>
              <a:t>Health department numbers</a:t>
            </a:r>
          </a:p>
          <a:p>
            <a:pPr marL="342900">
              <a:lnSpc>
                <a:spcPct val="80000"/>
              </a:lnSpc>
              <a:buFont typeface="Arial" panose="020B0604020202020204" pitchFamily="34" charset="0"/>
              <a:buChar char="•"/>
            </a:pPr>
            <a:r>
              <a:rPr lang="en-US" altLang="en-US" sz="1800" dirty="0">
                <a:solidFill>
                  <a:schemeClr val="tx1"/>
                </a:solidFill>
              </a:rPr>
              <a:t>Mercury action levels</a:t>
            </a:r>
          </a:p>
          <a:p>
            <a:pPr marL="342900">
              <a:lnSpc>
                <a:spcPct val="80000"/>
              </a:lnSpc>
              <a:buFont typeface="Arial" panose="020B0604020202020204" pitchFamily="34" charset="0"/>
              <a:buChar char="•"/>
            </a:pPr>
            <a:r>
              <a:rPr lang="en-US" altLang="en-US" sz="1800" dirty="0">
                <a:solidFill>
                  <a:schemeClr val="tx1"/>
                </a:solidFill>
              </a:rPr>
              <a:t>Mercury cleanup contractors info</a:t>
            </a:r>
          </a:p>
          <a:p>
            <a:pPr marL="342900">
              <a:lnSpc>
                <a:spcPct val="80000"/>
              </a:lnSpc>
              <a:buFont typeface="Arial" panose="020B0604020202020204" pitchFamily="34" charset="0"/>
              <a:buChar char="•"/>
            </a:pPr>
            <a:r>
              <a:rPr lang="en-US" altLang="en-US" sz="1800" dirty="0">
                <a:solidFill>
                  <a:schemeClr val="tx1"/>
                </a:solidFill>
              </a:rPr>
              <a:t>CFLs and Hg</a:t>
            </a:r>
          </a:p>
          <a:p>
            <a:pPr marL="342900">
              <a:lnSpc>
                <a:spcPct val="80000"/>
              </a:lnSpc>
              <a:buFont typeface="Arial" panose="020B0604020202020204" pitchFamily="34" charset="0"/>
              <a:buChar char="•"/>
            </a:pPr>
            <a:r>
              <a:rPr lang="en-US" altLang="en-US" sz="1800" dirty="0">
                <a:solidFill>
                  <a:schemeClr val="tx1"/>
                </a:solidFill>
              </a:rPr>
              <a:t>How to clean up a Hg spill at home</a:t>
            </a:r>
          </a:p>
          <a:p>
            <a:pPr marL="342900">
              <a:lnSpc>
                <a:spcPct val="80000"/>
              </a:lnSpc>
              <a:buFont typeface="Arial" panose="020B0604020202020204" pitchFamily="34" charset="0"/>
              <a:buChar char="•"/>
            </a:pPr>
            <a:r>
              <a:rPr lang="en-US" altLang="en-US" sz="1800" dirty="0">
                <a:solidFill>
                  <a:schemeClr val="tx1"/>
                </a:solidFill>
              </a:rPr>
              <a:t>Disposal of Hg</a:t>
            </a:r>
          </a:p>
          <a:p>
            <a:pPr marL="342900">
              <a:lnSpc>
                <a:spcPct val="80000"/>
              </a:lnSpc>
              <a:buFont typeface="Arial" panose="020B0604020202020204" pitchFamily="34" charset="0"/>
              <a:buChar char="•"/>
            </a:pPr>
            <a:r>
              <a:rPr lang="en-US" altLang="en-US" sz="1800" dirty="0">
                <a:solidFill>
                  <a:schemeClr val="tx1"/>
                </a:solidFill>
              </a:rPr>
              <a:t>Mercury workshops and Lumex training</a:t>
            </a:r>
          </a:p>
          <a:p>
            <a:pPr marL="342900">
              <a:lnSpc>
                <a:spcPct val="80000"/>
              </a:lnSpc>
              <a:buFont typeface="Arial" panose="020B0604020202020204" pitchFamily="34" charset="0"/>
              <a:buChar char="•"/>
            </a:pPr>
            <a:r>
              <a:rPr lang="en-US" altLang="en-US" sz="1800" dirty="0">
                <a:solidFill>
                  <a:schemeClr val="tx1"/>
                </a:solidFill>
              </a:rPr>
              <a:t>Bio monitoring</a:t>
            </a:r>
          </a:p>
          <a:p>
            <a:pPr marL="342900">
              <a:lnSpc>
                <a:spcPct val="80000"/>
              </a:lnSpc>
              <a:buFont typeface="Arial" panose="020B0604020202020204" pitchFamily="34" charset="0"/>
              <a:buChar char="•"/>
            </a:pPr>
            <a:r>
              <a:rPr lang="en-US" altLang="en-US" sz="1800" dirty="0">
                <a:solidFill>
                  <a:schemeClr val="tx1"/>
                </a:solidFill>
              </a:rPr>
              <a:t>Treatment guidelines</a:t>
            </a:r>
            <a:endParaRPr lang="en-US" sz="1800" dirty="0">
              <a:solidFill>
                <a:schemeClr val="tx1"/>
              </a:solidFill>
            </a:endParaRPr>
          </a:p>
        </p:txBody>
      </p:sp>
    </p:spTree>
    <p:extLst>
      <p:ext uri="{BB962C8B-B14F-4D97-AF65-F5344CB8AC3E}">
        <p14:creationId xmlns:p14="http://schemas.microsoft.com/office/powerpoint/2010/main" val="14950831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7E3A0B73-963A-49E7-AEDF-4EAD75188C99}"/>
              </a:ext>
            </a:extLst>
          </p:cNvPr>
          <p:cNvSpPr>
            <a:spLocks noGrp="1"/>
          </p:cNvSpPr>
          <p:nvPr>
            <p:ph idx="1"/>
          </p:nvPr>
        </p:nvSpPr>
        <p:spPr/>
        <p:txBody>
          <a:bodyPr/>
          <a:lstStyle/>
          <a:p>
            <a:endParaRPr lang="en-US" dirty="0"/>
          </a:p>
        </p:txBody>
      </p:sp>
      <p:sp>
        <p:nvSpPr>
          <p:cNvPr id="9" name="Text Placeholder 8">
            <a:extLst>
              <a:ext uri="{FF2B5EF4-FFF2-40B4-BE49-F238E27FC236}">
                <a16:creationId xmlns:a16="http://schemas.microsoft.com/office/drawing/2014/main" id="{78D06051-2F66-4A32-9FFD-D7D0CC1B03C6}"/>
              </a:ext>
            </a:extLst>
          </p:cNvPr>
          <p:cNvSpPr>
            <a:spLocks noGrp="1"/>
          </p:cNvSpPr>
          <p:nvPr>
            <p:ph type="body" sz="half" idx="2"/>
          </p:nvPr>
        </p:nvSpPr>
        <p:spPr>
          <a:xfrm>
            <a:off x="6941819" y="491490"/>
            <a:ext cx="1983819" cy="1794510"/>
          </a:xfrm>
        </p:spPr>
        <p:txBody>
          <a:bodyPr>
            <a:normAutofit/>
          </a:bodyPr>
          <a:lstStyle/>
          <a:p>
            <a:pPr algn="ctr"/>
            <a:r>
              <a:rPr lang="en-US" sz="3600" dirty="0">
                <a:solidFill>
                  <a:schemeClr val="tx1"/>
                </a:solidFill>
              </a:rPr>
              <a:t>ANIMAS RIVER SPILL</a:t>
            </a:r>
          </a:p>
        </p:txBody>
      </p:sp>
      <p:pic>
        <p:nvPicPr>
          <p:cNvPr id="4" name="Picture 2" descr="PHOTO: Travis Sells, of Farmington, N.M., looks at the orange sludge from a mine spill upstream flowing past Berg Park in Farmington, Aug. 8, 2015. ">
            <a:extLst>
              <a:ext uri="{FF2B5EF4-FFF2-40B4-BE49-F238E27FC236}">
                <a16:creationId xmlns:a16="http://schemas.microsoft.com/office/drawing/2014/main" id="{CE7FE53D-E39D-4CA7-B5ED-5D0661DEBB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71322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19363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BFD175-918A-4E1D-B7AB-89F28BB58F57}"/>
              </a:ext>
            </a:extLst>
          </p:cNvPr>
          <p:cNvSpPr>
            <a:spLocks noGrp="1"/>
          </p:cNvSpPr>
          <p:nvPr>
            <p:ph type="title"/>
          </p:nvPr>
        </p:nvSpPr>
        <p:spPr>
          <a:xfrm>
            <a:off x="311700" y="390905"/>
            <a:ext cx="8520600" cy="733500"/>
          </a:xfrm>
        </p:spPr>
        <p:txBody>
          <a:bodyPr/>
          <a:lstStyle/>
          <a:p>
            <a:r>
              <a:rPr lang="en-US" dirty="0"/>
              <a:t>Animas river spill </a:t>
            </a:r>
          </a:p>
        </p:txBody>
      </p:sp>
      <p:sp>
        <p:nvSpPr>
          <p:cNvPr id="3" name="Text Placeholder 2">
            <a:extLst>
              <a:ext uri="{FF2B5EF4-FFF2-40B4-BE49-F238E27FC236}">
                <a16:creationId xmlns:a16="http://schemas.microsoft.com/office/drawing/2014/main" id="{E61BE2CE-12FD-4191-BB13-1F7ECB71A479}"/>
              </a:ext>
            </a:extLst>
          </p:cNvPr>
          <p:cNvSpPr>
            <a:spLocks noGrp="1"/>
          </p:cNvSpPr>
          <p:nvPr>
            <p:ph type="body" idx="1"/>
          </p:nvPr>
        </p:nvSpPr>
        <p:spPr>
          <a:xfrm>
            <a:off x="-259080" y="1339285"/>
            <a:ext cx="8580840" cy="3099900"/>
          </a:xfrm>
        </p:spPr>
        <p:txBody>
          <a:bodyPr/>
          <a:lstStyle/>
          <a:p>
            <a:pPr lvl="1">
              <a:buFont typeface="Arial" panose="020B0604020202020204" pitchFamily="34" charset="0"/>
              <a:buChar char="•"/>
            </a:pPr>
            <a:r>
              <a:rPr lang="en-US" sz="1800" dirty="0">
                <a:solidFill>
                  <a:schemeClr val="tx1"/>
                </a:solidFill>
              </a:rPr>
              <a:t>Animas River reported to be discolored (orange) after mine spill</a:t>
            </a:r>
          </a:p>
          <a:p>
            <a:pPr lvl="1">
              <a:buFont typeface="Arial" panose="020B0604020202020204" pitchFamily="34" charset="0"/>
              <a:buChar char="•"/>
            </a:pPr>
            <a:r>
              <a:rPr lang="en-US" sz="1800" dirty="0">
                <a:solidFill>
                  <a:schemeClr val="tx1"/>
                </a:solidFill>
              </a:rPr>
              <a:t>Samples presented with mass amounts of arsenic, lead and cadmium </a:t>
            </a:r>
          </a:p>
          <a:p>
            <a:pPr lvl="1">
              <a:buFont typeface="Arial" panose="020B0604020202020204" pitchFamily="34" charset="0"/>
              <a:buChar char="•"/>
            </a:pPr>
            <a:r>
              <a:rPr lang="en-US" sz="1800" dirty="0">
                <a:solidFill>
                  <a:schemeClr val="tx1"/>
                </a:solidFill>
              </a:rPr>
              <a:t>NMPDIC worked with San Juan HD, NM DOH &amp; the USEPA to mitigate issue</a:t>
            </a:r>
          </a:p>
          <a:p>
            <a:pPr lvl="1">
              <a:buFont typeface="Arial" panose="020B0604020202020204" pitchFamily="34" charset="0"/>
              <a:buChar char="•"/>
            </a:pPr>
            <a:r>
              <a:rPr lang="en-US" sz="1800" dirty="0">
                <a:solidFill>
                  <a:schemeClr val="tx1"/>
                </a:solidFill>
              </a:rPr>
              <a:t>NMPDIC advised public to avoid orange colored areas and offered treatment guidance</a:t>
            </a:r>
          </a:p>
          <a:p>
            <a:endParaRPr lang="en-US" dirty="0"/>
          </a:p>
        </p:txBody>
      </p:sp>
    </p:spTree>
    <p:extLst>
      <p:ext uri="{BB962C8B-B14F-4D97-AF65-F5344CB8AC3E}">
        <p14:creationId xmlns:p14="http://schemas.microsoft.com/office/powerpoint/2010/main" val="13844212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3A867-82C3-4408-816E-9A7FA454763B}"/>
              </a:ext>
            </a:extLst>
          </p:cNvPr>
          <p:cNvSpPr>
            <a:spLocks noGrp="1"/>
          </p:cNvSpPr>
          <p:nvPr>
            <p:ph type="title"/>
          </p:nvPr>
        </p:nvSpPr>
        <p:spPr>
          <a:xfrm>
            <a:off x="311700" y="582395"/>
            <a:ext cx="8520600" cy="733500"/>
          </a:xfrm>
        </p:spPr>
        <p:txBody>
          <a:bodyPr/>
          <a:lstStyle/>
          <a:p>
            <a:r>
              <a:rPr lang="en-US" dirty="0"/>
              <a:t>NMPDIC:  A resource for fellow pharmacists</a:t>
            </a:r>
          </a:p>
        </p:txBody>
      </p:sp>
      <p:sp>
        <p:nvSpPr>
          <p:cNvPr id="3" name="Text Placeholder 2">
            <a:extLst>
              <a:ext uri="{FF2B5EF4-FFF2-40B4-BE49-F238E27FC236}">
                <a16:creationId xmlns:a16="http://schemas.microsoft.com/office/drawing/2014/main" id="{1EE760BD-28D6-4E44-944B-A149B4723904}"/>
              </a:ext>
            </a:extLst>
          </p:cNvPr>
          <p:cNvSpPr>
            <a:spLocks noGrp="1"/>
          </p:cNvSpPr>
          <p:nvPr>
            <p:ph type="body" idx="1"/>
          </p:nvPr>
        </p:nvSpPr>
        <p:spPr>
          <a:xfrm>
            <a:off x="311700" y="1529785"/>
            <a:ext cx="5296620" cy="3099900"/>
          </a:xfrm>
        </p:spPr>
        <p:txBody>
          <a:bodyPr/>
          <a:lstStyle/>
          <a:p>
            <a:pPr>
              <a:buFont typeface="Arial" panose="020B0604020202020204" pitchFamily="34" charset="0"/>
              <a:buChar char="•"/>
            </a:pPr>
            <a:r>
              <a:rPr lang="en-US" sz="1800" dirty="0">
                <a:solidFill>
                  <a:schemeClr val="tx1"/>
                </a:solidFill>
              </a:rPr>
              <a:t>Access to expensive and exclusive resources</a:t>
            </a:r>
          </a:p>
          <a:p>
            <a:pPr lvl="1">
              <a:buFont typeface="Arial" panose="020B0604020202020204" pitchFamily="34" charset="0"/>
              <a:buChar char="•"/>
            </a:pPr>
            <a:r>
              <a:rPr lang="en-US" altLang="en-US" sz="1650" dirty="0">
                <a:solidFill>
                  <a:schemeClr val="tx1"/>
                </a:solidFill>
              </a:rPr>
              <a:t>MSDS, Natural products, Veterinary, Pesticide, Clinical Pharmacology/ToxEd, Micromedex, and more</a:t>
            </a:r>
          </a:p>
          <a:p>
            <a:pPr>
              <a:buFont typeface="Arial" panose="020B0604020202020204" pitchFamily="34" charset="0"/>
              <a:buChar char="•"/>
            </a:pPr>
            <a:endParaRPr lang="en-US" sz="1800" dirty="0">
              <a:solidFill>
                <a:schemeClr val="tx1"/>
              </a:solidFill>
            </a:endParaRPr>
          </a:p>
          <a:p>
            <a:pPr>
              <a:buFont typeface="Arial" panose="020B0604020202020204" pitchFamily="34" charset="0"/>
              <a:buChar char="•"/>
            </a:pPr>
            <a:r>
              <a:rPr lang="en-US" sz="1800" dirty="0">
                <a:solidFill>
                  <a:schemeClr val="tx1"/>
                </a:solidFill>
              </a:rPr>
              <a:t>Drug Information Line</a:t>
            </a:r>
          </a:p>
          <a:p>
            <a:pPr lvl="1">
              <a:buFont typeface="Arial" panose="020B0604020202020204" pitchFamily="34" charset="0"/>
              <a:buChar char="•"/>
            </a:pPr>
            <a:r>
              <a:rPr lang="en-US" sz="1650" dirty="0">
                <a:solidFill>
                  <a:schemeClr val="tx1"/>
                </a:solidFill>
              </a:rPr>
              <a:t>Feel free to refer patients – high-volume hours and after hours </a:t>
            </a:r>
          </a:p>
        </p:txBody>
      </p:sp>
    </p:spTree>
    <p:extLst>
      <p:ext uri="{BB962C8B-B14F-4D97-AF65-F5344CB8AC3E}">
        <p14:creationId xmlns:p14="http://schemas.microsoft.com/office/powerpoint/2010/main" val="30190770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92530D-E843-400C-9CE8-21425A19886D}"/>
              </a:ext>
            </a:extLst>
          </p:cNvPr>
          <p:cNvSpPr>
            <a:spLocks noGrp="1"/>
          </p:cNvSpPr>
          <p:nvPr>
            <p:ph type="title"/>
          </p:nvPr>
        </p:nvSpPr>
        <p:spPr>
          <a:xfrm>
            <a:off x="311700" y="265820"/>
            <a:ext cx="8520600" cy="733500"/>
          </a:xfrm>
        </p:spPr>
        <p:txBody>
          <a:bodyPr/>
          <a:lstStyle/>
          <a:p>
            <a:r>
              <a:rPr lang="en-US" dirty="0"/>
              <a:t>Educational programs</a:t>
            </a:r>
          </a:p>
        </p:txBody>
      </p:sp>
      <p:sp>
        <p:nvSpPr>
          <p:cNvPr id="3" name="Text Placeholder 2">
            <a:extLst>
              <a:ext uri="{FF2B5EF4-FFF2-40B4-BE49-F238E27FC236}">
                <a16:creationId xmlns:a16="http://schemas.microsoft.com/office/drawing/2014/main" id="{C7FF6619-C85D-47F8-81EA-AC5A733D7925}"/>
              </a:ext>
            </a:extLst>
          </p:cNvPr>
          <p:cNvSpPr>
            <a:spLocks noGrp="1"/>
          </p:cNvSpPr>
          <p:nvPr>
            <p:ph type="body" idx="1"/>
          </p:nvPr>
        </p:nvSpPr>
        <p:spPr>
          <a:xfrm>
            <a:off x="311700" y="1156404"/>
            <a:ext cx="8520600" cy="3933756"/>
          </a:xfrm>
        </p:spPr>
        <p:txBody>
          <a:bodyPr/>
          <a:lstStyle/>
          <a:p>
            <a:pPr>
              <a:buFont typeface="Arial" panose="020B0604020202020204" pitchFamily="34" charset="0"/>
              <a:buChar char="•"/>
            </a:pPr>
            <a:r>
              <a:rPr lang="en-US" sz="1800" dirty="0">
                <a:solidFill>
                  <a:schemeClr val="tx1"/>
                </a:solidFill>
              </a:rPr>
              <a:t>Professional</a:t>
            </a:r>
          </a:p>
          <a:p>
            <a:pPr lvl="1">
              <a:buFont typeface="Arial" panose="020B0604020202020204" pitchFamily="34" charset="0"/>
              <a:buChar char="•"/>
            </a:pPr>
            <a:r>
              <a:rPr lang="en-US" sz="1650" dirty="0">
                <a:solidFill>
                  <a:schemeClr val="tx1"/>
                </a:solidFill>
              </a:rPr>
              <a:t>Specialty areas include natural &amp; herbal medicine toxicity, envenomations and opioid &amp; emerging substances of abuse</a:t>
            </a:r>
          </a:p>
          <a:p>
            <a:pPr>
              <a:buFont typeface="Arial" panose="020B0604020202020204" pitchFamily="34" charset="0"/>
              <a:buChar char="•"/>
            </a:pPr>
            <a:endParaRPr lang="en-US" sz="1650" dirty="0">
              <a:solidFill>
                <a:schemeClr val="tx1"/>
              </a:solidFill>
            </a:endParaRPr>
          </a:p>
          <a:p>
            <a:pPr>
              <a:buFont typeface="Arial" panose="020B0604020202020204" pitchFamily="34" charset="0"/>
              <a:buChar char="•"/>
            </a:pPr>
            <a:r>
              <a:rPr lang="en-US" sz="1800" dirty="0">
                <a:solidFill>
                  <a:schemeClr val="tx1"/>
                </a:solidFill>
              </a:rPr>
              <a:t>Poison Prevention</a:t>
            </a:r>
          </a:p>
          <a:p>
            <a:pPr lvl="1">
              <a:buFont typeface="Arial" panose="020B0604020202020204" pitchFamily="34" charset="0"/>
              <a:buChar char="•"/>
            </a:pPr>
            <a:r>
              <a:rPr lang="en-US" sz="1650" dirty="0">
                <a:solidFill>
                  <a:schemeClr val="tx1"/>
                </a:solidFill>
              </a:rPr>
              <a:t>https://nmpoisoncenter.unm.edu/education/pub-ed/lesson_plans/index.html#Lesson Plans </a:t>
            </a:r>
          </a:p>
          <a:p>
            <a:pPr marL="114300" indent="0">
              <a:buNone/>
            </a:pPr>
            <a:endParaRPr lang="en-US" sz="1800" dirty="0">
              <a:solidFill>
                <a:schemeClr val="tx1"/>
              </a:solidFill>
            </a:endParaRPr>
          </a:p>
          <a:p>
            <a:pPr>
              <a:buFont typeface="Arial" panose="020B0604020202020204" pitchFamily="34" charset="0"/>
              <a:buChar char="•"/>
            </a:pPr>
            <a:r>
              <a:rPr lang="en-US" sz="1800" dirty="0">
                <a:solidFill>
                  <a:schemeClr val="tx1"/>
                </a:solidFill>
              </a:rPr>
              <a:t>Students</a:t>
            </a:r>
          </a:p>
          <a:p>
            <a:pPr lvl="1">
              <a:buFont typeface="Arial" panose="020B0604020202020204" pitchFamily="34" charset="0"/>
              <a:buChar char="•"/>
            </a:pPr>
            <a:r>
              <a:rPr lang="en-US" sz="1650" dirty="0">
                <a:solidFill>
                  <a:schemeClr val="tx1"/>
                </a:solidFill>
              </a:rPr>
              <a:t>Pharmacy informatics and research course</a:t>
            </a:r>
          </a:p>
          <a:p>
            <a:pPr lvl="1">
              <a:buFont typeface="Arial" panose="020B0604020202020204" pitchFamily="34" charset="0"/>
              <a:buChar char="•"/>
            </a:pPr>
            <a:r>
              <a:rPr lang="en-US" sz="1650" dirty="0">
                <a:solidFill>
                  <a:schemeClr val="tx1"/>
                </a:solidFill>
              </a:rPr>
              <a:t>Drug Information and ER Resident clerkships</a:t>
            </a:r>
          </a:p>
          <a:p>
            <a:pPr lvl="1">
              <a:buFont typeface="Arial" panose="020B0604020202020204" pitchFamily="34" charset="0"/>
              <a:buChar char="•"/>
            </a:pPr>
            <a:endParaRPr lang="en-US" sz="1650" dirty="0">
              <a:solidFill>
                <a:schemeClr val="tx1"/>
              </a:solidFill>
            </a:endParaRPr>
          </a:p>
        </p:txBody>
      </p:sp>
    </p:spTree>
    <p:extLst>
      <p:ext uri="{BB962C8B-B14F-4D97-AF65-F5344CB8AC3E}">
        <p14:creationId xmlns:p14="http://schemas.microsoft.com/office/powerpoint/2010/main" val="41134330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8EA84-E09D-4094-9E3C-173FAA4418B5}"/>
              </a:ext>
            </a:extLst>
          </p:cNvPr>
          <p:cNvSpPr>
            <a:spLocks noGrp="1"/>
          </p:cNvSpPr>
          <p:nvPr>
            <p:ph type="title"/>
          </p:nvPr>
        </p:nvSpPr>
        <p:spPr>
          <a:xfrm>
            <a:off x="311700" y="441080"/>
            <a:ext cx="8520600" cy="733500"/>
          </a:xfrm>
        </p:spPr>
        <p:txBody>
          <a:bodyPr/>
          <a:lstStyle/>
          <a:p>
            <a:pPr algn="ctr"/>
            <a:r>
              <a:rPr lang="en-US" dirty="0"/>
              <a:t>Contact information</a:t>
            </a:r>
          </a:p>
        </p:txBody>
      </p:sp>
      <p:sp>
        <p:nvSpPr>
          <p:cNvPr id="3" name="Text Placeholder 2">
            <a:extLst>
              <a:ext uri="{FF2B5EF4-FFF2-40B4-BE49-F238E27FC236}">
                <a16:creationId xmlns:a16="http://schemas.microsoft.com/office/drawing/2014/main" id="{896A98F7-AF40-4873-89B3-E5109EE4A0EA}"/>
              </a:ext>
            </a:extLst>
          </p:cNvPr>
          <p:cNvSpPr>
            <a:spLocks noGrp="1"/>
          </p:cNvSpPr>
          <p:nvPr>
            <p:ph type="body" idx="1"/>
          </p:nvPr>
        </p:nvSpPr>
        <p:spPr/>
        <p:txBody>
          <a:bodyPr/>
          <a:lstStyle/>
          <a:p>
            <a:pPr marL="114300" indent="0" algn="ctr">
              <a:buNone/>
            </a:pPr>
            <a:r>
              <a:rPr lang="en-US" sz="1800" dirty="0">
                <a:solidFill>
                  <a:schemeClr val="tx1"/>
                </a:solidFill>
              </a:rPr>
              <a:t>Jacqueline Kakos, MS</a:t>
            </a:r>
          </a:p>
          <a:p>
            <a:pPr marL="114300" indent="0" algn="ctr">
              <a:buNone/>
            </a:pPr>
            <a:endParaRPr lang="en-US" sz="1800" dirty="0">
              <a:solidFill>
                <a:schemeClr val="tx1"/>
              </a:solidFill>
            </a:endParaRPr>
          </a:p>
          <a:p>
            <a:pPr marL="114300" indent="0" algn="ctr">
              <a:buNone/>
            </a:pPr>
            <a:r>
              <a:rPr lang="en-US" sz="1800" dirty="0">
                <a:solidFill>
                  <a:schemeClr val="tx1"/>
                </a:solidFill>
              </a:rPr>
              <a:t>New Mexico Poison and Drug Information Center</a:t>
            </a:r>
          </a:p>
          <a:p>
            <a:pPr marL="114300" indent="0" algn="ctr">
              <a:buNone/>
            </a:pPr>
            <a:endParaRPr lang="en-US" sz="1800" dirty="0">
              <a:solidFill>
                <a:schemeClr val="tx1"/>
              </a:solidFill>
            </a:endParaRPr>
          </a:p>
          <a:p>
            <a:pPr marL="114300" indent="0" algn="ctr">
              <a:buNone/>
            </a:pPr>
            <a:r>
              <a:rPr lang="en-US" sz="1800" dirty="0">
                <a:solidFill>
                  <a:schemeClr val="tx1"/>
                </a:solidFill>
              </a:rPr>
              <a:t>505-272-1364</a:t>
            </a:r>
          </a:p>
          <a:p>
            <a:pPr marL="114300" indent="0" algn="ctr">
              <a:buNone/>
            </a:pPr>
            <a:endParaRPr lang="en-US" sz="1800" dirty="0">
              <a:solidFill>
                <a:schemeClr val="tx1"/>
              </a:solidFill>
            </a:endParaRPr>
          </a:p>
          <a:p>
            <a:pPr marL="114300" indent="0" algn="ctr">
              <a:buNone/>
            </a:pPr>
            <a:r>
              <a:rPr lang="en-US" sz="1800" dirty="0">
                <a:solidFill>
                  <a:schemeClr val="tx1"/>
                </a:solidFill>
                <a:hlinkClick r:id="rId2">
                  <a:extLst>
                    <a:ext uri="{A12FA001-AC4F-418D-AE19-62706E023703}">
                      <ahyp:hlinkClr xmlns:ahyp="http://schemas.microsoft.com/office/drawing/2018/hyperlinkcolor" val="tx"/>
                    </a:ext>
                  </a:extLst>
                </a:hlinkClick>
              </a:rPr>
              <a:t>jkakos@salud.unm.edu</a:t>
            </a:r>
            <a:endParaRPr lang="en-US" sz="1800" dirty="0">
              <a:solidFill>
                <a:schemeClr val="tx1"/>
              </a:solidFill>
            </a:endParaRPr>
          </a:p>
          <a:p>
            <a:pPr marL="114300" indent="0" algn="ctr">
              <a:buNone/>
            </a:pPr>
            <a:endParaRPr lang="en-US" sz="1800" dirty="0">
              <a:solidFill>
                <a:schemeClr val="tx1"/>
              </a:solidFill>
            </a:endParaRPr>
          </a:p>
          <a:p>
            <a:pPr marL="114300" indent="0" algn="ctr">
              <a:buNone/>
            </a:pPr>
            <a:r>
              <a:rPr lang="en-US" sz="1800" dirty="0">
                <a:solidFill>
                  <a:schemeClr val="tx1"/>
                </a:solidFill>
                <a:hlinkClick r:id="rId3">
                  <a:extLst>
                    <a:ext uri="{A12FA001-AC4F-418D-AE19-62706E023703}">
                      <ahyp:hlinkClr xmlns:ahyp="http://schemas.microsoft.com/office/drawing/2018/hyperlinkcolor" val="tx"/>
                    </a:ext>
                  </a:extLst>
                </a:hlinkClick>
              </a:rPr>
              <a:t>https://nmpoisoncenter.unm.edu</a:t>
            </a:r>
            <a:r>
              <a:rPr lang="en-US" sz="1800" dirty="0">
                <a:solidFill>
                  <a:schemeClr val="tx1"/>
                </a:solidFill>
              </a:rPr>
              <a:t> </a:t>
            </a:r>
          </a:p>
          <a:p>
            <a:pPr marL="114300" indent="0" algn="ctr">
              <a:buNone/>
            </a:pPr>
            <a:endParaRPr lang="en-US" sz="1800" dirty="0">
              <a:solidFill>
                <a:schemeClr val="tx1"/>
              </a:solidFill>
            </a:endParaRPr>
          </a:p>
          <a:p>
            <a:pPr marL="114300" indent="0" algn="ctr">
              <a:buNone/>
            </a:pPr>
            <a:r>
              <a:rPr lang="en-US" sz="1800" dirty="0">
                <a:solidFill>
                  <a:schemeClr val="tx1"/>
                </a:solidFill>
              </a:rPr>
              <a:t>Follow us:  @</a:t>
            </a:r>
            <a:r>
              <a:rPr lang="en-US" sz="1800" dirty="0" err="1">
                <a:solidFill>
                  <a:schemeClr val="tx1"/>
                </a:solidFill>
              </a:rPr>
              <a:t>nm.poison</a:t>
            </a:r>
            <a:r>
              <a:rPr lang="en-US" sz="1800" dirty="0">
                <a:solidFill>
                  <a:schemeClr val="tx1"/>
                </a:solidFill>
              </a:rPr>
              <a:t>, @</a:t>
            </a:r>
            <a:r>
              <a:rPr lang="en-US" sz="1800" dirty="0" err="1">
                <a:solidFill>
                  <a:schemeClr val="tx1"/>
                </a:solidFill>
              </a:rPr>
              <a:t>nm_poison</a:t>
            </a:r>
            <a:r>
              <a:rPr lang="en-US" sz="1800" dirty="0">
                <a:solidFill>
                  <a:schemeClr val="tx1"/>
                </a:solidFill>
              </a:rPr>
              <a:t> &amp; @</a:t>
            </a:r>
            <a:r>
              <a:rPr lang="en-US" sz="1800" dirty="0" err="1">
                <a:solidFill>
                  <a:schemeClr val="tx1"/>
                </a:solidFill>
              </a:rPr>
              <a:t>nmpoison</a:t>
            </a:r>
            <a:endParaRPr lang="en-US" sz="1800" dirty="0">
              <a:solidFill>
                <a:schemeClr val="tx1"/>
              </a:solidFill>
            </a:endParaRPr>
          </a:p>
        </p:txBody>
      </p:sp>
    </p:spTree>
    <p:extLst>
      <p:ext uri="{BB962C8B-B14F-4D97-AF65-F5344CB8AC3E}">
        <p14:creationId xmlns:p14="http://schemas.microsoft.com/office/powerpoint/2010/main" val="4318343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2"/>
          <p:cNvSpPr txBox="1">
            <a:spLocks noGrp="1"/>
          </p:cNvSpPr>
          <p:nvPr>
            <p:ph type="title"/>
          </p:nvPr>
        </p:nvSpPr>
        <p:spPr>
          <a:xfrm>
            <a:off x="430800" y="1813500"/>
            <a:ext cx="8282400" cy="1516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Questions?</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75D5A9-900B-49D6-8C73-1472A8B1032E}"/>
              </a:ext>
            </a:extLst>
          </p:cNvPr>
          <p:cNvSpPr>
            <a:spLocks noGrp="1"/>
          </p:cNvSpPr>
          <p:nvPr>
            <p:ph type="title"/>
          </p:nvPr>
        </p:nvSpPr>
        <p:spPr>
          <a:xfrm>
            <a:off x="311700" y="402980"/>
            <a:ext cx="8520600" cy="733500"/>
          </a:xfrm>
        </p:spPr>
        <p:txBody>
          <a:bodyPr/>
          <a:lstStyle/>
          <a:p>
            <a:r>
              <a:rPr lang="en-US" dirty="0"/>
              <a:t>About Our Program</a:t>
            </a:r>
          </a:p>
        </p:txBody>
      </p:sp>
      <p:sp>
        <p:nvSpPr>
          <p:cNvPr id="3" name="Text Placeholder 2">
            <a:extLst>
              <a:ext uri="{FF2B5EF4-FFF2-40B4-BE49-F238E27FC236}">
                <a16:creationId xmlns:a16="http://schemas.microsoft.com/office/drawing/2014/main" id="{0EDFC254-9FD2-44E3-830D-833A5AFB247A}"/>
              </a:ext>
            </a:extLst>
          </p:cNvPr>
          <p:cNvSpPr>
            <a:spLocks noGrp="1"/>
          </p:cNvSpPr>
          <p:nvPr>
            <p:ph type="body" idx="1"/>
          </p:nvPr>
        </p:nvSpPr>
        <p:spPr/>
        <p:txBody>
          <a:bodyPr/>
          <a:lstStyle/>
          <a:p>
            <a:pPr>
              <a:buFont typeface="Arial" panose="020B0604020202020204" pitchFamily="34" charset="0"/>
              <a:buChar char="•"/>
            </a:pPr>
            <a:r>
              <a:rPr lang="en-US" sz="1800" dirty="0">
                <a:solidFill>
                  <a:schemeClr val="tx1"/>
                </a:solidFill>
              </a:rPr>
              <a:t>Serve the entire state of New Mexico</a:t>
            </a:r>
          </a:p>
          <a:p>
            <a:pPr marL="114300" indent="0">
              <a:buNone/>
            </a:pPr>
            <a:endParaRPr lang="en-US" sz="1800" dirty="0">
              <a:solidFill>
                <a:schemeClr val="tx1"/>
              </a:solidFill>
            </a:endParaRPr>
          </a:p>
          <a:p>
            <a:pPr>
              <a:buFont typeface="Arial" panose="020B0604020202020204" pitchFamily="34" charset="0"/>
              <a:buChar char="•"/>
            </a:pPr>
            <a:r>
              <a:rPr lang="en-US" sz="1800" dirty="0">
                <a:solidFill>
                  <a:schemeClr val="tx1"/>
                </a:solidFill>
              </a:rPr>
              <a:t>Open 24 hrs./day, 365 days/year</a:t>
            </a:r>
          </a:p>
          <a:p>
            <a:pPr marL="114300" indent="0">
              <a:buNone/>
            </a:pPr>
            <a:endParaRPr lang="en-US" sz="1800" dirty="0">
              <a:solidFill>
                <a:schemeClr val="tx1"/>
              </a:solidFill>
            </a:endParaRPr>
          </a:p>
          <a:p>
            <a:pPr>
              <a:buFont typeface="Arial" panose="020B0604020202020204" pitchFamily="34" charset="0"/>
              <a:buChar char="•"/>
            </a:pPr>
            <a:r>
              <a:rPr lang="en-US" sz="1800" dirty="0">
                <a:solidFill>
                  <a:schemeClr val="tx1"/>
                </a:solidFill>
              </a:rPr>
              <a:t>Poison &amp; Drug Information Lines offered in over 70 languages, including Navajo</a:t>
            </a:r>
          </a:p>
          <a:p>
            <a:pPr marL="114300" indent="0">
              <a:buNone/>
            </a:pPr>
            <a:endParaRPr lang="en-US" sz="1800" dirty="0">
              <a:solidFill>
                <a:schemeClr val="tx1"/>
              </a:solidFill>
            </a:endParaRPr>
          </a:p>
          <a:p>
            <a:pPr>
              <a:buFont typeface="Arial" panose="020B0604020202020204" pitchFamily="34" charset="0"/>
              <a:buChar char="•"/>
            </a:pPr>
            <a:r>
              <a:rPr lang="en-US" sz="1800" dirty="0">
                <a:solidFill>
                  <a:schemeClr val="tx1"/>
                </a:solidFill>
              </a:rPr>
              <a:t>Free &amp; confidential public service</a:t>
            </a:r>
          </a:p>
        </p:txBody>
      </p:sp>
    </p:spTree>
    <p:extLst>
      <p:ext uri="{BB962C8B-B14F-4D97-AF65-F5344CB8AC3E}">
        <p14:creationId xmlns:p14="http://schemas.microsoft.com/office/powerpoint/2010/main" val="7670631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07F88D-24D1-4B92-BD2C-91270CB38717}"/>
              </a:ext>
            </a:extLst>
          </p:cNvPr>
          <p:cNvSpPr>
            <a:spLocks noGrp="1"/>
          </p:cNvSpPr>
          <p:nvPr>
            <p:ph type="title"/>
          </p:nvPr>
        </p:nvSpPr>
        <p:spPr/>
        <p:txBody>
          <a:bodyPr/>
          <a:lstStyle/>
          <a:p>
            <a:r>
              <a:rPr lang="en-US" dirty="0"/>
              <a:t>Telephone-based services:  1-800-222-1222</a:t>
            </a:r>
          </a:p>
        </p:txBody>
      </p:sp>
      <p:sp>
        <p:nvSpPr>
          <p:cNvPr id="3" name="Text Placeholder 2">
            <a:extLst>
              <a:ext uri="{FF2B5EF4-FFF2-40B4-BE49-F238E27FC236}">
                <a16:creationId xmlns:a16="http://schemas.microsoft.com/office/drawing/2014/main" id="{6731B18A-0441-41E0-BB65-5AA3372C899A}"/>
              </a:ext>
            </a:extLst>
          </p:cNvPr>
          <p:cNvSpPr>
            <a:spLocks noGrp="1"/>
          </p:cNvSpPr>
          <p:nvPr>
            <p:ph type="body" idx="1"/>
          </p:nvPr>
        </p:nvSpPr>
        <p:spPr>
          <a:xfrm>
            <a:off x="311700" y="1278325"/>
            <a:ext cx="8520600" cy="3674676"/>
          </a:xfrm>
        </p:spPr>
        <p:txBody>
          <a:bodyPr/>
          <a:lstStyle/>
          <a:p>
            <a:pPr>
              <a:buFont typeface="Arial" panose="020B0604020202020204" pitchFamily="34" charset="0"/>
              <a:buChar char="•"/>
            </a:pPr>
            <a:r>
              <a:rPr lang="en-US" sz="2000" dirty="0">
                <a:solidFill>
                  <a:schemeClr val="tx1"/>
                </a:solidFill>
              </a:rPr>
              <a:t>Poison Hotline</a:t>
            </a:r>
          </a:p>
          <a:p>
            <a:pPr lvl="1">
              <a:buFont typeface="Arial" panose="020B0604020202020204" pitchFamily="34" charset="0"/>
              <a:buChar char="•"/>
            </a:pPr>
            <a:r>
              <a:rPr lang="en-US" dirty="0">
                <a:solidFill>
                  <a:schemeClr val="tx1"/>
                </a:solidFill>
              </a:rPr>
              <a:t>Staffed by registered pharmacists expertly trained in the treatment of poisonings</a:t>
            </a:r>
          </a:p>
          <a:p>
            <a:pPr lvl="1">
              <a:buFont typeface="Arial" panose="020B0604020202020204" pitchFamily="34" charset="0"/>
              <a:buChar char="•"/>
            </a:pPr>
            <a:r>
              <a:rPr lang="en-US" dirty="0">
                <a:solidFill>
                  <a:schemeClr val="tx1"/>
                </a:solidFill>
              </a:rPr>
              <a:t>21,145 poison exposures FY 14</a:t>
            </a:r>
          </a:p>
          <a:p>
            <a:pPr lvl="1">
              <a:buFont typeface="Arial" panose="020B0604020202020204" pitchFamily="34" charset="0"/>
              <a:buChar char="•"/>
            </a:pPr>
            <a:r>
              <a:rPr lang="en-US" dirty="0">
                <a:solidFill>
                  <a:schemeClr val="tx1"/>
                </a:solidFill>
              </a:rPr>
              <a:t>Open 24/7</a:t>
            </a:r>
          </a:p>
          <a:p>
            <a:pPr marL="596900" lvl="1" indent="0">
              <a:buNone/>
            </a:pPr>
            <a:endParaRPr lang="en-US" sz="800" dirty="0">
              <a:solidFill>
                <a:schemeClr val="tx1"/>
              </a:solidFill>
            </a:endParaRPr>
          </a:p>
          <a:p>
            <a:pPr>
              <a:buFont typeface="Arial" panose="020B0604020202020204" pitchFamily="34" charset="0"/>
              <a:buChar char="•"/>
            </a:pPr>
            <a:r>
              <a:rPr lang="en-US" sz="2000" dirty="0">
                <a:solidFill>
                  <a:schemeClr val="tx1"/>
                </a:solidFill>
              </a:rPr>
              <a:t>Drug Information Line</a:t>
            </a:r>
          </a:p>
          <a:p>
            <a:pPr lvl="1">
              <a:buFont typeface="Arial" panose="020B0604020202020204" pitchFamily="34" charset="0"/>
              <a:buChar char="•"/>
            </a:pPr>
            <a:r>
              <a:rPr lang="en-US" dirty="0">
                <a:solidFill>
                  <a:schemeClr val="tx1"/>
                </a:solidFill>
              </a:rPr>
              <a:t>Pharmacy Techs &amp; DI students</a:t>
            </a:r>
          </a:p>
          <a:p>
            <a:pPr lvl="1">
              <a:buFont typeface="Arial" panose="020B0604020202020204" pitchFamily="34" charset="0"/>
              <a:buChar char="•"/>
            </a:pPr>
            <a:r>
              <a:rPr lang="en-US" dirty="0">
                <a:solidFill>
                  <a:schemeClr val="tx1"/>
                </a:solidFill>
              </a:rPr>
              <a:t>6,680 calls FY 14 (tab ID’s; medication management, etc.)</a:t>
            </a:r>
          </a:p>
          <a:p>
            <a:pPr lvl="1">
              <a:buFont typeface="Arial" panose="020B0604020202020204" pitchFamily="34" charset="0"/>
              <a:buChar char="•"/>
            </a:pPr>
            <a:r>
              <a:rPr lang="en-US" dirty="0">
                <a:solidFill>
                  <a:schemeClr val="tx1"/>
                </a:solidFill>
              </a:rPr>
              <a:t>Open to public M – F, 9 – 5; 24/7 for healthcare providers</a:t>
            </a:r>
          </a:p>
          <a:p>
            <a:pPr lvl="1">
              <a:buFont typeface="Arial" panose="020B0604020202020204" pitchFamily="34" charset="0"/>
              <a:buChar char="•"/>
            </a:pPr>
            <a:endParaRPr lang="en-US" sz="1850" dirty="0">
              <a:solidFill>
                <a:schemeClr val="tx1"/>
              </a:solidFill>
            </a:endParaRPr>
          </a:p>
        </p:txBody>
      </p:sp>
    </p:spTree>
    <p:extLst>
      <p:ext uri="{BB962C8B-B14F-4D97-AF65-F5344CB8AC3E}">
        <p14:creationId xmlns:p14="http://schemas.microsoft.com/office/powerpoint/2010/main" val="42852953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4"/>
          <p:cNvSpPr txBox="1">
            <a:spLocks noGrp="1"/>
          </p:cNvSpPr>
          <p:nvPr>
            <p:ph type="title"/>
          </p:nvPr>
        </p:nvSpPr>
        <p:spPr>
          <a:xfrm>
            <a:off x="311700" y="418220"/>
            <a:ext cx="8520600" cy="7335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US" cap="none" dirty="0"/>
              <a:t>ALL-HAZARDS LINE</a:t>
            </a:r>
            <a:endParaRPr dirty="0"/>
          </a:p>
        </p:txBody>
      </p:sp>
      <p:sp>
        <p:nvSpPr>
          <p:cNvPr id="70" name="Google Shape;70;p14"/>
          <p:cNvSpPr txBox="1">
            <a:spLocks noGrp="1"/>
          </p:cNvSpPr>
          <p:nvPr>
            <p:ph type="body" idx="1"/>
          </p:nvPr>
        </p:nvSpPr>
        <p:spPr>
          <a:xfrm>
            <a:off x="311700" y="1339284"/>
            <a:ext cx="8520600" cy="3659435"/>
          </a:xfrm>
          <a:prstGeom prst="rect">
            <a:avLst/>
          </a:prstGeom>
        </p:spPr>
        <p:txBody>
          <a:bodyPr spcFirstLastPara="1" wrap="square" lIns="91425" tIns="91425" rIns="91425" bIns="91425" anchor="ctr" anchorCtr="0">
            <a:noAutofit/>
          </a:bodyPr>
          <a:lstStyle/>
          <a:p>
            <a:pPr>
              <a:buFont typeface="Arial" panose="020B0604020202020204" pitchFamily="34" charset="0"/>
              <a:buChar char="•"/>
            </a:pPr>
            <a:r>
              <a:rPr lang="en-US" sz="2000" dirty="0">
                <a:solidFill>
                  <a:schemeClr val="tx1"/>
                </a:solidFill>
              </a:rPr>
              <a:t>Activated in collaboration with government agencies for any public health emergency – H1N1 &amp; COVID-19</a:t>
            </a:r>
          </a:p>
          <a:p>
            <a:pPr marL="114300" indent="0">
              <a:buNone/>
            </a:pPr>
            <a:endParaRPr lang="en-US" sz="2000" dirty="0">
              <a:solidFill>
                <a:schemeClr val="tx1"/>
              </a:solidFill>
            </a:endParaRPr>
          </a:p>
          <a:p>
            <a:pPr>
              <a:buFont typeface="Arial" panose="020B0604020202020204" pitchFamily="34" charset="0"/>
              <a:buChar char="•"/>
            </a:pPr>
            <a:r>
              <a:rPr lang="en-US" sz="2000" dirty="0">
                <a:solidFill>
                  <a:schemeClr val="tx1"/>
                </a:solidFill>
              </a:rPr>
              <a:t>NMDOH COVID HOTLINE:  1-855-600-3453</a:t>
            </a:r>
          </a:p>
          <a:p>
            <a:pPr marL="742950" lvl="1" indent="-285750">
              <a:buFont typeface="Arial" panose="020B0604020202020204" pitchFamily="34" charset="0"/>
              <a:buChar char="•"/>
            </a:pPr>
            <a:r>
              <a:rPr lang="en" sz="1850" dirty="0">
                <a:solidFill>
                  <a:schemeClr val="tx1"/>
                </a:solidFill>
              </a:rPr>
              <a:t>Option 1 - general information about coronavirus</a:t>
            </a:r>
            <a:endParaRPr sz="1850" dirty="0">
              <a:solidFill>
                <a:schemeClr val="tx1"/>
              </a:solidFill>
            </a:endParaRPr>
          </a:p>
          <a:p>
            <a:pPr marL="742950" lvl="1" indent="-285750">
              <a:buFont typeface="Arial" panose="020B0604020202020204" pitchFamily="34" charset="0"/>
              <a:buChar char="•"/>
            </a:pPr>
            <a:r>
              <a:rPr lang="en" sz="1850" dirty="0">
                <a:solidFill>
                  <a:schemeClr val="tx1"/>
                </a:solidFill>
              </a:rPr>
              <a:t>Option 2 - nurse triage for symptomatic patients</a:t>
            </a:r>
            <a:endParaRPr sz="1850" dirty="0">
              <a:solidFill>
                <a:schemeClr val="tx1"/>
              </a:solidFill>
            </a:endParaRPr>
          </a:p>
          <a:p>
            <a:pPr marL="742950" lvl="1" indent="-285750">
              <a:buFont typeface="Arial" panose="020B0604020202020204" pitchFamily="34" charset="0"/>
              <a:buChar char="•"/>
            </a:pPr>
            <a:r>
              <a:rPr lang="en" sz="1850" dirty="0">
                <a:solidFill>
                  <a:schemeClr val="tx1"/>
                </a:solidFill>
              </a:rPr>
              <a:t>Option 3 - physician centered such as Tx, Dx</a:t>
            </a:r>
            <a:endParaRPr sz="1850" dirty="0">
              <a:solidFill>
                <a:schemeClr val="tx1"/>
              </a:solidFill>
            </a:endParaRPr>
          </a:p>
          <a:p>
            <a:pPr marL="742950" lvl="1" indent="-285750">
              <a:spcAft>
                <a:spcPts val="1600"/>
              </a:spcAft>
              <a:buFont typeface="Arial" panose="020B0604020202020204" pitchFamily="34" charset="0"/>
              <a:buChar char="•"/>
            </a:pPr>
            <a:r>
              <a:rPr lang="en" sz="1850" dirty="0">
                <a:solidFill>
                  <a:schemeClr val="tx1"/>
                </a:solidFill>
              </a:rPr>
              <a:t>Option 4 - social support issues surrounding COVID </a:t>
            </a:r>
            <a:endParaRPr sz="1850" dirty="0">
              <a:solidFill>
                <a:schemeClr val="tx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6"/>
          <p:cNvSpPr txBox="1">
            <a:spLocks noGrp="1"/>
          </p:cNvSpPr>
          <p:nvPr>
            <p:ph type="title"/>
          </p:nvPr>
        </p:nvSpPr>
        <p:spPr>
          <a:xfrm>
            <a:off x="490250" y="528900"/>
            <a:ext cx="8244600" cy="289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600" dirty="0"/>
              <a:t>General Topics Covered:  </a:t>
            </a:r>
            <a:endParaRPr sz="3600" dirty="0"/>
          </a:p>
        </p:txBody>
      </p:sp>
      <p:sp>
        <p:nvSpPr>
          <p:cNvPr id="86" name="Google Shape;86;p16"/>
          <p:cNvSpPr txBox="1"/>
          <p:nvPr/>
        </p:nvSpPr>
        <p:spPr>
          <a:xfrm>
            <a:off x="391875" y="1154500"/>
            <a:ext cx="7923300" cy="3772500"/>
          </a:xfrm>
          <a:prstGeom prst="rect">
            <a:avLst/>
          </a:prstGeom>
          <a:noFill/>
          <a:ln>
            <a:noFill/>
          </a:ln>
        </p:spPr>
        <p:txBody>
          <a:bodyPr spcFirstLastPara="1" wrap="square" lIns="91425" tIns="91425" rIns="91425" bIns="91425" anchor="t" anchorCtr="0">
            <a:noAutofit/>
          </a:bodyPr>
          <a:lstStyle/>
          <a:p>
            <a:pPr marL="457200" lvl="0" indent="-342900" algn="l" rtl="0">
              <a:spcBef>
                <a:spcPts val="0"/>
              </a:spcBef>
              <a:spcAft>
                <a:spcPts val="0"/>
              </a:spcAft>
              <a:buClr>
                <a:schemeClr val="lt1"/>
              </a:buClr>
              <a:buSzPts val="1800"/>
              <a:buFont typeface="Nunito"/>
              <a:buChar char="●"/>
            </a:pPr>
            <a:r>
              <a:rPr lang="en" sz="1600" dirty="0">
                <a:solidFill>
                  <a:schemeClr val="lt1"/>
                </a:solidFill>
                <a:latin typeface="Nunito"/>
                <a:ea typeface="Nunito"/>
                <a:cs typeface="Nunito"/>
                <a:sym typeface="Nunito"/>
              </a:rPr>
              <a:t>Should I get tested?</a:t>
            </a:r>
            <a:endParaRPr sz="1600" dirty="0">
              <a:solidFill>
                <a:schemeClr val="lt1"/>
              </a:solidFill>
              <a:latin typeface="Nunito"/>
              <a:ea typeface="Nunito"/>
              <a:cs typeface="Nunito"/>
              <a:sym typeface="Nunito"/>
            </a:endParaRPr>
          </a:p>
          <a:p>
            <a:pPr marL="457200" lvl="0" indent="-342900" algn="l" rtl="0">
              <a:spcBef>
                <a:spcPts val="0"/>
              </a:spcBef>
              <a:spcAft>
                <a:spcPts val="0"/>
              </a:spcAft>
              <a:buClr>
                <a:schemeClr val="lt1"/>
              </a:buClr>
              <a:buSzPts val="1800"/>
              <a:buFont typeface="Nunito"/>
              <a:buChar char="●"/>
            </a:pPr>
            <a:r>
              <a:rPr lang="en" sz="1600" dirty="0">
                <a:solidFill>
                  <a:schemeClr val="lt1"/>
                </a:solidFill>
                <a:latin typeface="Nunito"/>
                <a:ea typeface="Nunito"/>
                <a:cs typeface="Nunito"/>
                <a:sym typeface="Nunito"/>
              </a:rPr>
              <a:t>Looking up results!!!!!!!!!</a:t>
            </a:r>
            <a:endParaRPr sz="1600" dirty="0">
              <a:solidFill>
                <a:schemeClr val="lt1"/>
              </a:solidFill>
              <a:latin typeface="Nunito"/>
              <a:ea typeface="Nunito"/>
              <a:cs typeface="Nunito"/>
              <a:sym typeface="Nunito"/>
            </a:endParaRPr>
          </a:p>
          <a:p>
            <a:pPr marL="457200" lvl="0" indent="-342900" algn="l" rtl="0">
              <a:spcBef>
                <a:spcPts val="0"/>
              </a:spcBef>
              <a:spcAft>
                <a:spcPts val="0"/>
              </a:spcAft>
              <a:buClr>
                <a:schemeClr val="lt1"/>
              </a:buClr>
              <a:buSzPts val="1800"/>
              <a:buFont typeface="Nunito"/>
              <a:buChar char="●"/>
            </a:pPr>
            <a:r>
              <a:rPr lang="en" sz="1600" dirty="0">
                <a:solidFill>
                  <a:schemeClr val="lt1"/>
                </a:solidFill>
                <a:latin typeface="Nunito"/>
                <a:ea typeface="Nunito"/>
                <a:cs typeface="Nunito"/>
                <a:sym typeface="Nunito"/>
              </a:rPr>
              <a:t>Employment concerns</a:t>
            </a:r>
            <a:endParaRPr sz="1600" dirty="0">
              <a:solidFill>
                <a:schemeClr val="lt1"/>
              </a:solidFill>
              <a:latin typeface="Nunito"/>
              <a:ea typeface="Nunito"/>
              <a:cs typeface="Nunito"/>
              <a:sym typeface="Nunito"/>
            </a:endParaRPr>
          </a:p>
          <a:p>
            <a:pPr marL="457200" lvl="0" indent="-342900" algn="l" rtl="0">
              <a:spcBef>
                <a:spcPts val="0"/>
              </a:spcBef>
              <a:spcAft>
                <a:spcPts val="0"/>
              </a:spcAft>
              <a:buClr>
                <a:schemeClr val="lt1"/>
              </a:buClr>
              <a:buSzPts val="1800"/>
              <a:buFont typeface="Nunito"/>
              <a:buChar char="●"/>
            </a:pPr>
            <a:r>
              <a:rPr lang="en" sz="1600" dirty="0">
                <a:solidFill>
                  <a:schemeClr val="lt1"/>
                </a:solidFill>
                <a:latin typeface="Nunito"/>
                <a:ea typeface="Nunito"/>
                <a:cs typeface="Nunito"/>
                <a:sym typeface="Nunito"/>
              </a:rPr>
              <a:t>COVID vs Allergy vs Cold symptoms </a:t>
            </a:r>
            <a:endParaRPr sz="1600" dirty="0">
              <a:solidFill>
                <a:schemeClr val="lt1"/>
              </a:solidFill>
              <a:latin typeface="Nunito"/>
              <a:ea typeface="Nunito"/>
              <a:cs typeface="Nunito"/>
              <a:sym typeface="Nunito"/>
            </a:endParaRPr>
          </a:p>
          <a:p>
            <a:pPr marL="457200" lvl="0" indent="-342900" algn="l" rtl="0">
              <a:spcBef>
                <a:spcPts val="0"/>
              </a:spcBef>
              <a:spcAft>
                <a:spcPts val="0"/>
              </a:spcAft>
              <a:buClr>
                <a:schemeClr val="lt1"/>
              </a:buClr>
              <a:buSzPts val="1800"/>
              <a:buFont typeface="Nunito"/>
              <a:buChar char="●"/>
            </a:pPr>
            <a:r>
              <a:rPr lang="en" sz="1600" dirty="0">
                <a:solidFill>
                  <a:schemeClr val="lt1"/>
                </a:solidFill>
                <a:latin typeface="Nunito"/>
                <a:ea typeface="Nunito"/>
                <a:cs typeface="Nunito"/>
                <a:sym typeface="Nunito"/>
              </a:rPr>
              <a:t>Other symptoms seen in the news: I have diarrhea! Conjunctivitis! Blue toes!</a:t>
            </a:r>
            <a:endParaRPr sz="1600" dirty="0">
              <a:solidFill>
                <a:schemeClr val="lt1"/>
              </a:solidFill>
              <a:latin typeface="Nunito"/>
              <a:ea typeface="Nunito"/>
              <a:cs typeface="Nunito"/>
              <a:sym typeface="Nunito"/>
            </a:endParaRPr>
          </a:p>
          <a:p>
            <a:pPr marL="457200" lvl="0" indent="-342900" algn="l" rtl="0">
              <a:spcBef>
                <a:spcPts val="0"/>
              </a:spcBef>
              <a:spcAft>
                <a:spcPts val="0"/>
              </a:spcAft>
              <a:buClr>
                <a:schemeClr val="lt1"/>
              </a:buClr>
              <a:buSzPts val="1800"/>
              <a:buFont typeface="Nunito"/>
              <a:buChar char="●"/>
            </a:pPr>
            <a:r>
              <a:rPr lang="en" sz="1600" dirty="0">
                <a:solidFill>
                  <a:schemeClr val="lt1"/>
                </a:solidFill>
                <a:latin typeface="Nunito"/>
                <a:ea typeface="Nunito"/>
                <a:cs typeface="Nunito"/>
                <a:sym typeface="Nunito"/>
              </a:rPr>
              <a:t>Travel recommendations</a:t>
            </a:r>
            <a:endParaRPr sz="1600" dirty="0">
              <a:solidFill>
                <a:schemeClr val="lt1"/>
              </a:solidFill>
              <a:latin typeface="Nunito"/>
              <a:ea typeface="Nunito"/>
              <a:cs typeface="Nunito"/>
              <a:sym typeface="Nunito"/>
            </a:endParaRPr>
          </a:p>
          <a:p>
            <a:pPr marL="457200" lvl="0" indent="-342900" algn="l" rtl="0">
              <a:spcBef>
                <a:spcPts val="0"/>
              </a:spcBef>
              <a:spcAft>
                <a:spcPts val="0"/>
              </a:spcAft>
              <a:buClr>
                <a:schemeClr val="lt1"/>
              </a:buClr>
              <a:buSzPts val="1800"/>
              <a:buFont typeface="Nunito"/>
              <a:buChar char="●"/>
            </a:pPr>
            <a:r>
              <a:rPr lang="en" sz="1600" dirty="0">
                <a:solidFill>
                  <a:schemeClr val="lt1"/>
                </a:solidFill>
                <a:latin typeface="Nunito"/>
                <a:ea typeface="Nunito"/>
                <a:cs typeface="Nunito"/>
                <a:sym typeface="Nunito"/>
              </a:rPr>
              <a:t>Testing center requirements and locations (cv.nmhealth.org)</a:t>
            </a:r>
            <a:endParaRPr sz="1600" dirty="0">
              <a:solidFill>
                <a:schemeClr val="lt1"/>
              </a:solidFill>
              <a:latin typeface="Nunito"/>
              <a:ea typeface="Nunito"/>
              <a:cs typeface="Nunito"/>
              <a:sym typeface="Nunito"/>
            </a:endParaRPr>
          </a:p>
          <a:p>
            <a:pPr marL="457200" lvl="0" indent="-342900" algn="l" rtl="0">
              <a:spcBef>
                <a:spcPts val="0"/>
              </a:spcBef>
              <a:spcAft>
                <a:spcPts val="0"/>
              </a:spcAft>
              <a:buClr>
                <a:schemeClr val="lt1"/>
              </a:buClr>
              <a:buSzPts val="1800"/>
              <a:buFont typeface="Nunito"/>
              <a:buChar char="●"/>
            </a:pPr>
            <a:r>
              <a:rPr lang="en" sz="1600" dirty="0">
                <a:solidFill>
                  <a:schemeClr val="lt1"/>
                </a:solidFill>
                <a:latin typeface="Nunito"/>
                <a:ea typeface="Nunito"/>
                <a:cs typeface="Nunito"/>
                <a:sym typeface="Nunito"/>
              </a:rPr>
              <a:t>Third party contact</a:t>
            </a:r>
            <a:endParaRPr sz="1600" dirty="0">
              <a:solidFill>
                <a:schemeClr val="lt1"/>
              </a:solidFill>
              <a:latin typeface="Nunito"/>
              <a:ea typeface="Nunito"/>
              <a:cs typeface="Nunito"/>
              <a:sym typeface="Nunito"/>
            </a:endParaRPr>
          </a:p>
          <a:p>
            <a:pPr marL="457200" lvl="0" indent="-342900" algn="l" rtl="0">
              <a:spcBef>
                <a:spcPts val="0"/>
              </a:spcBef>
              <a:spcAft>
                <a:spcPts val="0"/>
              </a:spcAft>
              <a:buClr>
                <a:schemeClr val="lt1"/>
              </a:buClr>
              <a:buSzPts val="1800"/>
              <a:buFont typeface="Nunito"/>
              <a:buChar char="●"/>
            </a:pPr>
            <a:r>
              <a:rPr lang="en" sz="1600" dirty="0">
                <a:solidFill>
                  <a:schemeClr val="lt1"/>
                </a:solidFill>
                <a:latin typeface="Nunito"/>
                <a:ea typeface="Nunito"/>
                <a:cs typeface="Nunito"/>
                <a:sym typeface="Nunito"/>
              </a:rPr>
              <a:t>Information on antibody/antigen testing</a:t>
            </a:r>
            <a:endParaRPr sz="1600" dirty="0">
              <a:solidFill>
                <a:schemeClr val="lt1"/>
              </a:solidFill>
              <a:latin typeface="Nunito"/>
              <a:ea typeface="Nunito"/>
              <a:cs typeface="Nunito"/>
              <a:sym typeface="Nunito"/>
            </a:endParaRPr>
          </a:p>
          <a:p>
            <a:pPr marL="457200" lvl="0" indent="-342900" algn="l" rtl="0">
              <a:spcBef>
                <a:spcPts val="0"/>
              </a:spcBef>
              <a:spcAft>
                <a:spcPts val="0"/>
              </a:spcAft>
              <a:buClr>
                <a:schemeClr val="lt1"/>
              </a:buClr>
              <a:buSzPts val="1800"/>
              <a:buFont typeface="Nunito"/>
              <a:buChar char="●"/>
            </a:pPr>
            <a:r>
              <a:rPr lang="en" sz="1600" dirty="0">
                <a:solidFill>
                  <a:schemeClr val="lt1"/>
                </a:solidFill>
                <a:latin typeface="Nunito"/>
                <a:ea typeface="Nunito"/>
                <a:cs typeface="Nunito"/>
                <a:sym typeface="Nunito"/>
              </a:rPr>
              <a:t>Preventative measures - Should I be wearing a mask? Child custody concerns</a:t>
            </a:r>
          </a:p>
          <a:p>
            <a:pPr marL="457200" lvl="0" indent="-342900" algn="l" rtl="0">
              <a:spcBef>
                <a:spcPts val="0"/>
              </a:spcBef>
              <a:spcAft>
                <a:spcPts val="0"/>
              </a:spcAft>
              <a:buClr>
                <a:schemeClr val="lt1"/>
              </a:buClr>
              <a:buSzPts val="1800"/>
              <a:buFont typeface="Nunito"/>
              <a:buChar char="●"/>
            </a:pPr>
            <a:r>
              <a:rPr lang="en-US" sz="1600" dirty="0">
                <a:solidFill>
                  <a:schemeClr val="lt1"/>
                </a:solidFill>
                <a:latin typeface="Nunito"/>
                <a:ea typeface="Nunito"/>
                <a:cs typeface="Nunito"/>
                <a:sym typeface="Nunito"/>
              </a:rPr>
              <a:t>S</a:t>
            </a:r>
            <a:r>
              <a:rPr lang="en" sz="1600" dirty="0">
                <a:solidFill>
                  <a:schemeClr val="lt1"/>
                </a:solidFill>
                <a:latin typeface="Nunito"/>
                <a:ea typeface="Nunito"/>
                <a:cs typeface="Nunito"/>
                <a:sym typeface="Nunito"/>
              </a:rPr>
              <a:t>chool/daycare concerns</a:t>
            </a:r>
            <a:endParaRPr sz="1600" dirty="0">
              <a:solidFill>
                <a:schemeClr val="lt1"/>
              </a:solidFill>
              <a:latin typeface="Nunito"/>
              <a:ea typeface="Nunito"/>
              <a:cs typeface="Nunito"/>
              <a:sym typeface="Nunito"/>
            </a:endParaRPr>
          </a:p>
          <a:p>
            <a:pPr marL="457200" lvl="0" indent="-342900" algn="l" rtl="0">
              <a:spcBef>
                <a:spcPts val="0"/>
              </a:spcBef>
              <a:spcAft>
                <a:spcPts val="0"/>
              </a:spcAft>
              <a:buClr>
                <a:schemeClr val="lt1"/>
              </a:buClr>
              <a:buSzPts val="1800"/>
              <a:buFont typeface="Nunito"/>
              <a:buChar char="●"/>
            </a:pPr>
            <a:r>
              <a:rPr lang="en" sz="1600" dirty="0">
                <a:solidFill>
                  <a:schemeClr val="lt1"/>
                </a:solidFill>
                <a:latin typeface="Nunito"/>
                <a:ea typeface="Nunito"/>
                <a:cs typeface="Nunito"/>
                <a:sym typeface="Nunito"/>
              </a:rPr>
              <a:t>Reporting businesses and individuals for non-compliance</a:t>
            </a:r>
          </a:p>
          <a:p>
            <a:pPr marL="457200" lvl="0" indent="-342900" algn="l" rtl="0">
              <a:spcBef>
                <a:spcPts val="0"/>
              </a:spcBef>
              <a:spcAft>
                <a:spcPts val="0"/>
              </a:spcAft>
              <a:buClr>
                <a:schemeClr val="lt1"/>
              </a:buClr>
              <a:buSzPts val="1800"/>
              <a:buFont typeface="Nunito"/>
              <a:buChar char="●"/>
            </a:pPr>
            <a:r>
              <a:rPr lang="en" sz="1600" dirty="0">
                <a:solidFill>
                  <a:schemeClr val="lt1"/>
                </a:solidFill>
                <a:latin typeface="Nunito"/>
                <a:ea typeface="Nunito"/>
                <a:cs typeface="Nunito"/>
                <a:sym typeface="Nunito"/>
              </a:rPr>
              <a:t>Vaccination sites &amp; </a:t>
            </a:r>
            <a:r>
              <a:rPr lang="en-US" sz="1600" dirty="0">
                <a:solidFill>
                  <a:schemeClr val="lt1"/>
                </a:solidFill>
                <a:latin typeface="Nunito"/>
                <a:ea typeface="Nunito"/>
                <a:cs typeface="Nunito"/>
                <a:sym typeface="Nunito"/>
              </a:rPr>
              <a:t>assistance with registration</a:t>
            </a:r>
            <a:endParaRPr sz="1600" dirty="0">
              <a:solidFill>
                <a:schemeClr val="lt1"/>
              </a:solidFill>
              <a:latin typeface="Nunito"/>
              <a:ea typeface="Nunito"/>
              <a:cs typeface="Nunito"/>
              <a:sym typeface="Nunito"/>
            </a:endParaRPr>
          </a:p>
        </p:txBody>
      </p:sp>
    </p:spTree>
    <p:extLst>
      <p:ext uri="{BB962C8B-B14F-4D97-AF65-F5344CB8AC3E}">
        <p14:creationId xmlns:p14="http://schemas.microsoft.com/office/powerpoint/2010/main" val="38846984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6"/>
          <p:cNvSpPr txBox="1">
            <a:spLocks noGrp="1"/>
          </p:cNvSpPr>
          <p:nvPr>
            <p:ph type="title"/>
          </p:nvPr>
        </p:nvSpPr>
        <p:spPr>
          <a:xfrm>
            <a:off x="490250" y="650820"/>
            <a:ext cx="8244600" cy="289500"/>
          </a:xfrm>
          <a:prstGeom prst="rect">
            <a:avLst/>
          </a:prstGeom>
        </p:spPr>
        <p:txBody>
          <a:bodyPr spcFirstLastPara="1" wrap="square" lIns="91425" tIns="91425" rIns="91425" bIns="91425" anchor="ctr" anchorCtr="0">
            <a:noAutofit/>
          </a:bodyPr>
          <a:lstStyle/>
          <a:p>
            <a:pPr lvl="0"/>
            <a:r>
              <a:rPr lang="en" sz="3600" dirty="0"/>
              <a:t>Staffing</a:t>
            </a:r>
            <a:endParaRPr sz="3600" dirty="0"/>
          </a:p>
        </p:txBody>
      </p:sp>
      <p:sp>
        <p:nvSpPr>
          <p:cNvPr id="86" name="Google Shape;86;p16"/>
          <p:cNvSpPr txBox="1"/>
          <p:nvPr/>
        </p:nvSpPr>
        <p:spPr>
          <a:xfrm>
            <a:off x="391875" y="1398340"/>
            <a:ext cx="7923300" cy="3028880"/>
          </a:xfrm>
          <a:prstGeom prst="rect">
            <a:avLst/>
          </a:prstGeom>
          <a:noFill/>
          <a:ln>
            <a:noFill/>
          </a:ln>
        </p:spPr>
        <p:txBody>
          <a:bodyPr spcFirstLastPara="1" wrap="square" lIns="91425" tIns="91425" rIns="91425" bIns="91425" anchor="t" anchorCtr="0">
            <a:noAutofit/>
          </a:bodyPr>
          <a:lstStyle/>
          <a:p>
            <a:pPr marL="457200" lvl="0" indent="-342900" algn="l" rtl="0">
              <a:spcBef>
                <a:spcPts val="0"/>
              </a:spcBef>
              <a:spcAft>
                <a:spcPts val="0"/>
              </a:spcAft>
              <a:buClr>
                <a:schemeClr val="lt1"/>
              </a:buClr>
              <a:buSzPts val="1800"/>
              <a:buFont typeface="Nunito"/>
              <a:buChar char="●"/>
            </a:pPr>
            <a:r>
              <a:rPr lang="en-US" sz="1800" dirty="0">
                <a:solidFill>
                  <a:schemeClr val="lt1"/>
                </a:solidFill>
                <a:latin typeface="Nunito"/>
                <a:ea typeface="Nunito"/>
                <a:cs typeface="Nunito"/>
                <a:sym typeface="Nunito"/>
              </a:rPr>
              <a:t>Pharmacist supervision provided by NMPDIC staff</a:t>
            </a:r>
          </a:p>
          <a:p>
            <a:pPr marL="457200" lvl="0" indent="-342900" algn="l" rtl="0">
              <a:spcBef>
                <a:spcPts val="0"/>
              </a:spcBef>
              <a:spcAft>
                <a:spcPts val="0"/>
              </a:spcAft>
              <a:buClr>
                <a:schemeClr val="lt1"/>
              </a:buClr>
              <a:buSzPts val="1800"/>
              <a:buFont typeface="Nunito"/>
              <a:buChar char="●"/>
            </a:pPr>
            <a:r>
              <a:rPr lang="en-US" sz="1800" dirty="0">
                <a:solidFill>
                  <a:schemeClr val="lt1"/>
                </a:solidFill>
                <a:latin typeface="Nunito"/>
                <a:ea typeface="Nunito"/>
                <a:cs typeface="Nunito"/>
                <a:sym typeface="Nunito"/>
              </a:rPr>
              <a:t>24 medical students</a:t>
            </a:r>
          </a:p>
          <a:p>
            <a:pPr marL="457200" lvl="0" indent="-342900" algn="l" rtl="0">
              <a:spcBef>
                <a:spcPts val="0"/>
              </a:spcBef>
              <a:spcAft>
                <a:spcPts val="0"/>
              </a:spcAft>
              <a:buClr>
                <a:schemeClr val="lt1"/>
              </a:buClr>
              <a:buSzPts val="1800"/>
              <a:buFont typeface="Nunito"/>
              <a:buChar char="●"/>
            </a:pPr>
            <a:r>
              <a:rPr lang="en-US" sz="1800" dirty="0">
                <a:solidFill>
                  <a:schemeClr val="lt1"/>
                </a:solidFill>
                <a:latin typeface="Nunito"/>
                <a:ea typeface="Nunito"/>
                <a:cs typeface="Nunito"/>
                <a:sym typeface="Nunito"/>
              </a:rPr>
              <a:t>11 CON students</a:t>
            </a:r>
          </a:p>
          <a:p>
            <a:pPr marL="457200" lvl="0" indent="-342900" algn="l" rtl="0">
              <a:spcBef>
                <a:spcPts val="0"/>
              </a:spcBef>
              <a:spcAft>
                <a:spcPts val="0"/>
              </a:spcAft>
              <a:buClr>
                <a:schemeClr val="lt1"/>
              </a:buClr>
              <a:buSzPts val="1800"/>
              <a:buFont typeface="Nunito"/>
              <a:buChar char="●"/>
            </a:pPr>
            <a:r>
              <a:rPr lang="en-US" sz="1800" dirty="0">
                <a:solidFill>
                  <a:schemeClr val="lt1"/>
                </a:solidFill>
                <a:latin typeface="Nunito"/>
                <a:ea typeface="Nunito"/>
                <a:cs typeface="Nunito"/>
                <a:sym typeface="Nunito"/>
              </a:rPr>
              <a:t>32 COP student interns</a:t>
            </a:r>
          </a:p>
          <a:p>
            <a:pPr marL="457200" lvl="0" indent="-342900" algn="l" rtl="0">
              <a:spcBef>
                <a:spcPts val="0"/>
              </a:spcBef>
              <a:spcAft>
                <a:spcPts val="0"/>
              </a:spcAft>
              <a:buClr>
                <a:schemeClr val="lt1"/>
              </a:buClr>
              <a:buSzPts val="1800"/>
              <a:buFont typeface="Nunito"/>
              <a:buChar char="●"/>
            </a:pPr>
            <a:r>
              <a:rPr lang="en-US" sz="1800" dirty="0">
                <a:solidFill>
                  <a:schemeClr val="lt1"/>
                </a:solidFill>
                <a:latin typeface="Nunito"/>
                <a:ea typeface="Nunito"/>
                <a:cs typeface="Nunito"/>
                <a:sym typeface="Nunito"/>
              </a:rPr>
              <a:t>9 COP student volunteers</a:t>
            </a:r>
          </a:p>
          <a:p>
            <a:pPr marL="457200" lvl="0" indent="-342900" algn="l" rtl="0">
              <a:spcBef>
                <a:spcPts val="0"/>
              </a:spcBef>
              <a:spcAft>
                <a:spcPts val="0"/>
              </a:spcAft>
              <a:buClr>
                <a:schemeClr val="lt1"/>
              </a:buClr>
              <a:buSzPts val="1800"/>
              <a:buFont typeface="Nunito"/>
              <a:buChar char="●"/>
            </a:pPr>
            <a:r>
              <a:rPr lang="en-US" sz="1800" dirty="0">
                <a:solidFill>
                  <a:schemeClr val="lt1"/>
                </a:solidFill>
                <a:latin typeface="Nunito"/>
                <a:ea typeface="Nunito"/>
                <a:cs typeface="Nunito"/>
                <a:sym typeface="Nunito"/>
              </a:rPr>
              <a:t>14 COP faculty volunteers</a:t>
            </a:r>
          </a:p>
          <a:p>
            <a:pPr marL="457200" lvl="0" indent="-342900" algn="l" rtl="0">
              <a:spcBef>
                <a:spcPts val="0"/>
              </a:spcBef>
              <a:spcAft>
                <a:spcPts val="0"/>
              </a:spcAft>
              <a:buClr>
                <a:schemeClr val="lt1"/>
              </a:buClr>
              <a:buSzPts val="1800"/>
              <a:buFont typeface="Nunito"/>
              <a:buChar char="●"/>
            </a:pPr>
            <a:r>
              <a:rPr lang="en-US" sz="1800" dirty="0">
                <a:solidFill>
                  <a:schemeClr val="lt1"/>
                </a:solidFill>
                <a:latin typeface="Nunito"/>
                <a:ea typeface="Nunito"/>
                <a:cs typeface="Nunito"/>
                <a:sym typeface="Nunito"/>
              </a:rPr>
              <a:t>38 APPE students</a:t>
            </a:r>
          </a:p>
          <a:p>
            <a:pPr marL="457200" lvl="0" indent="-342900" algn="l" rtl="0">
              <a:spcBef>
                <a:spcPts val="0"/>
              </a:spcBef>
              <a:spcAft>
                <a:spcPts val="0"/>
              </a:spcAft>
              <a:buClr>
                <a:schemeClr val="lt1"/>
              </a:buClr>
              <a:buSzPts val="1800"/>
              <a:buFont typeface="Nunito"/>
              <a:buChar char="●"/>
            </a:pPr>
            <a:r>
              <a:rPr lang="en-US" sz="1800" dirty="0">
                <a:solidFill>
                  <a:schemeClr val="lt1"/>
                </a:solidFill>
                <a:latin typeface="Nunito"/>
                <a:ea typeface="Nunito"/>
                <a:cs typeface="Nunito"/>
                <a:sym typeface="Nunito"/>
              </a:rPr>
              <a:t>136 registered nurse volunteers</a:t>
            </a:r>
          </a:p>
          <a:p>
            <a:pPr marL="457200" lvl="0" indent="-342900" algn="l" rtl="0">
              <a:spcBef>
                <a:spcPts val="0"/>
              </a:spcBef>
              <a:spcAft>
                <a:spcPts val="0"/>
              </a:spcAft>
              <a:buClr>
                <a:schemeClr val="lt1"/>
              </a:buClr>
              <a:buSzPts val="1800"/>
              <a:buFont typeface="Nunito"/>
              <a:buChar char="●"/>
            </a:pPr>
            <a:r>
              <a:rPr lang="en-US" sz="1800" dirty="0">
                <a:solidFill>
                  <a:schemeClr val="lt1"/>
                </a:solidFill>
                <a:latin typeface="Nunito"/>
                <a:ea typeface="Nunito"/>
                <a:cs typeface="Nunito"/>
                <a:sym typeface="Nunito"/>
              </a:rPr>
              <a:t>11 registered pharmacist volunteers</a:t>
            </a:r>
          </a:p>
          <a:p>
            <a:pPr marL="457200" lvl="0" indent="-342900" algn="l" rtl="0">
              <a:spcBef>
                <a:spcPts val="0"/>
              </a:spcBef>
              <a:spcAft>
                <a:spcPts val="0"/>
              </a:spcAft>
              <a:buClr>
                <a:schemeClr val="lt1"/>
              </a:buClr>
              <a:buSzPts val="1800"/>
              <a:buFont typeface="Nunito"/>
              <a:buChar char="●"/>
            </a:pPr>
            <a:endParaRPr sz="1800" dirty="0">
              <a:solidFill>
                <a:schemeClr val="lt1"/>
              </a:solidFill>
              <a:latin typeface="Nunito"/>
              <a:ea typeface="Nunito"/>
              <a:cs typeface="Nunito"/>
              <a:sym typeface="Nunito"/>
            </a:endParaRPr>
          </a:p>
        </p:txBody>
      </p:sp>
    </p:spTree>
    <p:extLst>
      <p:ext uri="{BB962C8B-B14F-4D97-AF65-F5344CB8AC3E}">
        <p14:creationId xmlns:p14="http://schemas.microsoft.com/office/powerpoint/2010/main" val="39115853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7"/>
          <p:cNvSpPr txBox="1">
            <a:spLocks noGrp="1"/>
          </p:cNvSpPr>
          <p:nvPr>
            <p:ph type="title"/>
          </p:nvPr>
        </p:nvSpPr>
        <p:spPr>
          <a:xfrm>
            <a:off x="311700" y="304800"/>
            <a:ext cx="8520600" cy="733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Call Volume</a:t>
            </a:r>
            <a:endParaRPr dirty="0"/>
          </a:p>
        </p:txBody>
      </p:sp>
      <p:sp>
        <p:nvSpPr>
          <p:cNvPr id="92" name="Google Shape;92;p17"/>
          <p:cNvSpPr txBox="1">
            <a:spLocks noGrp="1"/>
          </p:cNvSpPr>
          <p:nvPr>
            <p:ph type="body" idx="1"/>
          </p:nvPr>
        </p:nvSpPr>
        <p:spPr>
          <a:xfrm>
            <a:off x="311700" y="1287780"/>
            <a:ext cx="8520600" cy="355092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Font typeface="Nunito"/>
              <a:buChar char="●"/>
            </a:pPr>
            <a:r>
              <a:rPr lang="en-US" sz="1800" dirty="0">
                <a:solidFill>
                  <a:schemeClr val="tx1"/>
                </a:solidFill>
                <a:latin typeface="Century Gothic" panose="020B0502020202020204" pitchFamily="34" charset="0"/>
                <a:ea typeface="Nunito"/>
                <a:cs typeface="Nunito"/>
                <a:sym typeface="Nunito"/>
              </a:rPr>
              <a:t>142,000 total calls to date</a:t>
            </a:r>
          </a:p>
          <a:p>
            <a:pPr marL="114300" lvl="0" indent="0" algn="l" rtl="0">
              <a:spcBef>
                <a:spcPts val="0"/>
              </a:spcBef>
              <a:spcAft>
                <a:spcPts val="0"/>
              </a:spcAft>
              <a:buSzPts val="1800"/>
              <a:buNone/>
            </a:pPr>
            <a:endParaRPr lang="en-US" sz="1800" dirty="0">
              <a:solidFill>
                <a:schemeClr val="tx1"/>
              </a:solidFill>
              <a:latin typeface="Century Gothic" panose="020B0502020202020204" pitchFamily="34" charset="0"/>
              <a:ea typeface="Nunito"/>
              <a:cs typeface="Nunito"/>
              <a:sym typeface="Nunito"/>
            </a:endParaRPr>
          </a:p>
          <a:p>
            <a:pPr marL="457200" lvl="0" indent="-342900" algn="l" rtl="0">
              <a:spcBef>
                <a:spcPts val="0"/>
              </a:spcBef>
              <a:spcAft>
                <a:spcPts val="0"/>
              </a:spcAft>
              <a:buSzPts val="1800"/>
              <a:buFont typeface="Nunito"/>
              <a:buChar char="●"/>
            </a:pPr>
            <a:r>
              <a:rPr lang="en-US" sz="1800" dirty="0">
                <a:solidFill>
                  <a:schemeClr val="tx1"/>
                </a:solidFill>
                <a:latin typeface="Century Gothic" panose="020B0502020202020204" pitchFamily="34" charset="0"/>
                <a:ea typeface="Nunito"/>
                <a:cs typeface="Nunito"/>
                <a:sym typeface="Nunito"/>
              </a:rPr>
              <a:t>Average wait time 6 minutes</a:t>
            </a:r>
          </a:p>
          <a:p>
            <a:pPr marL="114300" lvl="0" indent="0" algn="l" rtl="0">
              <a:spcBef>
                <a:spcPts val="0"/>
              </a:spcBef>
              <a:spcAft>
                <a:spcPts val="0"/>
              </a:spcAft>
              <a:buSzPts val="1800"/>
              <a:buNone/>
            </a:pPr>
            <a:endParaRPr lang="en-US" sz="1800" dirty="0">
              <a:solidFill>
                <a:schemeClr val="tx1"/>
              </a:solidFill>
              <a:latin typeface="Century Gothic" panose="020B0502020202020204" pitchFamily="34" charset="0"/>
              <a:ea typeface="Nunito"/>
              <a:cs typeface="Nunito"/>
              <a:sym typeface="Nunito"/>
            </a:endParaRPr>
          </a:p>
          <a:p>
            <a:pPr marL="457200" lvl="0" indent="-342900" algn="l" rtl="0">
              <a:spcBef>
                <a:spcPts val="0"/>
              </a:spcBef>
              <a:spcAft>
                <a:spcPts val="0"/>
              </a:spcAft>
              <a:buSzPts val="1800"/>
              <a:buFont typeface="Nunito"/>
              <a:buChar char="●"/>
            </a:pPr>
            <a:r>
              <a:rPr lang="en-US" sz="1800" dirty="0">
                <a:solidFill>
                  <a:schemeClr val="tx1"/>
                </a:solidFill>
                <a:latin typeface="Century Gothic" panose="020B0502020202020204" pitchFamily="34" charset="0"/>
                <a:ea typeface="Nunito"/>
                <a:cs typeface="Nunito"/>
                <a:sym typeface="Nunito"/>
              </a:rPr>
              <a:t>Longest wait time 1 hr 50 minutes</a:t>
            </a:r>
          </a:p>
          <a:p>
            <a:pPr marL="114300" lvl="0" indent="0" algn="l" rtl="0">
              <a:spcBef>
                <a:spcPts val="0"/>
              </a:spcBef>
              <a:spcAft>
                <a:spcPts val="0"/>
              </a:spcAft>
              <a:buSzPts val="1800"/>
              <a:buNone/>
            </a:pPr>
            <a:endParaRPr lang="en-US" sz="1800" dirty="0">
              <a:solidFill>
                <a:schemeClr val="tx1"/>
              </a:solidFill>
              <a:latin typeface="Century Gothic" panose="020B0502020202020204" pitchFamily="34" charset="0"/>
              <a:ea typeface="Nunito"/>
              <a:cs typeface="Nunito"/>
              <a:sym typeface="Nunito"/>
            </a:endParaRPr>
          </a:p>
          <a:p>
            <a:pPr marL="457200" lvl="0" indent="-342900" algn="l" rtl="0">
              <a:spcBef>
                <a:spcPts val="0"/>
              </a:spcBef>
              <a:spcAft>
                <a:spcPts val="0"/>
              </a:spcAft>
              <a:buSzPts val="1800"/>
              <a:buFont typeface="Nunito"/>
              <a:buChar char="●"/>
            </a:pPr>
            <a:r>
              <a:rPr lang="en-US" sz="1800" dirty="0">
                <a:solidFill>
                  <a:schemeClr val="tx1"/>
                </a:solidFill>
                <a:latin typeface="Century Gothic" panose="020B0502020202020204" pitchFamily="34" charset="0"/>
                <a:ea typeface="Nunito"/>
                <a:cs typeface="Nunito"/>
                <a:sym typeface="Nunito"/>
              </a:rPr>
              <a:t>What is impacting wait time?</a:t>
            </a:r>
          </a:p>
          <a:p>
            <a:pPr lvl="1" indent="-342900">
              <a:spcBef>
                <a:spcPts val="0"/>
              </a:spcBef>
              <a:buSzPts val="1800"/>
              <a:buFont typeface="Nunito"/>
              <a:buChar char="●"/>
            </a:pPr>
            <a:r>
              <a:rPr lang="en-US" sz="1600" dirty="0">
                <a:solidFill>
                  <a:schemeClr val="tx1"/>
                </a:solidFill>
                <a:latin typeface="Century Gothic" panose="020B0502020202020204" pitchFamily="34" charset="0"/>
                <a:ea typeface="Nunito"/>
                <a:cs typeface="Nunito"/>
                <a:sym typeface="Nunito"/>
              </a:rPr>
              <a:t>Long delays in test results (7-10 days)</a:t>
            </a:r>
          </a:p>
          <a:p>
            <a:pPr lvl="1" indent="-342900">
              <a:spcBef>
                <a:spcPts val="0"/>
              </a:spcBef>
              <a:buSzPts val="1800"/>
              <a:buFont typeface="Nunito"/>
              <a:buChar char="●"/>
            </a:pPr>
            <a:r>
              <a:rPr lang="en-US" sz="1600" dirty="0">
                <a:solidFill>
                  <a:schemeClr val="tx1"/>
                </a:solidFill>
                <a:latin typeface="Century Gothic" panose="020B0502020202020204" pitchFamily="34" charset="0"/>
                <a:ea typeface="Nunito"/>
                <a:cs typeface="Nunito"/>
                <a:sym typeface="Nunito"/>
              </a:rPr>
              <a:t>Difficult to use on line portal (needs a computer; password reset is problematic)</a:t>
            </a:r>
          </a:p>
          <a:p>
            <a:pPr lvl="1" indent="-342900">
              <a:spcBef>
                <a:spcPts val="0"/>
              </a:spcBef>
              <a:buSzPts val="1800"/>
              <a:buFont typeface="Nunito"/>
              <a:buChar char="●"/>
            </a:pPr>
            <a:r>
              <a:rPr lang="en-US" sz="1600" dirty="0">
                <a:solidFill>
                  <a:schemeClr val="tx1"/>
                </a:solidFill>
                <a:latin typeface="Century Gothic" panose="020B0502020202020204" pitchFamily="34" charset="0"/>
                <a:ea typeface="Nunito"/>
                <a:cs typeface="Nunito"/>
                <a:sym typeface="Nunito"/>
              </a:rPr>
              <a:t>Lack of positive results on portal, requiring emailing of results</a:t>
            </a:r>
          </a:p>
          <a:p>
            <a:pPr lvl="1" indent="-342900">
              <a:spcBef>
                <a:spcPts val="0"/>
              </a:spcBef>
              <a:buSzPts val="1800"/>
              <a:buFont typeface="Nunito"/>
              <a:buChar char="●"/>
            </a:pPr>
            <a:r>
              <a:rPr lang="en-US" sz="1600" dirty="0">
                <a:solidFill>
                  <a:schemeClr val="tx1"/>
                </a:solidFill>
                <a:latin typeface="Century Gothic" panose="020B0502020202020204" pitchFamily="34" charset="0"/>
                <a:ea typeface="Nunito"/>
                <a:cs typeface="Nunito"/>
                <a:sym typeface="Nunito"/>
              </a:rPr>
              <a:t>Errors in database due to over capacity testing</a:t>
            </a:r>
          </a:p>
          <a:p>
            <a:pPr lvl="1" indent="-342900">
              <a:spcBef>
                <a:spcPts val="0"/>
              </a:spcBef>
              <a:buSzPts val="1800"/>
              <a:buFont typeface="Nunito"/>
              <a:buChar char="●"/>
            </a:pPr>
            <a:r>
              <a:rPr lang="en-US" sz="1600" dirty="0">
                <a:solidFill>
                  <a:schemeClr val="tx1"/>
                </a:solidFill>
                <a:latin typeface="Century Gothic" panose="020B0502020202020204" pitchFamily="34" charset="0"/>
                <a:ea typeface="Nunito"/>
                <a:cs typeface="Nunito"/>
                <a:sym typeface="Nunito"/>
              </a:rPr>
              <a:t>Time required to register public for vaccinations</a:t>
            </a:r>
            <a:endParaRPr sz="1600" dirty="0">
              <a:solidFill>
                <a:schemeClr val="tx1"/>
              </a:solidFill>
              <a:latin typeface="Century Gothic" panose="020B0502020202020204" pitchFamily="34" charset="0"/>
              <a:ea typeface="Nunito"/>
              <a:cs typeface="Nunito"/>
              <a:sym typeface="Nunito"/>
            </a:endParaRPr>
          </a:p>
        </p:txBody>
      </p:sp>
    </p:spTree>
    <p:extLst>
      <p:ext uri="{BB962C8B-B14F-4D97-AF65-F5344CB8AC3E}">
        <p14:creationId xmlns:p14="http://schemas.microsoft.com/office/powerpoint/2010/main" val="227713707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2 - &amp;quot;NMDOH COVID Hotline &amp;#x0D;Option 1&amp;quot;&quot;/&gt;&lt;property id=&quot;20307&quot; value=&quot;256&quot;/&gt;&lt;/object&gt;&lt;object type=&quot;3&quot; unique_id=&quot;10004&quot;&gt;&lt;property id=&quot;20148&quot; value=&quot;5&quot;/&gt;&lt;property id=&quot;20300&quot; value=&quot;Slide 3 - &amp;quot;Background and Structure&amp;quot;&quot;/&gt;&lt;property id=&quot;20307&quot; value=&quot;257&quot;/&gt;&lt;/object&gt;&lt;object type=&quot;3&quot; unique_id=&quot;10005&quot;&gt;&lt;property id=&quot;20148&quot; value=&quot;5&quot;/&gt;&lt;property id=&quot;20300&quot; value=&quot;Slide 4 - &amp;quot;Methods/Logistics&amp;quot;&quot;/&gt;&lt;property id=&quot;20307&quot; value=&quot;258&quot;/&gt;&lt;/object&gt;&lt;object type=&quot;3&quot; unique_id=&quot;10006&quot;&gt;&lt;property id=&quot;20148&quot; value=&quot;5&quot;/&gt;&lt;property id=&quot;20300&quot; value=&quot;Slide 1 - &amp;quot;Poison Centers and Public Health:  &amp;quot;&quot;/&gt;&lt;property id=&quot;20307&quot; value=&quot;259&quot;/&gt;&lt;/object&gt;&lt;object type=&quot;3&quot; unique_id=&quot;10007&quot;&gt;&lt;property id=&quot;20148&quot; value=&quot;5&quot;/&gt;&lt;property id=&quot;20300&quot; value=&quot;Slide 7 - &amp;quot;Resources&amp;quot;&quot;/&gt;&lt;property id=&quot;20307&quot; value=&quot;260&quot;/&gt;&lt;/object&gt;&lt;object type=&quot;3&quot; unique_id=&quot;10008&quot;&gt;&lt;property id=&quot;20148&quot; value=&quot;5&quot;/&gt;&lt;property id=&quot;20300&quot; value=&quot;Slide 8 - &amp;quot;What we learned&amp;quot;&quot;/&gt;&lt;property id=&quot;20307&quot; value=&quot;261&quot;/&gt;&lt;/object&gt;&lt;object type=&quot;3&quot; unique_id=&quot;10009&quot;&gt;&lt;property id=&quot;20148&quot; value=&quot;5&quot;/&gt;&lt;property id=&quot;20300&quot; value=&quot;Slide 9 - &amp;quot;Call Volume (blue) and Average Wait Time (orange)&amp;quot;&quot;/&gt;&lt;property id=&quot;20307&quot; value=&quot;262&quot;/&gt;&lt;/object&gt;&lt;object type=&quot;3&quot; unique_id=&quot;10011&quot;&gt;&lt;property id=&quot;20148&quot; value=&quot;5&quot;/&gt;&lt;property id=&quot;20300&quot; value=&quot;Slide 14 - &amp;quot;Moving forward&amp;quot;&quot;/&gt;&lt;property id=&quot;20307&quot; value=&quot;264&quot;/&gt;&lt;/object&gt;&lt;object type=&quot;3&quot; unique_id=&quot;10012&quot;&gt;&lt;property id=&quot;20148&quot; value=&quot;5&quot;/&gt;&lt;property id=&quot;20300&quot; value=&quot;Slide 15 - &amp;quot;Questions?&amp;quot;&quot;/&gt;&lt;property id=&quot;20307&quot; value=&quot;265&quot;/&gt;&lt;/object&gt;&lt;object type=&quot;3&quot; unique_id=&quot;10092&quot;&gt;&lt;property id=&quot;20148&quot; value=&quot;5&quot;/&gt;&lt;property id=&quot;20300&quot; value=&quot;Slide 6 - &amp;quot;Staffing&amp;quot;&quot;/&gt;&lt;property id=&quot;20307&quot; value=&quot;267&quot;/&gt;&lt;/object&gt;&lt;object type=&quot;3&quot; unique_id=&quot;10135&quot;&gt;&lt;property id=&quot;20148&quot; value=&quot;5&quot;/&gt;&lt;property id=&quot;20300&quot; value=&quot;Slide 13 - &amp;quot;Call Volume&amp;quot;&quot;/&gt;&lt;property id=&quot;20307&quot; value=&quot;268&quot;/&gt;&lt;/object&gt;&lt;object type=&quot;3&quot; unique_id=&quot;10296&quot;&gt;&lt;property id=&quot;20148&quot; value=&quot;5&quot;/&gt;&lt;property id=&quot;20300&quot; value=&quot;Slide 10&quot;/&gt;&lt;property id=&quot;20307&quot; value=&quot;269&quot;/&gt;&lt;/object&gt;&lt;object type=&quot;3&quot; unique_id=&quot;10297&quot;&gt;&lt;property id=&quot;20148&quot; value=&quot;5&quot;/&gt;&lt;property id=&quot;20300&quot; value=&quot;Slide 11&quot;/&gt;&lt;property id=&quot;20307&quot; value=&quot;270&quot;/&gt;&lt;/object&gt;&lt;object type=&quot;3&quot; unique_id=&quot;10298&quot;&gt;&lt;property id=&quot;20148&quot; value=&quot;5&quot;/&gt;&lt;property id=&quot;20300&quot; value=&quot;Slide 12 - &amp;quot;CDC MMWR Publication&amp;quot;&quot;/&gt;&lt;property id=&quot;20307&quot; value=&quot;271&quot;/&gt;&lt;/object&gt;&lt;object type=&quot;3&quot; unique_id=&quot;10348&quot;&gt;&lt;property id=&quot;20148&quot; value=&quot;5&quot;/&gt;&lt;property id=&quot;20300&quot; value=&quot;Slide 5 - &amp;quot;General Topics Covered:  &amp;quot;&quot;/&gt;&lt;property id=&quot;20307&quot; value=&quot;272&quot;/&gt;&lt;/object&gt;&lt;/object&gt;&lt;object type=&quot;8&quot; unique_id=&quot;10026&quot;&gt;&lt;/object&gt;&lt;/object&gt;&lt;/database&gt;"/>
  <p:tag name="SECTOMILLISECCONVERTED" val="1"/>
</p:tagLst>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Slice</Template>
  <TotalTime>548</TotalTime>
  <Words>2085</Words>
  <Application>Microsoft Office PowerPoint</Application>
  <PresentationFormat>On-screen Show (16:9)</PresentationFormat>
  <Paragraphs>227</Paragraphs>
  <Slides>39</Slides>
  <Notes>28</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39</vt:i4>
      </vt:variant>
    </vt:vector>
  </HeadingPairs>
  <TitlesOfParts>
    <vt:vector size="48" baseType="lpstr">
      <vt:lpstr>Century Gothic</vt:lpstr>
      <vt:lpstr>Calibri</vt:lpstr>
      <vt:lpstr>Nunito</vt:lpstr>
      <vt:lpstr>Arial</vt:lpstr>
      <vt:lpstr>Wingdings 3</vt:lpstr>
      <vt:lpstr>Times New Roman</vt:lpstr>
      <vt:lpstr>Times</vt:lpstr>
      <vt:lpstr>Slice</vt:lpstr>
      <vt:lpstr>Bitmap Image</vt:lpstr>
      <vt:lpstr>The NMPDIC:  Eagerly Serving You, Your Family &amp; New Mexico</vt:lpstr>
      <vt:lpstr>Objectives</vt:lpstr>
      <vt:lpstr>Polling questions</vt:lpstr>
      <vt:lpstr>About Our Program</vt:lpstr>
      <vt:lpstr>Telephone-based services:  1-800-222-1222</vt:lpstr>
      <vt:lpstr>ALL-HAZARDS LINE</vt:lpstr>
      <vt:lpstr>General Topics Covered:  </vt:lpstr>
      <vt:lpstr>Staffing</vt:lpstr>
      <vt:lpstr>Call Volume</vt:lpstr>
      <vt:lpstr>PowerPoint Presentation</vt:lpstr>
      <vt:lpstr>What we learned</vt:lpstr>
      <vt:lpstr>Moving forward</vt:lpstr>
      <vt:lpstr>Poison Centers &amp; Public Health:  </vt:lpstr>
      <vt:lpstr>Npds:  Near-real time Toxicosurveillance </vt:lpstr>
      <vt:lpstr>Tracking “Foxy Metroxy”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Methanol Poisoning outbreak</vt:lpstr>
      <vt:lpstr>PowerPoint Presentation</vt:lpstr>
      <vt:lpstr>A case of Mad hatter in nm</vt:lpstr>
      <vt:lpstr>PowerPoint Presentation</vt:lpstr>
      <vt:lpstr>PowerPoint Presentation</vt:lpstr>
      <vt:lpstr>Nmpdic Functions</vt:lpstr>
      <vt:lpstr>PowerPoint Presentation</vt:lpstr>
      <vt:lpstr>Animas river spill </vt:lpstr>
      <vt:lpstr>NMPDIC:  A resource for fellow pharmacists</vt:lpstr>
      <vt:lpstr>Educational programs</vt:lpstr>
      <vt:lpstr>Contact information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NMDOH COVID Hotline  Option 1</dc:title>
  <dc:creator>Susan C Smolinske</dc:creator>
  <cp:lastModifiedBy>Dale Tinker</cp:lastModifiedBy>
  <cp:revision>55</cp:revision>
  <dcterms:modified xsi:type="dcterms:W3CDTF">2021-06-26T17:05:02Z</dcterms:modified>
</cp:coreProperties>
</file>